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 id="2147483865" r:id="rId2"/>
    <p:sldMasterId id="2147483889" r:id="rId3"/>
  </p:sldMasterIdLst>
  <p:notesMasterIdLst>
    <p:notesMasterId r:id="rId29"/>
  </p:notesMasterIdLst>
  <p:handoutMasterIdLst>
    <p:handoutMasterId r:id="rId30"/>
  </p:handoutMasterIdLst>
  <p:sldIdLst>
    <p:sldId id="1249" r:id="rId4"/>
    <p:sldId id="354" r:id="rId5"/>
    <p:sldId id="338" r:id="rId6"/>
    <p:sldId id="1250" r:id="rId7"/>
    <p:sldId id="413" r:id="rId8"/>
    <p:sldId id="449" r:id="rId9"/>
    <p:sldId id="1232" r:id="rId10"/>
    <p:sldId id="1239" r:id="rId11"/>
    <p:sldId id="1245" r:id="rId12"/>
    <p:sldId id="1246" r:id="rId13"/>
    <p:sldId id="473" r:id="rId14"/>
    <p:sldId id="1225" r:id="rId15"/>
    <p:sldId id="1228" r:id="rId16"/>
    <p:sldId id="1247" r:id="rId17"/>
    <p:sldId id="1230" r:id="rId18"/>
    <p:sldId id="1244" r:id="rId19"/>
    <p:sldId id="450" r:id="rId20"/>
    <p:sldId id="461" r:id="rId21"/>
    <p:sldId id="260" r:id="rId22"/>
    <p:sldId id="1243" r:id="rId23"/>
    <p:sldId id="1240" r:id="rId24"/>
    <p:sldId id="283" r:id="rId25"/>
    <p:sldId id="329" r:id="rId26"/>
    <p:sldId id="443" r:id="rId27"/>
    <p:sldId id="327" r:id="rId28"/>
  </p:sldIdLst>
  <p:sldSz cx="9144000" cy="6858000" type="screen4x3"/>
  <p:notesSz cx="6858000" cy="9947275"/>
  <p:defaultTextStyle>
    <a:defPPr>
      <a:defRPr lang="es-ES"/>
    </a:defPPr>
    <a:lvl1pPr algn="l" rtl="0" fontAlgn="base">
      <a:spcBef>
        <a:spcPct val="0"/>
      </a:spcBef>
      <a:spcAft>
        <a:spcPct val="0"/>
      </a:spcAft>
      <a:defRPr sz="2400" kern="1200">
        <a:solidFill>
          <a:schemeClr val="tx1"/>
        </a:solidFill>
        <a:latin typeface="Tahoma" pitchFamily="34" charset="0"/>
        <a:ea typeface="+mn-ea"/>
        <a:cs typeface="Arial" charset="0"/>
      </a:defRPr>
    </a:lvl1pPr>
    <a:lvl2pPr marL="457200" algn="l" rtl="0" fontAlgn="base">
      <a:spcBef>
        <a:spcPct val="0"/>
      </a:spcBef>
      <a:spcAft>
        <a:spcPct val="0"/>
      </a:spcAft>
      <a:defRPr sz="2400" kern="1200">
        <a:solidFill>
          <a:schemeClr val="tx1"/>
        </a:solidFill>
        <a:latin typeface="Tahoma" pitchFamily="34" charset="0"/>
        <a:ea typeface="+mn-ea"/>
        <a:cs typeface="Arial" charset="0"/>
      </a:defRPr>
    </a:lvl2pPr>
    <a:lvl3pPr marL="914400" algn="l" rtl="0" fontAlgn="base">
      <a:spcBef>
        <a:spcPct val="0"/>
      </a:spcBef>
      <a:spcAft>
        <a:spcPct val="0"/>
      </a:spcAft>
      <a:defRPr sz="2400" kern="1200">
        <a:solidFill>
          <a:schemeClr val="tx1"/>
        </a:solidFill>
        <a:latin typeface="Tahoma" pitchFamily="34" charset="0"/>
        <a:ea typeface="+mn-ea"/>
        <a:cs typeface="Arial" charset="0"/>
      </a:defRPr>
    </a:lvl3pPr>
    <a:lvl4pPr marL="1371600" algn="l" rtl="0" fontAlgn="base">
      <a:spcBef>
        <a:spcPct val="0"/>
      </a:spcBef>
      <a:spcAft>
        <a:spcPct val="0"/>
      </a:spcAft>
      <a:defRPr sz="2400" kern="1200">
        <a:solidFill>
          <a:schemeClr val="tx1"/>
        </a:solidFill>
        <a:latin typeface="Tahoma" pitchFamily="34" charset="0"/>
        <a:ea typeface="+mn-ea"/>
        <a:cs typeface="Arial" charset="0"/>
      </a:defRPr>
    </a:lvl4pPr>
    <a:lvl5pPr marL="1828800" algn="l" rtl="0" fontAlgn="base">
      <a:spcBef>
        <a:spcPct val="0"/>
      </a:spcBef>
      <a:spcAft>
        <a:spcPct val="0"/>
      </a:spcAft>
      <a:defRPr sz="2400" kern="1200">
        <a:solidFill>
          <a:schemeClr val="tx1"/>
        </a:solidFill>
        <a:latin typeface="Tahoma" pitchFamily="34" charset="0"/>
        <a:ea typeface="+mn-ea"/>
        <a:cs typeface="Arial" charset="0"/>
      </a:defRPr>
    </a:lvl5pPr>
    <a:lvl6pPr marL="2286000" algn="l" defTabSz="914400" rtl="0" eaLnBrk="1" latinLnBrk="0" hangingPunct="1">
      <a:defRPr sz="2400" kern="1200">
        <a:solidFill>
          <a:schemeClr val="tx1"/>
        </a:solidFill>
        <a:latin typeface="Tahoma" pitchFamily="34" charset="0"/>
        <a:ea typeface="+mn-ea"/>
        <a:cs typeface="Arial" charset="0"/>
      </a:defRPr>
    </a:lvl6pPr>
    <a:lvl7pPr marL="2743200" algn="l" defTabSz="914400" rtl="0" eaLnBrk="1" latinLnBrk="0" hangingPunct="1">
      <a:defRPr sz="2400" kern="1200">
        <a:solidFill>
          <a:schemeClr val="tx1"/>
        </a:solidFill>
        <a:latin typeface="Tahoma" pitchFamily="34" charset="0"/>
        <a:ea typeface="+mn-ea"/>
        <a:cs typeface="Arial" charset="0"/>
      </a:defRPr>
    </a:lvl7pPr>
    <a:lvl8pPr marL="3200400" algn="l" defTabSz="914400" rtl="0" eaLnBrk="1" latinLnBrk="0" hangingPunct="1">
      <a:defRPr sz="2400" kern="1200">
        <a:solidFill>
          <a:schemeClr val="tx1"/>
        </a:solidFill>
        <a:latin typeface="Tahoma" pitchFamily="34" charset="0"/>
        <a:ea typeface="+mn-ea"/>
        <a:cs typeface="Arial" charset="0"/>
      </a:defRPr>
    </a:lvl8pPr>
    <a:lvl9pPr marL="3657600" algn="l" defTabSz="914400" rtl="0" eaLnBrk="1" latinLnBrk="0" hangingPunct="1">
      <a:defRPr sz="2400"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79FFDC"/>
    <a:srgbClr val="F10FD1"/>
    <a:srgbClr val="47B952"/>
    <a:srgbClr val="00CC99"/>
    <a:srgbClr val="00FF99"/>
    <a:srgbClr val="CCFFCC"/>
    <a:srgbClr val="9EFC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68BAB1-0C72-47EA-ABBE-543E7C301911}" v="1" dt="2023-04-11T00:29:37.26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7" autoAdjust="0"/>
    <p:restoredTop sz="85612" autoAdjust="0"/>
  </p:normalViewPr>
  <p:slideViewPr>
    <p:cSldViewPr>
      <p:cViewPr varScale="1">
        <p:scale>
          <a:sx n="97" d="100"/>
          <a:sy n="97" d="100"/>
        </p:scale>
        <p:origin x="22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gustin Salvia" userId="0511a48e-b065-4293-b605-5cfb5fbdce4e" providerId="ADAL" clId="{DE68BAB1-0C72-47EA-ABBE-543E7C301911}"/>
    <pc:docChg chg="modSld sldOrd">
      <pc:chgData name="Agustin Salvia" userId="0511a48e-b065-4293-b605-5cfb5fbdce4e" providerId="ADAL" clId="{DE68BAB1-0C72-47EA-ABBE-543E7C301911}" dt="2023-04-11T00:30:51.038" v="1"/>
      <pc:docMkLst>
        <pc:docMk/>
      </pc:docMkLst>
      <pc:sldChg chg="ord">
        <pc:chgData name="Agustin Salvia" userId="0511a48e-b065-4293-b605-5cfb5fbdce4e" providerId="ADAL" clId="{DE68BAB1-0C72-47EA-ABBE-543E7C301911}" dt="2023-04-11T00:30:51.038" v="1"/>
        <pc:sldMkLst>
          <pc:docMk/>
          <pc:sldMk cId="3128133802" sldId="123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nazarenabauso\Downloads\Gr&#225;fico%20en%20Microsoft%20PowerPoint.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nazarenabauso\Downloads\Gr&#225;fico%20en%20Microsoft%20PowerPoint.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729171592520106E-2"/>
          <c:y val="1.6951409775052578E-2"/>
          <c:w val="0.92874853886130415"/>
          <c:h val="0.76542290866322571"/>
        </c:manualLayout>
      </c:layout>
      <c:lineChart>
        <c:grouping val="standard"/>
        <c:varyColors val="0"/>
        <c:ser>
          <c:idx val="0"/>
          <c:order val="0"/>
          <c:tx>
            <c:strRef>
              <c:f>'GRÁFICOS CONFIANZAS'!$A$205</c:f>
              <c:strCache>
                <c:ptCount val="1"/>
                <c:pt idx="0">
                  <c:v>CONFIANZA EN EL GOBIERNO NACIONAL</c:v>
                </c:pt>
              </c:strCache>
            </c:strRef>
          </c:tx>
          <c:spPr>
            <a:ln w="60325" cap="rnd">
              <a:solidFill>
                <a:schemeClr val="accent1"/>
              </a:solidFill>
              <a:round/>
            </a:ln>
            <a:effectLst/>
          </c:spPr>
          <c:marker>
            <c:symbol val="circle"/>
            <c:size val="5"/>
            <c:spPr>
              <a:solidFill>
                <a:schemeClr val="accent1"/>
              </a:solidFill>
              <a:ln w="114300">
                <a:solidFill>
                  <a:schemeClr val="accent1"/>
                </a:solidFill>
              </a:ln>
              <a:effectLst/>
            </c:spPr>
          </c:marker>
          <c:dLbls>
            <c:dLbl>
              <c:idx val="1"/>
              <c:layout>
                <c:manualLayout>
                  <c:x val="-6.7948290645768704E-3"/>
                  <c:y val="3.1604626519780023E-5"/>
                </c:manualLayout>
              </c:layout>
              <c:dLblPos val="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B576-4B26-946B-8297B1326AA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'GRÁFICOS CONFIANZAS'!$B$204:$M$204</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'GRÁFICOS CONFIANZAS'!$B$205:$M$205</c:f>
              <c:numCache>
                <c:formatCode>0.0</c:formatCode>
                <c:ptCount val="12"/>
                <c:pt idx="0">
                  <c:v>31.829526575231643</c:v>
                </c:pt>
                <c:pt idx="1">
                  <c:v>49.392964617488687</c:v>
                </c:pt>
                <c:pt idx="2">
                  <c:v>29.991580585282627</c:v>
                </c:pt>
                <c:pt idx="3">
                  <c:v>23.485323313334032</c:v>
                </c:pt>
                <c:pt idx="4">
                  <c:v>25.165236548253201</c:v>
                </c:pt>
                <c:pt idx="5">
                  <c:v>29.181203325545194</c:v>
                </c:pt>
                <c:pt idx="6">
                  <c:v>23.570080408273029</c:v>
                </c:pt>
                <c:pt idx="7">
                  <c:v>28.4</c:v>
                </c:pt>
                <c:pt idx="8">
                  <c:v>19.3</c:v>
                </c:pt>
                <c:pt idx="9">
                  <c:v>19</c:v>
                </c:pt>
                <c:pt idx="10">
                  <c:v>49.505007314337277</c:v>
                </c:pt>
                <c:pt idx="11">
                  <c:v>32.9</c:v>
                </c:pt>
              </c:numCache>
            </c:numRef>
          </c:val>
          <c:smooth val="0"/>
          <c:extLst>
            <c:ext xmlns:c16="http://schemas.microsoft.com/office/drawing/2014/chart" uri="{C3380CC4-5D6E-409C-BE32-E72D297353CC}">
              <c16:uniqueId val="{00000000-AA1A-497E-8DE8-E549755301C3}"/>
            </c:ext>
          </c:extLst>
        </c:ser>
        <c:dLbls>
          <c:showLegendKey val="0"/>
          <c:showVal val="0"/>
          <c:showCatName val="0"/>
          <c:showSerName val="0"/>
          <c:showPercent val="0"/>
          <c:showBubbleSize val="0"/>
        </c:dLbls>
        <c:marker val="1"/>
        <c:smooth val="0"/>
        <c:axId val="1349183327"/>
        <c:axId val="1349179583"/>
      </c:lineChart>
      <c:catAx>
        <c:axId val="134918332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s-ES"/>
          </a:p>
        </c:txPr>
        <c:crossAx val="1349179583"/>
        <c:crosses val="autoZero"/>
        <c:auto val="0"/>
        <c:lblAlgn val="ctr"/>
        <c:lblOffset val="100"/>
        <c:noMultiLvlLbl val="0"/>
      </c:catAx>
      <c:valAx>
        <c:axId val="134917958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solidFill>
              <a:schemeClr val="accent3"/>
            </a:solid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s-ES"/>
          </a:p>
        </c:txPr>
        <c:crossAx val="1349183327"/>
        <c:crossesAt val="1"/>
        <c:crossBetween val="between"/>
      </c:valAx>
      <c:spPr>
        <a:noFill/>
        <a:ln>
          <a:noFill/>
        </a:ln>
        <a:effectLst>
          <a:softEdge rad="0"/>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s-ES"/>
        </a:p>
      </c:txPr>
    </c:legend>
    <c:plotVisOnly val="1"/>
    <c:dispBlanksAs val="gap"/>
    <c:showDLblsOverMax val="0"/>
  </c:chart>
  <c:spPr>
    <a:noFill/>
    <a:ln>
      <a:noFill/>
    </a:ln>
    <a:effectLst/>
  </c:spPr>
  <c:txPr>
    <a:bodyPr/>
    <a:lstStyle/>
    <a:p>
      <a:pPr>
        <a:defRPr sz="1100" b="1">
          <a:solidFill>
            <a:schemeClr val="tx1"/>
          </a:solidFill>
        </a:defRPr>
      </a:pPr>
      <a:endParaRPr lang="es-E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699452197619068E-2"/>
          <c:y val="3.6861574003426704E-2"/>
          <c:w val="0.92874853886130415"/>
          <c:h val="0.75767598546645842"/>
        </c:manualLayout>
      </c:layout>
      <c:areaChart>
        <c:grouping val="standard"/>
        <c:varyColors val="0"/>
        <c:ser>
          <c:idx val="0"/>
          <c:order val="0"/>
          <c:tx>
            <c:strRef>
              <c:f>'GRÁFICOS CONFIANZAS'!$A$205</c:f>
              <c:strCache>
                <c:ptCount val="1"/>
                <c:pt idx="0">
                  <c:v>CONFIANZA EN EL GOBIERNO NACIONAL</c:v>
                </c:pt>
              </c:strCache>
            </c:strRef>
          </c:tx>
          <c:spPr>
            <a:solidFill>
              <a:schemeClr val="tx2">
                <a:lumMod val="20000"/>
                <a:lumOff val="80000"/>
              </a:schemeClr>
            </a:solidFill>
            <a:ln w="38100">
              <a:noFill/>
            </a:ln>
            <a:effectLst/>
          </c:spPr>
          <c:cat>
            <c:numRef>
              <c:f>'GRÁFICOS CONFIANZAS'!$B$204:$M$204</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'GRÁFICOS CONFIANZAS'!$B$205:$M$205</c:f>
              <c:numCache>
                <c:formatCode>0.0</c:formatCode>
                <c:ptCount val="12"/>
                <c:pt idx="0">
                  <c:v>31.829526575231643</c:v>
                </c:pt>
                <c:pt idx="1">
                  <c:v>49.392964617488687</c:v>
                </c:pt>
                <c:pt idx="2">
                  <c:v>29.991580585282627</c:v>
                </c:pt>
                <c:pt idx="3">
                  <c:v>23.485323313334032</c:v>
                </c:pt>
                <c:pt idx="4">
                  <c:v>25.165236548253201</c:v>
                </c:pt>
                <c:pt idx="5">
                  <c:v>29.181203325545194</c:v>
                </c:pt>
                <c:pt idx="6">
                  <c:v>23.570080408273029</c:v>
                </c:pt>
                <c:pt idx="7">
                  <c:v>28.4</c:v>
                </c:pt>
                <c:pt idx="8">
                  <c:v>19.3</c:v>
                </c:pt>
                <c:pt idx="9">
                  <c:v>19</c:v>
                </c:pt>
                <c:pt idx="10">
                  <c:v>49.505007314337277</c:v>
                </c:pt>
                <c:pt idx="11">
                  <c:v>32.9</c:v>
                </c:pt>
              </c:numCache>
            </c:numRef>
          </c:val>
          <c:extLst>
            <c:ext xmlns:c16="http://schemas.microsoft.com/office/drawing/2014/chart" uri="{C3380CC4-5D6E-409C-BE32-E72D297353CC}">
              <c16:uniqueId val="{00000000-AA1A-497E-8DE8-E549755301C3}"/>
            </c:ext>
          </c:extLst>
        </c:ser>
        <c:dLbls>
          <c:showLegendKey val="0"/>
          <c:showVal val="0"/>
          <c:showCatName val="0"/>
          <c:showSerName val="0"/>
          <c:showPercent val="0"/>
          <c:showBubbleSize val="0"/>
        </c:dLbls>
        <c:axId val="1349183327"/>
        <c:axId val="1349179583"/>
      </c:areaChart>
      <c:lineChart>
        <c:grouping val="standard"/>
        <c:varyColors val="0"/>
        <c:ser>
          <c:idx val="1"/>
          <c:order val="1"/>
          <c:tx>
            <c:strRef>
              <c:f>'GRÁFICOS CONFIANZAS'!$A$206</c:f>
              <c:strCache>
                <c:ptCount val="1"/>
                <c:pt idx="0">
                  <c:v>Medio alto</c:v>
                </c:pt>
              </c:strCache>
            </c:strRef>
          </c:tx>
          <c:spPr>
            <a:ln w="57150" cap="rnd">
              <a:solidFill>
                <a:schemeClr val="accent2"/>
              </a:solidFill>
              <a:round/>
            </a:ln>
            <a:effectLst/>
          </c:spPr>
          <c:marker>
            <c:symbol val="triangle"/>
            <c:size val="8"/>
            <c:spPr>
              <a:solidFill>
                <a:schemeClr val="accent2"/>
              </a:solidFill>
              <a:ln w="57150">
                <a:solidFill>
                  <a:schemeClr val="accent2"/>
                </a:solidFill>
              </a:ln>
              <a:effectLst/>
            </c:spPr>
          </c:marker>
          <c:dLbls>
            <c:spPr>
              <a:noFill/>
              <a:ln>
                <a:solidFill>
                  <a:srgbClr val="C00000"/>
                </a:solid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'GRÁFICOS CONFIANZAS'!$B$204:$M$204</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'GRÁFICOS CONFIANZAS'!$B$206:$M$206</c:f>
              <c:numCache>
                <c:formatCode>0.0</c:formatCode>
                <c:ptCount val="12"/>
                <c:pt idx="0">
                  <c:v>27.2</c:v>
                </c:pt>
                <c:pt idx="1">
                  <c:v>40.6</c:v>
                </c:pt>
                <c:pt idx="2">
                  <c:v>26.5</c:v>
                </c:pt>
                <c:pt idx="3">
                  <c:v>26.2</c:v>
                </c:pt>
                <c:pt idx="4">
                  <c:v>20.399999999999999</c:v>
                </c:pt>
                <c:pt idx="5">
                  <c:v>25.1</c:v>
                </c:pt>
                <c:pt idx="6">
                  <c:v>40.4</c:v>
                </c:pt>
                <c:pt idx="7">
                  <c:v>41.9</c:v>
                </c:pt>
                <c:pt idx="8">
                  <c:v>29.5</c:v>
                </c:pt>
                <c:pt idx="9">
                  <c:v>33.799999999999997</c:v>
                </c:pt>
                <c:pt idx="10">
                  <c:v>37.4</c:v>
                </c:pt>
                <c:pt idx="11">
                  <c:v>27.5</c:v>
                </c:pt>
              </c:numCache>
            </c:numRef>
          </c:val>
          <c:smooth val="0"/>
          <c:extLst>
            <c:ext xmlns:c16="http://schemas.microsoft.com/office/drawing/2014/chart" uri="{C3380CC4-5D6E-409C-BE32-E72D297353CC}">
              <c16:uniqueId val="{00000001-AA1A-497E-8DE8-E549755301C3}"/>
            </c:ext>
          </c:extLst>
        </c:ser>
        <c:ser>
          <c:idx val="2"/>
          <c:order val="2"/>
          <c:tx>
            <c:strRef>
              <c:f>'GRÁFICOS CONFIANZAS'!$A$207</c:f>
              <c:strCache>
                <c:ptCount val="1"/>
                <c:pt idx="0">
                  <c:v>Medio bajo</c:v>
                </c:pt>
              </c:strCache>
            </c:strRef>
          </c:tx>
          <c:spPr>
            <a:ln w="57150" cap="rnd">
              <a:solidFill>
                <a:srgbClr val="0070C0"/>
              </a:solidFill>
              <a:round/>
            </a:ln>
            <a:effectLst/>
          </c:spPr>
          <c:marker>
            <c:symbol val="x"/>
            <c:size val="8"/>
            <c:spPr>
              <a:noFill/>
              <a:ln w="57150">
                <a:solidFill>
                  <a:srgbClr val="0070C0"/>
                </a:solidFill>
              </a:ln>
              <a:effectLst/>
            </c:spPr>
          </c:marker>
          <c:cat>
            <c:numRef>
              <c:f>'GRÁFICOS CONFIANZAS'!$B$204:$M$204</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'GRÁFICOS CONFIANZAS'!$B$207:$M$207</c:f>
              <c:numCache>
                <c:formatCode>0.0</c:formatCode>
                <c:ptCount val="12"/>
                <c:pt idx="0">
                  <c:v>27</c:v>
                </c:pt>
                <c:pt idx="1">
                  <c:v>41.4</c:v>
                </c:pt>
                <c:pt idx="2">
                  <c:v>24.2</c:v>
                </c:pt>
                <c:pt idx="3">
                  <c:v>19.7</c:v>
                </c:pt>
                <c:pt idx="4">
                  <c:v>20.8</c:v>
                </c:pt>
                <c:pt idx="5">
                  <c:v>25.3</c:v>
                </c:pt>
                <c:pt idx="6">
                  <c:v>22.1</c:v>
                </c:pt>
                <c:pt idx="7">
                  <c:v>29.3</c:v>
                </c:pt>
                <c:pt idx="8">
                  <c:v>20.8</c:v>
                </c:pt>
                <c:pt idx="9">
                  <c:v>17.100000000000001</c:v>
                </c:pt>
                <c:pt idx="10">
                  <c:v>43.7</c:v>
                </c:pt>
                <c:pt idx="11">
                  <c:v>29.1</c:v>
                </c:pt>
              </c:numCache>
            </c:numRef>
          </c:val>
          <c:smooth val="0"/>
          <c:extLst>
            <c:ext xmlns:c16="http://schemas.microsoft.com/office/drawing/2014/chart" uri="{C3380CC4-5D6E-409C-BE32-E72D297353CC}">
              <c16:uniqueId val="{00000002-AA1A-497E-8DE8-E549755301C3}"/>
            </c:ext>
          </c:extLst>
        </c:ser>
        <c:ser>
          <c:idx val="3"/>
          <c:order val="3"/>
          <c:tx>
            <c:strRef>
              <c:f>'GRÁFICOS CONFIANZAS'!$A$208</c:f>
              <c:strCache>
                <c:ptCount val="1"/>
                <c:pt idx="0">
                  <c:v>Bajo</c:v>
                </c:pt>
              </c:strCache>
            </c:strRef>
          </c:tx>
          <c:spPr>
            <a:ln w="57150" cap="rnd">
              <a:solidFill>
                <a:schemeClr val="accent4"/>
              </a:solidFill>
              <a:round/>
            </a:ln>
            <a:effectLst/>
          </c:spPr>
          <c:marker>
            <c:symbol val="square"/>
            <c:size val="8"/>
            <c:spPr>
              <a:solidFill>
                <a:schemeClr val="accent4"/>
              </a:solidFill>
              <a:ln w="57150">
                <a:solidFill>
                  <a:schemeClr val="accent4"/>
                </a:solidFill>
              </a:ln>
              <a:effectLst/>
            </c:spPr>
          </c:marker>
          <c:cat>
            <c:numRef>
              <c:f>'GRÁFICOS CONFIANZAS'!$B$204:$M$204</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'GRÁFICOS CONFIANZAS'!$B$208:$M$208</c:f>
              <c:numCache>
                <c:formatCode>0.0</c:formatCode>
                <c:ptCount val="12"/>
                <c:pt idx="0">
                  <c:v>27</c:v>
                </c:pt>
                <c:pt idx="1">
                  <c:v>43.6</c:v>
                </c:pt>
                <c:pt idx="2">
                  <c:v>25</c:v>
                </c:pt>
                <c:pt idx="3">
                  <c:v>20.9</c:v>
                </c:pt>
                <c:pt idx="4">
                  <c:v>20.7</c:v>
                </c:pt>
                <c:pt idx="5">
                  <c:v>25</c:v>
                </c:pt>
                <c:pt idx="6">
                  <c:v>17</c:v>
                </c:pt>
                <c:pt idx="7">
                  <c:v>20.9</c:v>
                </c:pt>
                <c:pt idx="8">
                  <c:v>14.3</c:v>
                </c:pt>
                <c:pt idx="9">
                  <c:v>13.5</c:v>
                </c:pt>
                <c:pt idx="10">
                  <c:v>54.7</c:v>
                </c:pt>
                <c:pt idx="11">
                  <c:v>40.700000000000003</c:v>
                </c:pt>
              </c:numCache>
            </c:numRef>
          </c:val>
          <c:smooth val="0"/>
          <c:extLst>
            <c:ext xmlns:c16="http://schemas.microsoft.com/office/drawing/2014/chart" uri="{C3380CC4-5D6E-409C-BE32-E72D297353CC}">
              <c16:uniqueId val="{00000003-AA1A-497E-8DE8-E549755301C3}"/>
            </c:ext>
          </c:extLst>
        </c:ser>
        <c:ser>
          <c:idx val="4"/>
          <c:order val="4"/>
          <c:tx>
            <c:strRef>
              <c:f>'GRÁFICOS CONFIANZAS'!$A$209</c:f>
              <c:strCache>
                <c:ptCount val="1"/>
                <c:pt idx="0">
                  <c:v>Muy bajo</c:v>
                </c:pt>
              </c:strCache>
            </c:strRef>
          </c:tx>
          <c:spPr>
            <a:ln w="57150" cap="rnd">
              <a:solidFill>
                <a:srgbClr val="C00000"/>
              </a:solidFill>
              <a:round/>
            </a:ln>
            <a:effectLst/>
          </c:spPr>
          <c:marker>
            <c:symbol val="circle"/>
            <c:size val="8"/>
            <c:spPr>
              <a:solidFill>
                <a:schemeClr val="accent5"/>
              </a:solidFill>
              <a:ln w="57150">
                <a:solidFill>
                  <a:srgbClr val="C00000"/>
                </a:solidFill>
              </a:ln>
              <a:effectLst/>
            </c:spPr>
          </c:marker>
          <c:dLbls>
            <c:dLbl>
              <c:idx val="0"/>
              <c:layout>
                <c:manualLayout>
                  <c:x val="-4.5222895461757819E-2"/>
                  <c:y val="-4.79634992403957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01C-4369-B274-1326A4688220}"/>
                </c:ext>
              </c:extLst>
            </c:dLbl>
            <c:dLbl>
              <c:idx val="1"/>
              <c:layout>
                <c:manualLayout>
                  <c:x val="2.1104017882153617E-2"/>
                  <c:y val="4.79634992403957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01C-4369-B274-1326A4688220}"/>
                </c:ext>
              </c:extLst>
            </c:dLbl>
            <c:dLbl>
              <c:idx val="4"/>
              <c:layout>
                <c:manualLayout>
                  <c:x val="-1.3566868638527343E-2"/>
                  <c:y val="-3.28171310592180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01C-4369-B274-1326A4688220}"/>
                </c:ext>
              </c:extLst>
            </c:dLbl>
            <c:dLbl>
              <c:idx val="5"/>
              <c:layout>
                <c:manualLayout>
                  <c:x val="-3.1656026823230522E-2"/>
                  <c:y val="-3.28171310592181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01C-4369-B274-1326A4688220}"/>
                </c:ext>
              </c:extLst>
            </c:dLbl>
            <c:dLbl>
              <c:idx val="6"/>
              <c:layout>
                <c:manualLayout>
                  <c:x val="-1.6581728335977864E-2"/>
                  <c:y val="4.29147098466697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01C-4369-B274-1326A4688220}"/>
                </c:ext>
              </c:extLst>
            </c:dLbl>
            <c:dLbl>
              <c:idx val="8"/>
              <c:layout>
                <c:manualLayout>
                  <c:x val="-3.3163456671955728E-2"/>
                  <c:y val="5.04878939372585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01C-4369-B274-1326A4688220}"/>
                </c:ext>
              </c:extLst>
            </c:dLbl>
            <c:dLbl>
              <c:idx val="10"/>
              <c:layout>
                <c:manualLayout>
                  <c:x val="3.0148596974502997E-3"/>
                  <c:y val="1.96253035064777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AB-4235-8AE7-8E182C694C7D}"/>
                </c:ext>
              </c:extLst>
            </c:dLbl>
            <c:spPr>
              <a:noFill/>
              <a:ln>
                <a:solidFill>
                  <a:srgbClr val="0070C0"/>
                </a:solid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'GRÁFICOS CONFIANZAS'!$B$204:$M$204</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'GRÁFICOS CONFIANZAS'!$B$209:$M$209</c:f>
              <c:numCache>
                <c:formatCode>0.0</c:formatCode>
                <c:ptCount val="12"/>
                <c:pt idx="0">
                  <c:v>40.5</c:v>
                </c:pt>
                <c:pt idx="1">
                  <c:v>63.4</c:v>
                </c:pt>
                <c:pt idx="2">
                  <c:v>39.4</c:v>
                </c:pt>
                <c:pt idx="3">
                  <c:v>22.9</c:v>
                </c:pt>
                <c:pt idx="4">
                  <c:v>34.4</c:v>
                </c:pt>
                <c:pt idx="5">
                  <c:v>35.799999999999997</c:v>
                </c:pt>
                <c:pt idx="6">
                  <c:v>11.3</c:v>
                </c:pt>
                <c:pt idx="7">
                  <c:v>19.899999999999999</c:v>
                </c:pt>
                <c:pt idx="8">
                  <c:v>10.6</c:v>
                </c:pt>
                <c:pt idx="9">
                  <c:v>10.199999999999999</c:v>
                </c:pt>
                <c:pt idx="10">
                  <c:v>62.3</c:v>
                </c:pt>
                <c:pt idx="11">
                  <c:v>34.700000000000003</c:v>
                </c:pt>
              </c:numCache>
            </c:numRef>
          </c:val>
          <c:smooth val="0"/>
          <c:extLst>
            <c:ext xmlns:c16="http://schemas.microsoft.com/office/drawing/2014/chart" uri="{C3380CC4-5D6E-409C-BE32-E72D297353CC}">
              <c16:uniqueId val="{00000004-AA1A-497E-8DE8-E549755301C3}"/>
            </c:ext>
          </c:extLst>
        </c:ser>
        <c:dLbls>
          <c:showLegendKey val="0"/>
          <c:showVal val="0"/>
          <c:showCatName val="0"/>
          <c:showSerName val="0"/>
          <c:showPercent val="0"/>
          <c:showBubbleSize val="0"/>
        </c:dLbls>
        <c:marker val="1"/>
        <c:smooth val="0"/>
        <c:axId val="1349183327"/>
        <c:axId val="1349179583"/>
      </c:lineChart>
      <c:catAx>
        <c:axId val="1349183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s-ES"/>
          </a:p>
        </c:txPr>
        <c:crossAx val="1349179583"/>
        <c:crosses val="autoZero"/>
        <c:auto val="1"/>
        <c:lblAlgn val="ctr"/>
        <c:lblOffset val="100"/>
        <c:noMultiLvlLbl val="0"/>
      </c:catAx>
      <c:valAx>
        <c:axId val="134917958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solidFill>
              <a:schemeClr val="accent3"/>
            </a:solid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s-ES"/>
          </a:p>
        </c:txPr>
        <c:crossAx val="1349183327"/>
        <c:crosses val="autoZero"/>
        <c:crossBetween val="between"/>
      </c:valAx>
      <c:spPr>
        <a:noFill/>
        <a:ln>
          <a:noFill/>
        </a:ln>
        <a:effectLst/>
      </c:spPr>
    </c:plotArea>
    <c:legend>
      <c:legendPos val="b"/>
      <c:layout>
        <c:manualLayout>
          <c:xMode val="edge"/>
          <c:yMode val="edge"/>
          <c:x val="0"/>
          <c:y val="0.90646012451250635"/>
          <c:w val="1"/>
          <c:h val="6.6555083166086854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s-ES"/>
        </a:p>
      </c:txPr>
    </c:legend>
    <c:plotVisOnly val="1"/>
    <c:dispBlanksAs val="gap"/>
    <c:showDLblsOverMax val="0"/>
  </c:chart>
  <c:spPr>
    <a:noFill/>
    <a:ln>
      <a:noFill/>
    </a:ln>
    <a:effectLst/>
  </c:spPr>
  <c:txPr>
    <a:bodyPr/>
    <a:lstStyle/>
    <a:p>
      <a:pPr>
        <a:defRPr sz="1100" b="1">
          <a:solidFill>
            <a:schemeClr val="tx1"/>
          </a:solidFill>
        </a:defRPr>
      </a:pPr>
      <a:endParaRPr lang="es-E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0.13641</cdr:y>
    </cdr:from>
    <cdr:to>
      <cdr:x>0.17116</cdr:x>
      <cdr:y>0.23597</cdr:y>
    </cdr:to>
    <cdr:sp macro="" textlink="">
      <cdr:nvSpPr>
        <cdr:cNvPr id="3" name="Rectángulo 2">
          <a:extLst xmlns:a="http://schemas.openxmlformats.org/drawingml/2006/main">
            <a:ext uri="{FF2B5EF4-FFF2-40B4-BE49-F238E27FC236}">
              <a16:creationId xmlns:a16="http://schemas.microsoft.com/office/drawing/2014/main" id="{CD11CEAB-4101-22F5-0524-98C57B1B9D6E}"/>
            </a:ext>
          </a:extLst>
        </cdr:cNvPr>
        <cdr:cNvSpPr/>
      </cdr:nvSpPr>
      <cdr:spPr>
        <a:xfrm xmlns:a="http://schemas.openxmlformats.org/drawingml/2006/main">
          <a:off x="0" y="686279"/>
          <a:ext cx="1442012" cy="500877"/>
        </a:xfrm>
        <a:prstGeom xmlns:a="http://schemas.openxmlformats.org/drawingml/2006/main" prst="rect">
          <a:avLst/>
        </a:prstGeom>
        <a:solidFill xmlns:a="http://schemas.openxmlformats.org/drawingml/2006/main">
          <a:schemeClr val="accent4">
            <a:lumMod val="60000"/>
            <a:lumOff val="40000"/>
          </a:schemeClr>
        </a:solidFill>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es-E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lang="es-AR" sz="1400" b="1" dirty="0">
              <a:solidFill>
                <a:schemeClr val="tx1"/>
              </a:solidFill>
              <a:latin typeface="Calibri"/>
            </a:rPr>
            <a:t>FALLECIMIENTO DE N. KIRSHNER</a:t>
          </a:r>
          <a:endParaRPr kumimoji="0" lang="es-AR" sz="1400" b="1" i="0" u="none" strike="noStrike" kern="1200" cap="none" spc="0" normalizeH="0" baseline="0" noProof="0" dirty="0">
            <a:ln>
              <a:noFill/>
            </a:ln>
            <a:solidFill>
              <a:schemeClr val="tx1"/>
            </a:solidFill>
            <a:effectLst/>
            <a:uLnTx/>
            <a:uFillTx/>
            <a:latin typeface="Calibri"/>
            <a:ea typeface="+mn-ea"/>
            <a:cs typeface="+mn-cs"/>
          </a:endParaRPr>
        </a:p>
      </cdr:txBody>
    </cdr:sp>
  </cdr:relSizeAnchor>
  <cdr:relSizeAnchor xmlns:cdr="http://schemas.openxmlformats.org/drawingml/2006/chartDrawing">
    <cdr:from>
      <cdr:x>0.00855</cdr:x>
      <cdr:y>0.59395</cdr:y>
    </cdr:from>
    <cdr:to>
      <cdr:x>0.16534</cdr:x>
      <cdr:y>0.69351</cdr:y>
    </cdr:to>
    <cdr:sp macro="" textlink="">
      <cdr:nvSpPr>
        <cdr:cNvPr id="4" name="Rectángulo 3">
          <a:extLst xmlns:a="http://schemas.openxmlformats.org/drawingml/2006/main">
            <a:ext uri="{FF2B5EF4-FFF2-40B4-BE49-F238E27FC236}">
              <a16:creationId xmlns:a16="http://schemas.microsoft.com/office/drawing/2014/main" id="{619157B5-BC39-4F82-96EC-3990A8CDE6B7}"/>
            </a:ext>
          </a:extLst>
        </cdr:cNvPr>
        <cdr:cNvSpPr/>
      </cdr:nvSpPr>
      <cdr:spPr>
        <a:xfrm xmlns:a="http://schemas.openxmlformats.org/drawingml/2006/main">
          <a:off x="72008" y="2988129"/>
          <a:ext cx="1320946" cy="500877"/>
        </a:xfrm>
        <a:prstGeom xmlns:a="http://schemas.openxmlformats.org/drawingml/2006/main" prst="rect">
          <a:avLst/>
        </a:prstGeom>
        <a:solidFill xmlns:a="http://schemas.openxmlformats.org/drawingml/2006/main">
          <a:schemeClr val="accent2">
            <a:lumMod val="60000"/>
            <a:lumOff val="40000"/>
          </a:schemeClr>
        </a:solidFill>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es-E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lang="es-AR" sz="1400" b="1" dirty="0">
              <a:solidFill>
                <a:schemeClr val="tx1"/>
              </a:solidFill>
              <a:latin typeface="Calibri"/>
            </a:rPr>
            <a:t>CRISIS MUNDIAL 2009</a:t>
          </a:r>
          <a:endParaRPr kumimoji="0" lang="es-AR" sz="1400" b="1" i="0" u="none" strike="noStrike" kern="1200" cap="none" spc="0" normalizeH="0" baseline="0" noProof="0" dirty="0">
            <a:ln>
              <a:noFill/>
            </a:ln>
            <a:solidFill>
              <a:schemeClr val="tx1"/>
            </a:solidFill>
            <a:effectLst/>
            <a:uLnTx/>
            <a:uFillTx/>
            <a:latin typeface="Calibri"/>
            <a:ea typeface="+mn-ea"/>
            <a:cs typeface="+mn-cs"/>
          </a:endParaRPr>
        </a:p>
      </cdr:txBody>
    </cdr:sp>
  </cdr:relSizeAnchor>
  <cdr:relSizeAnchor xmlns:cdr="http://schemas.openxmlformats.org/drawingml/2006/chartDrawing">
    <cdr:from>
      <cdr:x>0.62063</cdr:x>
      <cdr:y>0.00284</cdr:y>
    </cdr:from>
    <cdr:to>
      <cdr:x>1</cdr:x>
      <cdr:y>0.66125</cdr:y>
    </cdr:to>
    <cdr:sp macro="" textlink="">
      <cdr:nvSpPr>
        <cdr:cNvPr id="6" name="Diagrama de flujo: conector 5">
          <a:extLst xmlns:a="http://schemas.openxmlformats.org/drawingml/2006/main">
            <a:ext uri="{FF2B5EF4-FFF2-40B4-BE49-F238E27FC236}">
              <a16:creationId xmlns:a16="http://schemas.microsoft.com/office/drawing/2014/main" id="{0D5AE6B5-36FD-4F0D-F5EF-8878E91B516D}"/>
            </a:ext>
          </a:extLst>
        </cdr:cNvPr>
        <cdr:cNvSpPr/>
      </cdr:nvSpPr>
      <cdr:spPr>
        <a:xfrm xmlns:a="http://schemas.openxmlformats.org/drawingml/2006/main">
          <a:off x="5228752" y="14310"/>
          <a:ext cx="3196184" cy="3312368"/>
        </a:xfrm>
        <a:prstGeom xmlns:a="http://schemas.openxmlformats.org/drawingml/2006/main" prst="flowChartConnector">
          <a:avLst/>
        </a:prstGeom>
        <a:noFill xmlns:a="http://schemas.openxmlformats.org/drawingml/2006/main"/>
        <a:ln xmlns:a="http://schemas.openxmlformats.org/drawingml/2006/main" w="28575">
          <a:solidFill>
            <a:schemeClr val="tx1">
              <a:lumMod val="65000"/>
              <a:lumOff val="35000"/>
            </a:schemeClr>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s-E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AR" sz="2400" b="0" i="0" u="none" strike="noStrike" kern="1200" cap="none" spc="0" normalizeH="0" baseline="0" noProof="0">
            <a:ln>
              <a:noFill/>
            </a:ln>
            <a:solidFill>
              <a:prstClr val="white"/>
            </a:solidFill>
            <a:effectLst/>
            <a:uLnTx/>
            <a:uFillTx/>
            <a:latin typeface="Calibri"/>
            <a:ea typeface="+mn-ea"/>
            <a:cs typeface="+mn-c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0.18425</cdr:x>
      <cdr:y>0</cdr:y>
    </cdr:from>
    <cdr:to>
      <cdr:x>0.49193</cdr:x>
      <cdr:y>0.09921</cdr:y>
    </cdr:to>
    <cdr:sp macro="" textlink="">
      <cdr:nvSpPr>
        <cdr:cNvPr id="2" name="Rectángulo 1"/>
        <cdr:cNvSpPr/>
      </cdr:nvSpPr>
      <cdr:spPr>
        <a:xfrm xmlns:a="http://schemas.openxmlformats.org/drawingml/2006/main">
          <a:off x="1568196" y="0"/>
          <a:ext cx="2618729" cy="513609"/>
        </a:xfrm>
        <a:prstGeom xmlns:a="http://schemas.openxmlformats.org/drawingml/2006/main" prst="rect">
          <a:avLst/>
        </a:prstGeom>
        <a:solidFill xmlns:a="http://schemas.openxmlformats.org/drawingml/2006/main">
          <a:srgbClr val="00B0F0"/>
        </a:solidFill>
        <a:ln xmlns:a="http://schemas.openxmlformats.org/drawingml/2006/main">
          <a:solidFill>
            <a:schemeClr val="accent1"/>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s-AR" sz="1400" b="1" dirty="0">
              <a:solidFill>
                <a:schemeClr val="tx1"/>
              </a:solidFill>
            </a:rPr>
            <a:t>2do Cristina Fernández</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71800" cy="4984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cs typeface="+mn-cs"/>
              </a:defRPr>
            </a:lvl1pPr>
          </a:lstStyle>
          <a:p>
            <a:pPr>
              <a:defRPr/>
            </a:pPr>
            <a:endParaRPr lang="es-ES"/>
          </a:p>
        </p:txBody>
      </p:sp>
      <p:sp>
        <p:nvSpPr>
          <p:cNvPr id="92163" name="Rectangle 3"/>
          <p:cNvSpPr>
            <a:spLocks noGrp="1" noChangeArrowheads="1"/>
          </p:cNvSpPr>
          <p:nvPr>
            <p:ph type="dt" sz="quarter" idx="1"/>
          </p:nvPr>
        </p:nvSpPr>
        <p:spPr bwMode="auto">
          <a:xfrm>
            <a:off x="3886200" y="0"/>
            <a:ext cx="2971800" cy="4984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cs typeface="+mn-cs"/>
              </a:defRPr>
            </a:lvl1pPr>
          </a:lstStyle>
          <a:p>
            <a:pPr>
              <a:defRPr/>
            </a:pPr>
            <a:endParaRPr lang="es-ES"/>
          </a:p>
        </p:txBody>
      </p:sp>
      <p:sp>
        <p:nvSpPr>
          <p:cNvPr id="92164" name="Rectangle 4"/>
          <p:cNvSpPr>
            <a:spLocks noGrp="1" noChangeArrowheads="1"/>
          </p:cNvSpPr>
          <p:nvPr>
            <p:ph type="ftr" sz="quarter" idx="2"/>
          </p:nvPr>
        </p:nvSpPr>
        <p:spPr bwMode="auto">
          <a:xfrm>
            <a:off x="0" y="9448800"/>
            <a:ext cx="2971800" cy="498475"/>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cs typeface="+mn-cs"/>
              </a:defRPr>
            </a:lvl1pPr>
          </a:lstStyle>
          <a:p>
            <a:pPr>
              <a:defRPr/>
            </a:pPr>
            <a:endParaRPr lang="es-ES"/>
          </a:p>
        </p:txBody>
      </p:sp>
      <p:sp>
        <p:nvSpPr>
          <p:cNvPr id="92165" name="Rectangle 5"/>
          <p:cNvSpPr>
            <a:spLocks noGrp="1" noChangeArrowheads="1"/>
          </p:cNvSpPr>
          <p:nvPr>
            <p:ph type="sldNum" sz="quarter" idx="3"/>
          </p:nvPr>
        </p:nvSpPr>
        <p:spPr bwMode="auto">
          <a:xfrm>
            <a:off x="3886200" y="9448800"/>
            <a:ext cx="2971800" cy="498475"/>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cs typeface="+mn-cs"/>
              </a:defRPr>
            </a:lvl1pPr>
          </a:lstStyle>
          <a:p>
            <a:pPr>
              <a:defRPr/>
            </a:pPr>
            <a:fld id="{CED8FDBC-2E8F-4600-98B5-4ECDF3FE7D16}" type="slidenum">
              <a:rPr lang="es-ES"/>
              <a:pPr>
                <a:defRPr/>
              </a:pPr>
              <a:t>‹Nº›</a:t>
            </a:fld>
            <a:endParaRPr lang="es-ES"/>
          </a:p>
        </p:txBody>
      </p:sp>
    </p:spTree>
    <p:extLst>
      <p:ext uri="{BB962C8B-B14F-4D97-AF65-F5344CB8AC3E}">
        <p14:creationId xmlns:p14="http://schemas.microsoft.com/office/powerpoint/2010/main" val="3415405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984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Times New Roman" pitchFamily="18" charset="0"/>
                <a:cs typeface="+mn-cs"/>
              </a:defRPr>
            </a:lvl1pPr>
          </a:lstStyle>
          <a:p>
            <a:pPr>
              <a:defRPr/>
            </a:pPr>
            <a:endParaRPr lang="es-ES"/>
          </a:p>
        </p:txBody>
      </p:sp>
      <p:sp>
        <p:nvSpPr>
          <p:cNvPr id="4099" name="Rectangle 3"/>
          <p:cNvSpPr>
            <a:spLocks noGrp="1" noChangeArrowheads="1"/>
          </p:cNvSpPr>
          <p:nvPr>
            <p:ph type="dt" idx="1"/>
          </p:nvPr>
        </p:nvSpPr>
        <p:spPr bwMode="auto">
          <a:xfrm>
            <a:off x="3886200" y="0"/>
            <a:ext cx="2971800" cy="4984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Times New Roman" pitchFamily="18" charset="0"/>
                <a:cs typeface="+mn-cs"/>
              </a:defRPr>
            </a:lvl1pPr>
          </a:lstStyle>
          <a:p>
            <a:pPr>
              <a:defRPr/>
            </a:pPr>
            <a:endParaRPr lang="es-ES"/>
          </a:p>
        </p:txBody>
      </p:sp>
      <p:sp>
        <p:nvSpPr>
          <p:cNvPr id="23556" name="Rectangle 4"/>
          <p:cNvSpPr>
            <a:spLocks noGrp="1" noRot="1" noChangeAspect="1" noChangeArrowheads="1" noTextEdit="1"/>
          </p:cNvSpPr>
          <p:nvPr>
            <p:ph type="sldImg" idx="2"/>
          </p:nvPr>
        </p:nvSpPr>
        <p:spPr bwMode="auto">
          <a:xfrm>
            <a:off x="942975" y="746125"/>
            <a:ext cx="4972050"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14400" y="4725988"/>
            <a:ext cx="5029200" cy="4475162"/>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4102" name="Rectangle 6"/>
          <p:cNvSpPr>
            <a:spLocks noGrp="1" noChangeArrowheads="1"/>
          </p:cNvSpPr>
          <p:nvPr>
            <p:ph type="ftr" sz="quarter" idx="4"/>
          </p:nvPr>
        </p:nvSpPr>
        <p:spPr bwMode="auto">
          <a:xfrm>
            <a:off x="0" y="9448800"/>
            <a:ext cx="2971800" cy="498475"/>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Times New Roman" pitchFamily="18" charset="0"/>
                <a:cs typeface="+mn-cs"/>
              </a:defRPr>
            </a:lvl1pPr>
          </a:lstStyle>
          <a:p>
            <a:pPr>
              <a:defRPr/>
            </a:pPr>
            <a:endParaRPr lang="es-ES"/>
          </a:p>
        </p:txBody>
      </p:sp>
      <p:sp>
        <p:nvSpPr>
          <p:cNvPr id="4103" name="Rectangle 7"/>
          <p:cNvSpPr>
            <a:spLocks noGrp="1" noChangeArrowheads="1"/>
          </p:cNvSpPr>
          <p:nvPr>
            <p:ph type="sldNum" sz="quarter" idx="5"/>
          </p:nvPr>
        </p:nvSpPr>
        <p:spPr bwMode="auto">
          <a:xfrm>
            <a:off x="3886200" y="9448800"/>
            <a:ext cx="2971800" cy="498475"/>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Times New Roman" pitchFamily="18" charset="0"/>
                <a:cs typeface="+mn-cs"/>
              </a:defRPr>
            </a:lvl1pPr>
          </a:lstStyle>
          <a:p>
            <a:pPr>
              <a:defRPr/>
            </a:pPr>
            <a:fld id="{4C3BD617-54DF-4C85-AD7E-00D556138831}" type="slidenum">
              <a:rPr lang="es-ES"/>
              <a:pPr>
                <a:defRPr/>
              </a:pPr>
              <a:t>‹Nº›</a:t>
            </a:fld>
            <a:endParaRPr lang="es-ES"/>
          </a:p>
        </p:txBody>
      </p:sp>
    </p:spTree>
    <p:extLst>
      <p:ext uri="{BB962C8B-B14F-4D97-AF65-F5344CB8AC3E}">
        <p14:creationId xmlns:p14="http://schemas.microsoft.com/office/powerpoint/2010/main" val="38085327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6A5EA6E3-959B-464F-950F-20B2B4739822}" type="slidenum">
              <a:rPr kumimoji="0" lang="es-E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10</a:t>
            </a:fld>
            <a:endParaRPr kumimoji="0" lang="es-E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62162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6A5EA6E3-959B-464F-950F-20B2B4739822}" type="slidenum">
              <a:rPr kumimoji="0" lang="es-E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13</a:t>
            </a:fld>
            <a:endParaRPr kumimoji="0" lang="es-E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81590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6A5EA6E3-959B-464F-950F-20B2B4739822}" type="slidenum">
              <a:rPr kumimoji="0" lang="es-E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14</a:t>
            </a:fld>
            <a:endParaRPr kumimoji="0" lang="es-E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12273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s-AR" altLang="es-A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s-AR" altLang="es-A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s-AR" altLang="es-A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s-AR" altLang="es-A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s-AR" altLang="es-AR"/>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s-AR" altLang="es-A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s-AR" altLang="es-AR"/>
            </a:p>
          </p:txBody>
        </p:sp>
      </p:grpSp>
      <p:sp>
        <p:nvSpPr>
          <p:cNvPr id="7180" name="Rectangle 12"/>
          <p:cNvSpPr>
            <a:spLocks noGrp="1" noChangeArrowheads="1"/>
          </p:cNvSpPr>
          <p:nvPr>
            <p:ph type="ctrTitle"/>
          </p:nvPr>
        </p:nvSpPr>
        <p:spPr>
          <a:xfrm>
            <a:off x="990600" y="1828800"/>
            <a:ext cx="7772400" cy="1143000"/>
          </a:xfrm>
        </p:spPr>
        <p:txBody>
          <a:bodyPr/>
          <a:lstStyle>
            <a:lvl1pPr>
              <a:defRPr/>
            </a:lvl1pPr>
          </a:lstStyle>
          <a:p>
            <a:r>
              <a:rPr lang="es-ES"/>
              <a:t>Haga clic para modificar el estilo de título del patrón</a:t>
            </a:r>
          </a:p>
        </p:txBody>
      </p:sp>
      <p:sp>
        <p:nvSpPr>
          <p:cNvPr id="718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s-E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s-E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89201524-CF74-40D7-82ED-5A23E4FCFF17}" type="slidenum">
              <a:rPr lang="es-ES"/>
              <a:pPr>
                <a:defRPr/>
              </a:pPr>
              <a:t>‹Nº›</a:t>
            </a:fld>
            <a:endParaRPr lang="es-ES"/>
          </a:p>
        </p:txBody>
      </p:sp>
    </p:spTree>
    <p:extLst>
      <p:ext uri="{BB962C8B-B14F-4D97-AF65-F5344CB8AC3E}">
        <p14:creationId xmlns:p14="http://schemas.microsoft.com/office/powerpoint/2010/main" val="2294110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D5A0DF9-AF45-469A-A48C-7991376023D2}" type="slidenum">
              <a:rPr lang="es-ES"/>
              <a:pPr>
                <a:defRPr/>
              </a:pPr>
              <a:t>‹Nº›</a:t>
            </a:fld>
            <a:endParaRPr lang="es-ES"/>
          </a:p>
        </p:txBody>
      </p:sp>
    </p:spTree>
    <p:extLst>
      <p:ext uri="{BB962C8B-B14F-4D97-AF65-F5344CB8AC3E}">
        <p14:creationId xmlns:p14="http://schemas.microsoft.com/office/powerpoint/2010/main" val="1335980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04050" y="617538"/>
            <a:ext cx="1951038" cy="5514975"/>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1150938" y="617538"/>
            <a:ext cx="5700712" cy="551497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B785D104-48D6-42DF-9A8E-DAEA566279C1}" type="slidenum">
              <a:rPr lang="es-ES"/>
              <a:pPr>
                <a:defRPr/>
              </a:pPr>
              <a:t>‹Nº›</a:t>
            </a:fld>
            <a:endParaRPr lang="es-ES"/>
          </a:p>
        </p:txBody>
      </p:sp>
    </p:spTree>
    <p:extLst>
      <p:ext uri="{BB962C8B-B14F-4D97-AF65-F5344CB8AC3E}">
        <p14:creationId xmlns:p14="http://schemas.microsoft.com/office/powerpoint/2010/main" val="899704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s-AR" altLang="es-AR">
                  <a:cs typeface="+mn-cs"/>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s-AR" altLang="es-AR">
                  <a:cs typeface="+mn-cs"/>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s-AR" altLang="es-AR">
                  <a:cs typeface="+mn-cs"/>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s-AR" altLang="es-AR">
                  <a:cs typeface="+mn-cs"/>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s-AR" altLang="es-AR">
                <a:cs typeface="+mn-cs"/>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s-AR" altLang="es-AR">
                <a:cs typeface="+mn-cs"/>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s-AR" altLang="es-AR">
                <a:cs typeface="+mn-cs"/>
              </a:endParaRPr>
            </a:p>
          </p:txBody>
        </p:sp>
      </p:grpSp>
      <p:sp>
        <p:nvSpPr>
          <p:cNvPr id="7180" name="Rectangle 12"/>
          <p:cNvSpPr>
            <a:spLocks noGrp="1" noChangeArrowheads="1"/>
          </p:cNvSpPr>
          <p:nvPr>
            <p:ph type="ctrTitle"/>
          </p:nvPr>
        </p:nvSpPr>
        <p:spPr>
          <a:xfrm>
            <a:off x="990600" y="1828800"/>
            <a:ext cx="7772400" cy="1143000"/>
          </a:xfrm>
        </p:spPr>
        <p:txBody>
          <a:bodyPr/>
          <a:lstStyle>
            <a:lvl1pPr>
              <a:defRPr/>
            </a:lvl1pPr>
          </a:lstStyle>
          <a:p>
            <a:r>
              <a:rPr lang="es-ES"/>
              <a:t>Haga clic para modificar el estilo de título del patrón</a:t>
            </a:r>
          </a:p>
        </p:txBody>
      </p:sp>
      <p:sp>
        <p:nvSpPr>
          <p:cNvPr id="718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s-E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s-E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1195A726-6FB1-4999-A88A-9ABCE0211E48}" type="slidenum">
              <a:rPr lang="es-ES"/>
              <a:pPr>
                <a:defRPr/>
              </a:pPr>
              <a:t>‹Nº›</a:t>
            </a:fld>
            <a:endParaRPr lang="es-ES"/>
          </a:p>
        </p:txBody>
      </p:sp>
    </p:spTree>
    <p:extLst>
      <p:ext uri="{BB962C8B-B14F-4D97-AF65-F5344CB8AC3E}">
        <p14:creationId xmlns:p14="http://schemas.microsoft.com/office/powerpoint/2010/main" val="3282147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A80F1C24-D4AC-4B4F-B749-2A0D19CD96DD}" type="slidenum">
              <a:rPr lang="es-ES"/>
              <a:pPr>
                <a:defRPr/>
              </a:pPr>
              <a:t>‹Nº›</a:t>
            </a:fld>
            <a:endParaRPr lang="es-ES"/>
          </a:p>
        </p:txBody>
      </p:sp>
    </p:spTree>
    <p:extLst>
      <p:ext uri="{BB962C8B-B14F-4D97-AF65-F5344CB8AC3E}">
        <p14:creationId xmlns:p14="http://schemas.microsoft.com/office/powerpoint/2010/main" val="3534586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BEB2D076-D209-49BE-9338-C8BF813EAC0B}" type="slidenum">
              <a:rPr lang="es-ES"/>
              <a:pPr>
                <a:defRPr/>
              </a:pPr>
              <a:t>‹Nº›</a:t>
            </a:fld>
            <a:endParaRPr lang="es-ES"/>
          </a:p>
        </p:txBody>
      </p:sp>
    </p:spTree>
    <p:extLst>
      <p:ext uri="{BB962C8B-B14F-4D97-AF65-F5344CB8AC3E}">
        <p14:creationId xmlns:p14="http://schemas.microsoft.com/office/powerpoint/2010/main" val="1969863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0B0A44BE-2EFE-4589-BCD5-5457394874FF}" type="slidenum">
              <a:rPr lang="es-ES"/>
              <a:pPr>
                <a:defRPr/>
              </a:pPr>
              <a:t>‹Nº›</a:t>
            </a:fld>
            <a:endParaRPr lang="es-ES"/>
          </a:p>
        </p:txBody>
      </p:sp>
    </p:spTree>
    <p:extLst>
      <p:ext uri="{BB962C8B-B14F-4D97-AF65-F5344CB8AC3E}">
        <p14:creationId xmlns:p14="http://schemas.microsoft.com/office/powerpoint/2010/main" val="2143288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Rectangle 11"/>
          <p:cNvSpPr>
            <a:spLocks noGrp="1" noChangeArrowheads="1"/>
          </p:cNvSpPr>
          <p:nvPr>
            <p:ph type="dt" sz="half" idx="10"/>
          </p:nvPr>
        </p:nvSpPr>
        <p:spPr>
          <a:ln/>
        </p:spPr>
        <p:txBody>
          <a:bodyPr/>
          <a:lstStyle>
            <a:lvl1pPr>
              <a:defRPr/>
            </a:lvl1pPr>
          </a:lstStyle>
          <a:p>
            <a:pPr>
              <a:defRPr/>
            </a:pPr>
            <a:endParaRPr lang="es-ES"/>
          </a:p>
        </p:txBody>
      </p:sp>
      <p:sp>
        <p:nvSpPr>
          <p:cNvPr id="8" name="Rectangle 12"/>
          <p:cNvSpPr>
            <a:spLocks noGrp="1" noChangeArrowheads="1"/>
          </p:cNvSpPr>
          <p:nvPr>
            <p:ph type="ftr" sz="quarter" idx="11"/>
          </p:nvPr>
        </p:nvSpPr>
        <p:spPr>
          <a:ln/>
        </p:spPr>
        <p:txBody>
          <a:bodyPr/>
          <a:lstStyle>
            <a:lvl1pPr>
              <a:defRPr/>
            </a:lvl1pPr>
          </a:lstStyle>
          <a:p>
            <a:pPr>
              <a:defRPr/>
            </a:pPr>
            <a:endParaRPr lang="es-ES"/>
          </a:p>
        </p:txBody>
      </p:sp>
      <p:sp>
        <p:nvSpPr>
          <p:cNvPr id="9" name="Rectangle 13"/>
          <p:cNvSpPr>
            <a:spLocks noGrp="1" noChangeArrowheads="1"/>
          </p:cNvSpPr>
          <p:nvPr>
            <p:ph type="sldNum" sz="quarter" idx="12"/>
          </p:nvPr>
        </p:nvSpPr>
        <p:spPr>
          <a:ln/>
        </p:spPr>
        <p:txBody>
          <a:bodyPr/>
          <a:lstStyle>
            <a:lvl1pPr>
              <a:defRPr/>
            </a:lvl1pPr>
          </a:lstStyle>
          <a:p>
            <a:pPr>
              <a:defRPr/>
            </a:pPr>
            <a:fld id="{C4F94822-D18C-4243-8DE2-827D2A126BE8}" type="slidenum">
              <a:rPr lang="es-ES"/>
              <a:pPr>
                <a:defRPr/>
              </a:pPr>
              <a:t>‹Nº›</a:t>
            </a:fld>
            <a:endParaRPr lang="es-ES"/>
          </a:p>
        </p:txBody>
      </p:sp>
    </p:spTree>
    <p:extLst>
      <p:ext uri="{BB962C8B-B14F-4D97-AF65-F5344CB8AC3E}">
        <p14:creationId xmlns:p14="http://schemas.microsoft.com/office/powerpoint/2010/main" val="3059649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Rectangle 11"/>
          <p:cNvSpPr>
            <a:spLocks noGrp="1" noChangeArrowheads="1"/>
          </p:cNvSpPr>
          <p:nvPr>
            <p:ph type="dt" sz="half" idx="10"/>
          </p:nvPr>
        </p:nvSpPr>
        <p:spPr>
          <a:ln/>
        </p:spPr>
        <p:txBody>
          <a:bodyPr/>
          <a:lstStyle>
            <a:lvl1pPr>
              <a:defRPr/>
            </a:lvl1pPr>
          </a:lstStyle>
          <a:p>
            <a:pPr>
              <a:defRPr/>
            </a:pPr>
            <a:endParaRPr lang="es-ES"/>
          </a:p>
        </p:txBody>
      </p:sp>
      <p:sp>
        <p:nvSpPr>
          <p:cNvPr id="4" name="Rectangle 12"/>
          <p:cNvSpPr>
            <a:spLocks noGrp="1" noChangeArrowheads="1"/>
          </p:cNvSpPr>
          <p:nvPr>
            <p:ph type="ftr" sz="quarter" idx="11"/>
          </p:nvPr>
        </p:nvSpPr>
        <p:spPr>
          <a:ln/>
        </p:spPr>
        <p:txBody>
          <a:bodyPr/>
          <a:lstStyle>
            <a:lvl1pPr>
              <a:defRPr/>
            </a:lvl1pPr>
          </a:lstStyle>
          <a:p>
            <a:pPr>
              <a:defRPr/>
            </a:pPr>
            <a:endParaRPr lang="es-ES"/>
          </a:p>
        </p:txBody>
      </p:sp>
      <p:sp>
        <p:nvSpPr>
          <p:cNvPr id="5" name="Rectangle 13"/>
          <p:cNvSpPr>
            <a:spLocks noGrp="1" noChangeArrowheads="1"/>
          </p:cNvSpPr>
          <p:nvPr>
            <p:ph type="sldNum" sz="quarter" idx="12"/>
          </p:nvPr>
        </p:nvSpPr>
        <p:spPr>
          <a:ln/>
        </p:spPr>
        <p:txBody>
          <a:bodyPr/>
          <a:lstStyle>
            <a:lvl1pPr>
              <a:defRPr/>
            </a:lvl1pPr>
          </a:lstStyle>
          <a:p>
            <a:pPr>
              <a:defRPr/>
            </a:pPr>
            <a:fld id="{D151C3D6-5B5D-4F4E-98CC-21EC1DC24831}" type="slidenum">
              <a:rPr lang="es-ES"/>
              <a:pPr>
                <a:defRPr/>
              </a:pPr>
              <a:t>‹Nº›</a:t>
            </a:fld>
            <a:endParaRPr lang="es-ES"/>
          </a:p>
        </p:txBody>
      </p:sp>
    </p:spTree>
    <p:extLst>
      <p:ext uri="{BB962C8B-B14F-4D97-AF65-F5344CB8AC3E}">
        <p14:creationId xmlns:p14="http://schemas.microsoft.com/office/powerpoint/2010/main" val="1271896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s-ES"/>
          </a:p>
        </p:txBody>
      </p:sp>
      <p:sp>
        <p:nvSpPr>
          <p:cNvPr id="3" name="Rectangle 12"/>
          <p:cNvSpPr>
            <a:spLocks noGrp="1" noChangeArrowheads="1"/>
          </p:cNvSpPr>
          <p:nvPr>
            <p:ph type="ftr" sz="quarter" idx="11"/>
          </p:nvPr>
        </p:nvSpPr>
        <p:spPr>
          <a:ln/>
        </p:spPr>
        <p:txBody>
          <a:bodyPr/>
          <a:lstStyle>
            <a:lvl1pPr>
              <a:defRPr/>
            </a:lvl1pPr>
          </a:lstStyle>
          <a:p>
            <a:pPr>
              <a:defRPr/>
            </a:pPr>
            <a:endParaRPr lang="es-ES"/>
          </a:p>
        </p:txBody>
      </p:sp>
      <p:sp>
        <p:nvSpPr>
          <p:cNvPr id="4" name="Rectangle 13"/>
          <p:cNvSpPr>
            <a:spLocks noGrp="1" noChangeArrowheads="1"/>
          </p:cNvSpPr>
          <p:nvPr>
            <p:ph type="sldNum" sz="quarter" idx="12"/>
          </p:nvPr>
        </p:nvSpPr>
        <p:spPr>
          <a:ln/>
        </p:spPr>
        <p:txBody>
          <a:bodyPr/>
          <a:lstStyle>
            <a:lvl1pPr>
              <a:defRPr/>
            </a:lvl1pPr>
          </a:lstStyle>
          <a:p>
            <a:pPr>
              <a:defRPr/>
            </a:pPr>
            <a:fld id="{C1DC75D3-4D22-4E55-9838-B6B781B06107}" type="slidenum">
              <a:rPr lang="es-ES"/>
              <a:pPr>
                <a:defRPr/>
              </a:pPr>
              <a:t>‹Nº›</a:t>
            </a:fld>
            <a:endParaRPr lang="es-ES"/>
          </a:p>
        </p:txBody>
      </p:sp>
    </p:spTree>
    <p:extLst>
      <p:ext uri="{BB962C8B-B14F-4D97-AF65-F5344CB8AC3E}">
        <p14:creationId xmlns:p14="http://schemas.microsoft.com/office/powerpoint/2010/main" val="4227696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8D650BA0-20CC-4CA0-BB1E-038A56ADFF0E}" type="slidenum">
              <a:rPr lang="es-ES"/>
              <a:pPr>
                <a:defRPr/>
              </a:pPr>
              <a:t>‹Nº›</a:t>
            </a:fld>
            <a:endParaRPr lang="es-ES"/>
          </a:p>
        </p:txBody>
      </p:sp>
    </p:spTree>
    <p:extLst>
      <p:ext uri="{BB962C8B-B14F-4D97-AF65-F5344CB8AC3E}">
        <p14:creationId xmlns:p14="http://schemas.microsoft.com/office/powerpoint/2010/main" val="2102610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2CF7D47-1B5B-4F68-8F3C-44846C423F8C}" type="slidenum">
              <a:rPr lang="es-ES"/>
              <a:pPr>
                <a:defRPr/>
              </a:pPr>
              <a:t>‹Nº›</a:t>
            </a:fld>
            <a:endParaRPr lang="es-ES"/>
          </a:p>
        </p:txBody>
      </p:sp>
    </p:spTree>
    <p:extLst>
      <p:ext uri="{BB962C8B-B14F-4D97-AF65-F5344CB8AC3E}">
        <p14:creationId xmlns:p14="http://schemas.microsoft.com/office/powerpoint/2010/main" val="4117739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FC6BB4AF-AA84-4DF9-AEF1-510F33771563}" type="slidenum">
              <a:rPr lang="es-ES"/>
              <a:pPr>
                <a:defRPr/>
              </a:pPr>
              <a:t>‹Nº›</a:t>
            </a:fld>
            <a:endParaRPr lang="es-ES"/>
          </a:p>
        </p:txBody>
      </p:sp>
    </p:spTree>
    <p:extLst>
      <p:ext uri="{BB962C8B-B14F-4D97-AF65-F5344CB8AC3E}">
        <p14:creationId xmlns:p14="http://schemas.microsoft.com/office/powerpoint/2010/main" val="844806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9EDEAFB1-F75E-4D02-B659-1B94C892BCF3}" type="slidenum">
              <a:rPr lang="es-ES"/>
              <a:pPr>
                <a:defRPr/>
              </a:pPr>
              <a:t>‹Nº›</a:t>
            </a:fld>
            <a:endParaRPr lang="es-ES"/>
          </a:p>
        </p:txBody>
      </p:sp>
    </p:spTree>
    <p:extLst>
      <p:ext uri="{BB962C8B-B14F-4D97-AF65-F5344CB8AC3E}">
        <p14:creationId xmlns:p14="http://schemas.microsoft.com/office/powerpoint/2010/main" val="38741756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04050" y="617538"/>
            <a:ext cx="1951038" cy="5514975"/>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1150938" y="617538"/>
            <a:ext cx="5700712" cy="551497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9ECD83EA-51B7-42C1-85E6-49619C578E86}" type="slidenum">
              <a:rPr lang="es-ES"/>
              <a:pPr>
                <a:defRPr/>
              </a:pPr>
              <a:t>‹Nº›</a:t>
            </a:fld>
            <a:endParaRPr lang="es-ES"/>
          </a:p>
        </p:txBody>
      </p:sp>
    </p:spTree>
    <p:extLst>
      <p:ext uri="{BB962C8B-B14F-4D97-AF65-F5344CB8AC3E}">
        <p14:creationId xmlns:p14="http://schemas.microsoft.com/office/powerpoint/2010/main" val="3139772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s-AR" altLang="es-AR">
                  <a:cs typeface="+mn-cs"/>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s-AR" altLang="es-AR">
                  <a:cs typeface="+mn-cs"/>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s-AR" altLang="es-AR">
                  <a:cs typeface="+mn-cs"/>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s-AR" altLang="es-AR">
                  <a:cs typeface="+mn-cs"/>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s-AR" altLang="es-AR">
                <a:cs typeface="+mn-cs"/>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s-AR" altLang="es-AR">
                <a:cs typeface="+mn-cs"/>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s-AR" altLang="es-AR">
                <a:cs typeface="+mn-cs"/>
              </a:endParaRPr>
            </a:p>
          </p:txBody>
        </p:sp>
      </p:grpSp>
      <p:sp>
        <p:nvSpPr>
          <p:cNvPr id="7180" name="Rectangle 12"/>
          <p:cNvSpPr>
            <a:spLocks noGrp="1" noChangeArrowheads="1"/>
          </p:cNvSpPr>
          <p:nvPr>
            <p:ph type="ctrTitle"/>
          </p:nvPr>
        </p:nvSpPr>
        <p:spPr>
          <a:xfrm>
            <a:off x="990600" y="1828800"/>
            <a:ext cx="7772400" cy="1143000"/>
          </a:xfrm>
        </p:spPr>
        <p:txBody>
          <a:bodyPr/>
          <a:lstStyle>
            <a:lvl1pPr>
              <a:defRPr/>
            </a:lvl1pPr>
          </a:lstStyle>
          <a:p>
            <a:r>
              <a:rPr lang="es-ES"/>
              <a:t>Haga clic para modificar el estilo de título del patrón</a:t>
            </a:r>
          </a:p>
        </p:txBody>
      </p:sp>
      <p:sp>
        <p:nvSpPr>
          <p:cNvPr id="718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s-E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s-E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014CB385-1064-4DBD-868A-78FA369A52FF}" type="slidenum">
              <a:rPr lang="es-ES"/>
              <a:pPr>
                <a:defRPr/>
              </a:pPr>
              <a:t>‹Nº›</a:t>
            </a:fld>
            <a:endParaRPr lang="es-ES"/>
          </a:p>
        </p:txBody>
      </p:sp>
    </p:spTree>
    <p:extLst>
      <p:ext uri="{BB962C8B-B14F-4D97-AF65-F5344CB8AC3E}">
        <p14:creationId xmlns:p14="http://schemas.microsoft.com/office/powerpoint/2010/main" val="3957538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9C659B2E-77E3-4ADE-94C8-08E79ADC41F0}" type="slidenum">
              <a:rPr lang="es-ES"/>
              <a:pPr>
                <a:defRPr/>
              </a:pPr>
              <a:t>‹Nº›</a:t>
            </a:fld>
            <a:endParaRPr lang="es-ES"/>
          </a:p>
        </p:txBody>
      </p:sp>
    </p:spTree>
    <p:extLst>
      <p:ext uri="{BB962C8B-B14F-4D97-AF65-F5344CB8AC3E}">
        <p14:creationId xmlns:p14="http://schemas.microsoft.com/office/powerpoint/2010/main" val="8049973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D98EBB2C-4CE7-44CD-86D8-62A3E6EC0F71}" type="slidenum">
              <a:rPr lang="es-ES"/>
              <a:pPr>
                <a:defRPr/>
              </a:pPr>
              <a:t>‹Nº›</a:t>
            </a:fld>
            <a:endParaRPr lang="es-ES"/>
          </a:p>
        </p:txBody>
      </p:sp>
    </p:spTree>
    <p:extLst>
      <p:ext uri="{BB962C8B-B14F-4D97-AF65-F5344CB8AC3E}">
        <p14:creationId xmlns:p14="http://schemas.microsoft.com/office/powerpoint/2010/main" val="29337208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9E9537AF-4FF4-4877-8DB9-47091B72CA7D}" type="slidenum">
              <a:rPr lang="es-ES"/>
              <a:pPr>
                <a:defRPr/>
              </a:pPr>
              <a:t>‹Nº›</a:t>
            </a:fld>
            <a:endParaRPr lang="es-ES"/>
          </a:p>
        </p:txBody>
      </p:sp>
    </p:spTree>
    <p:extLst>
      <p:ext uri="{BB962C8B-B14F-4D97-AF65-F5344CB8AC3E}">
        <p14:creationId xmlns:p14="http://schemas.microsoft.com/office/powerpoint/2010/main" val="42909742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Rectangle 11"/>
          <p:cNvSpPr>
            <a:spLocks noGrp="1" noChangeArrowheads="1"/>
          </p:cNvSpPr>
          <p:nvPr>
            <p:ph type="dt" sz="half" idx="10"/>
          </p:nvPr>
        </p:nvSpPr>
        <p:spPr>
          <a:ln/>
        </p:spPr>
        <p:txBody>
          <a:bodyPr/>
          <a:lstStyle>
            <a:lvl1pPr>
              <a:defRPr/>
            </a:lvl1pPr>
          </a:lstStyle>
          <a:p>
            <a:pPr>
              <a:defRPr/>
            </a:pPr>
            <a:endParaRPr lang="es-ES"/>
          </a:p>
        </p:txBody>
      </p:sp>
      <p:sp>
        <p:nvSpPr>
          <p:cNvPr id="8" name="Rectangle 12"/>
          <p:cNvSpPr>
            <a:spLocks noGrp="1" noChangeArrowheads="1"/>
          </p:cNvSpPr>
          <p:nvPr>
            <p:ph type="ftr" sz="quarter" idx="11"/>
          </p:nvPr>
        </p:nvSpPr>
        <p:spPr>
          <a:ln/>
        </p:spPr>
        <p:txBody>
          <a:bodyPr/>
          <a:lstStyle>
            <a:lvl1pPr>
              <a:defRPr/>
            </a:lvl1pPr>
          </a:lstStyle>
          <a:p>
            <a:pPr>
              <a:defRPr/>
            </a:pPr>
            <a:endParaRPr lang="es-ES"/>
          </a:p>
        </p:txBody>
      </p:sp>
      <p:sp>
        <p:nvSpPr>
          <p:cNvPr id="9" name="Rectangle 13"/>
          <p:cNvSpPr>
            <a:spLocks noGrp="1" noChangeArrowheads="1"/>
          </p:cNvSpPr>
          <p:nvPr>
            <p:ph type="sldNum" sz="quarter" idx="12"/>
          </p:nvPr>
        </p:nvSpPr>
        <p:spPr>
          <a:ln/>
        </p:spPr>
        <p:txBody>
          <a:bodyPr/>
          <a:lstStyle>
            <a:lvl1pPr>
              <a:defRPr/>
            </a:lvl1pPr>
          </a:lstStyle>
          <a:p>
            <a:pPr>
              <a:defRPr/>
            </a:pPr>
            <a:fld id="{97220FCA-3E14-4147-82CC-30039811B1FB}" type="slidenum">
              <a:rPr lang="es-ES"/>
              <a:pPr>
                <a:defRPr/>
              </a:pPr>
              <a:t>‹Nº›</a:t>
            </a:fld>
            <a:endParaRPr lang="es-ES"/>
          </a:p>
        </p:txBody>
      </p:sp>
    </p:spTree>
    <p:extLst>
      <p:ext uri="{BB962C8B-B14F-4D97-AF65-F5344CB8AC3E}">
        <p14:creationId xmlns:p14="http://schemas.microsoft.com/office/powerpoint/2010/main" val="42116808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Rectangle 11"/>
          <p:cNvSpPr>
            <a:spLocks noGrp="1" noChangeArrowheads="1"/>
          </p:cNvSpPr>
          <p:nvPr>
            <p:ph type="dt" sz="half" idx="10"/>
          </p:nvPr>
        </p:nvSpPr>
        <p:spPr>
          <a:ln/>
        </p:spPr>
        <p:txBody>
          <a:bodyPr/>
          <a:lstStyle>
            <a:lvl1pPr>
              <a:defRPr/>
            </a:lvl1pPr>
          </a:lstStyle>
          <a:p>
            <a:pPr>
              <a:defRPr/>
            </a:pPr>
            <a:endParaRPr lang="es-ES"/>
          </a:p>
        </p:txBody>
      </p:sp>
      <p:sp>
        <p:nvSpPr>
          <p:cNvPr id="4" name="Rectangle 12"/>
          <p:cNvSpPr>
            <a:spLocks noGrp="1" noChangeArrowheads="1"/>
          </p:cNvSpPr>
          <p:nvPr>
            <p:ph type="ftr" sz="quarter" idx="11"/>
          </p:nvPr>
        </p:nvSpPr>
        <p:spPr>
          <a:ln/>
        </p:spPr>
        <p:txBody>
          <a:bodyPr/>
          <a:lstStyle>
            <a:lvl1pPr>
              <a:defRPr/>
            </a:lvl1pPr>
          </a:lstStyle>
          <a:p>
            <a:pPr>
              <a:defRPr/>
            </a:pPr>
            <a:endParaRPr lang="es-ES"/>
          </a:p>
        </p:txBody>
      </p:sp>
      <p:sp>
        <p:nvSpPr>
          <p:cNvPr id="5" name="Rectangle 13"/>
          <p:cNvSpPr>
            <a:spLocks noGrp="1" noChangeArrowheads="1"/>
          </p:cNvSpPr>
          <p:nvPr>
            <p:ph type="sldNum" sz="quarter" idx="12"/>
          </p:nvPr>
        </p:nvSpPr>
        <p:spPr>
          <a:ln/>
        </p:spPr>
        <p:txBody>
          <a:bodyPr/>
          <a:lstStyle>
            <a:lvl1pPr>
              <a:defRPr/>
            </a:lvl1pPr>
          </a:lstStyle>
          <a:p>
            <a:pPr>
              <a:defRPr/>
            </a:pPr>
            <a:fld id="{E9EC3EBA-FB31-4ED2-85CB-8D655C5592E6}" type="slidenum">
              <a:rPr lang="es-ES"/>
              <a:pPr>
                <a:defRPr/>
              </a:pPr>
              <a:t>‹Nº›</a:t>
            </a:fld>
            <a:endParaRPr lang="es-ES"/>
          </a:p>
        </p:txBody>
      </p:sp>
    </p:spTree>
    <p:extLst>
      <p:ext uri="{BB962C8B-B14F-4D97-AF65-F5344CB8AC3E}">
        <p14:creationId xmlns:p14="http://schemas.microsoft.com/office/powerpoint/2010/main" val="1321112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s-ES"/>
          </a:p>
        </p:txBody>
      </p:sp>
      <p:sp>
        <p:nvSpPr>
          <p:cNvPr id="3" name="Rectangle 12"/>
          <p:cNvSpPr>
            <a:spLocks noGrp="1" noChangeArrowheads="1"/>
          </p:cNvSpPr>
          <p:nvPr>
            <p:ph type="ftr" sz="quarter" idx="11"/>
          </p:nvPr>
        </p:nvSpPr>
        <p:spPr>
          <a:ln/>
        </p:spPr>
        <p:txBody>
          <a:bodyPr/>
          <a:lstStyle>
            <a:lvl1pPr>
              <a:defRPr/>
            </a:lvl1pPr>
          </a:lstStyle>
          <a:p>
            <a:pPr>
              <a:defRPr/>
            </a:pPr>
            <a:endParaRPr lang="es-ES"/>
          </a:p>
        </p:txBody>
      </p:sp>
      <p:sp>
        <p:nvSpPr>
          <p:cNvPr id="4" name="Rectangle 13"/>
          <p:cNvSpPr>
            <a:spLocks noGrp="1" noChangeArrowheads="1"/>
          </p:cNvSpPr>
          <p:nvPr>
            <p:ph type="sldNum" sz="quarter" idx="12"/>
          </p:nvPr>
        </p:nvSpPr>
        <p:spPr>
          <a:ln/>
        </p:spPr>
        <p:txBody>
          <a:bodyPr/>
          <a:lstStyle>
            <a:lvl1pPr>
              <a:defRPr/>
            </a:lvl1pPr>
          </a:lstStyle>
          <a:p>
            <a:pPr>
              <a:defRPr/>
            </a:pPr>
            <a:fld id="{C6F36838-22E3-46DA-80D2-0CE28FA942DF}" type="slidenum">
              <a:rPr lang="es-ES"/>
              <a:pPr>
                <a:defRPr/>
              </a:pPr>
              <a:t>‹Nº›</a:t>
            </a:fld>
            <a:endParaRPr lang="es-ES"/>
          </a:p>
        </p:txBody>
      </p:sp>
    </p:spTree>
    <p:extLst>
      <p:ext uri="{BB962C8B-B14F-4D97-AF65-F5344CB8AC3E}">
        <p14:creationId xmlns:p14="http://schemas.microsoft.com/office/powerpoint/2010/main" val="2298392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E0145A33-D621-41E6-924D-0249706D91AB}" type="slidenum">
              <a:rPr lang="es-ES"/>
              <a:pPr>
                <a:defRPr/>
              </a:pPr>
              <a:t>‹Nº›</a:t>
            </a:fld>
            <a:endParaRPr lang="es-ES"/>
          </a:p>
        </p:txBody>
      </p:sp>
    </p:spTree>
    <p:extLst>
      <p:ext uri="{BB962C8B-B14F-4D97-AF65-F5344CB8AC3E}">
        <p14:creationId xmlns:p14="http://schemas.microsoft.com/office/powerpoint/2010/main" val="19182063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92068592-DEDF-417F-B281-FB2CE39E1FC8}" type="slidenum">
              <a:rPr lang="es-ES"/>
              <a:pPr>
                <a:defRPr/>
              </a:pPr>
              <a:t>‹Nº›</a:t>
            </a:fld>
            <a:endParaRPr lang="es-ES"/>
          </a:p>
        </p:txBody>
      </p:sp>
    </p:spTree>
    <p:extLst>
      <p:ext uri="{BB962C8B-B14F-4D97-AF65-F5344CB8AC3E}">
        <p14:creationId xmlns:p14="http://schemas.microsoft.com/office/powerpoint/2010/main" val="4055786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31E763FA-018F-4AD9-8180-29D9C9393135}" type="slidenum">
              <a:rPr lang="es-ES"/>
              <a:pPr>
                <a:defRPr/>
              </a:pPr>
              <a:t>‹Nº›</a:t>
            </a:fld>
            <a:endParaRPr lang="es-ES"/>
          </a:p>
        </p:txBody>
      </p:sp>
    </p:spTree>
    <p:extLst>
      <p:ext uri="{BB962C8B-B14F-4D97-AF65-F5344CB8AC3E}">
        <p14:creationId xmlns:p14="http://schemas.microsoft.com/office/powerpoint/2010/main" val="42631638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98201196-E19F-49B5-BE4B-119151CAF6F3}" type="slidenum">
              <a:rPr lang="es-ES"/>
              <a:pPr>
                <a:defRPr/>
              </a:pPr>
              <a:t>‹Nº›</a:t>
            </a:fld>
            <a:endParaRPr lang="es-ES"/>
          </a:p>
        </p:txBody>
      </p:sp>
    </p:spTree>
    <p:extLst>
      <p:ext uri="{BB962C8B-B14F-4D97-AF65-F5344CB8AC3E}">
        <p14:creationId xmlns:p14="http://schemas.microsoft.com/office/powerpoint/2010/main" val="2373343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04050" y="617538"/>
            <a:ext cx="1951038" cy="5514975"/>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1150938" y="617538"/>
            <a:ext cx="5700712" cy="551497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Rectangle 11"/>
          <p:cNvSpPr>
            <a:spLocks noGrp="1" noChangeArrowheads="1"/>
          </p:cNvSpPr>
          <p:nvPr>
            <p:ph type="dt" sz="half" idx="10"/>
          </p:nvPr>
        </p:nvSpPr>
        <p:spPr>
          <a:ln/>
        </p:spPr>
        <p:txBody>
          <a:bodyPr/>
          <a:lstStyle>
            <a:lvl1pPr>
              <a:defRPr/>
            </a:lvl1pPr>
          </a:lstStyle>
          <a:p>
            <a:pPr>
              <a:defRPr/>
            </a:pPr>
            <a:endParaRPr lang="es-ES"/>
          </a:p>
        </p:txBody>
      </p:sp>
      <p:sp>
        <p:nvSpPr>
          <p:cNvPr id="5" name="Rectangle 12"/>
          <p:cNvSpPr>
            <a:spLocks noGrp="1" noChangeArrowheads="1"/>
          </p:cNvSpPr>
          <p:nvPr>
            <p:ph type="ftr" sz="quarter" idx="11"/>
          </p:nvPr>
        </p:nvSpPr>
        <p:spPr>
          <a:ln/>
        </p:spPr>
        <p:txBody>
          <a:bodyPr/>
          <a:lstStyle>
            <a:lvl1pPr>
              <a:defRPr/>
            </a:lvl1pPr>
          </a:lstStyle>
          <a:p>
            <a:pPr>
              <a:defRPr/>
            </a:pPr>
            <a:endParaRPr lang="es-ES"/>
          </a:p>
        </p:txBody>
      </p:sp>
      <p:sp>
        <p:nvSpPr>
          <p:cNvPr id="6" name="Rectangle 13"/>
          <p:cNvSpPr>
            <a:spLocks noGrp="1" noChangeArrowheads="1"/>
          </p:cNvSpPr>
          <p:nvPr>
            <p:ph type="sldNum" sz="quarter" idx="12"/>
          </p:nvPr>
        </p:nvSpPr>
        <p:spPr>
          <a:ln/>
        </p:spPr>
        <p:txBody>
          <a:bodyPr/>
          <a:lstStyle>
            <a:lvl1pPr>
              <a:defRPr/>
            </a:lvl1pPr>
          </a:lstStyle>
          <a:p>
            <a:pPr>
              <a:defRPr/>
            </a:pPr>
            <a:fld id="{8B3BB185-D150-4970-AFFE-C30EF43D6716}" type="slidenum">
              <a:rPr lang="es-ES"/>
              <a:pPr>
                <a:defRPr/>
              </a:pPr>
              <a:t>‹Nº›</a:t>
            </a:fld>
            <a:endParaRPr lang="es-ES"/>
          </a:p>
        </p:txBody>
      </p:sp>
    </p:spTree>
    <p:extLst>
      <p:ext uri="{BB962C8B-B14F-4D97-AF65-F5344CB8AC3E}">
        <p14:creationId xmlns:p14="http://schemas.microsoft.com/office/powerpoint/2010/main" val="3660802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fecha"/>
          <p:cNvSpPr>
            <a:spLocks noGrp="1"/>
          </p:cNvSpPr>
          <p:nvPr>
            <p:ph type="dt" sz="half" idx="10"/>
          </p:nvPr>
        </p:nvSpPr>
        <p:spPr/>
        <p:txBody>
          <a:bodyPr/>
          <a:lstStyle>
            <a:lvl1pPr>
              <a:defRPr/>
            </a:lvl1pPr>
          </a:lstStyle>
          <a:p>
            <a:pPr>
              <a:defRPr/>
            </a:pPr>
            <a:endParaRPr lang="es-ES"/>
          </a:p>
        </p:txBody>
      </p:sp>
      <p:sp>
        <p:nvSpPr>
          <p:cNvPr id="6" name="5 Marcador de pie de página"/>
          <p:cNvSpPr>
            <a:spLocks noGrp="1"/>
          </p:cNvSpPr>
          <p:nvPr>
            <p:ph type="ftr" sz="quarter" idx="11"/>
          </p:nvPr>
        </p:nvSpPr>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vl1pPr>
          </a:lstStyle>
          <a:p>
            <a:pPr>
              <a:defRPr/>
            </a:pPr>
            <a:fld id="{B5799C69-86A2-49C6-AE97-6D17D50871AA}" type="slidenum">
              <a:rPr lang="es-ES"/>
              <a:pPr>
                <a:defRPr/>
              </a:pPr>
              <a:t>‹Nº›</a:t>
            </a:fld>
            <a:endParaRPr lang="es-ES"/>
          </a:p>
        </p:txBody>
      </p:sp>
    </p:spTree>
    <p:extLst>
      <p:ext uri="{BB962C8B-B14F-4D97-AF65-F5344CB8AC3E}">
        <p14:creationId xmlns:p14="http://schemas.microsoft.com/office/powerpoint/2010/main" val="2443953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6 Marcador de fecha"/>
          <p:cNvSpPr>
            <a:spLocks noGrp="1"/>
          </p:cNvSpPr>
          <p:nvPr>
            <p:ph type="dt" sz="half" idx="10"/>
          </p:nvPr>
        </p:nvSpPr>
        <p:spPr/>
        <p:txBody>
          <a:bodyPr/>
          <a:lstStyle>
            <a:lvl1pPr>
              <a:defRPr/>
            </a:lvl1pPr>
          </a:lstStyle>
          <a:p>
            <a:pPr>
              <a:defRPr/>
            </a:pPr>
            <a:endParaRPr lang="es-ES"/>
          </a:p>
        </p:txBody>
      </p:sp>
      <p:sp>
        <p:nvSpPr>
          <p:cNvPr id="8" name="7 Marcador de pie de página"/>
          <p:cNvSpPr>
            <a:spLocks noGrp="1"/>
          </p:cNvSpPr>
          <p:nvPr>
            <p:ph type="ftr" sz="quarter" idx="11"/>
          </p:nvPr>
        </p:nvSpPr>
        <p:spPr/>
        <p:txBody>
          <a:bodyPr/>
          <a:lstStyle>
            <a:lvl1pPr>
              <a:defRPr/>
            </a:lvl1pPr>
          </a:lstStyle>
          <a:p>
            <a:pPr>
              <a:defRPr/>
            </a:pPr>
            <a:endParaRPr lang="es-ES"/>
          </a:p>
        </p:txBody>
      </p:sp>
      <p:sp>
        <p:nvSpPr>
          <p:cNvPr id="9" name="8 Marcador de número de diapositiva"/>
          <p:cNvSpPr>
            <a:spLocks noGrp="1"/>
          </p:cNvSpPr>
          <p:nvPr>
            <p:ph type="sldNum" sz="quarter" idx="12"/>
          </p:nvPr>
        </p:nvSpPr>
        <p:spPr/>
        <p:txBody>
          <a:bodyPr/>
          <a:lstStyle>
            <a:lvl1pPr>
              <a:defRPr/>
            </a:lvl1pPr>
          </a:lstStyle>
          <a:p>
            <a:pPr>
              <a:defRPr/>
            </a:pPr>
            <a:fld id="{DF745881-5973-4C4A-8863-1BD94B520C9C}" type="slidenum">
              <a:rPr lang="es-ES"/>
              <a:pPr>
                <a:defRPr/>
              </a:pPr>
              <a:t>‹Nº›</a:t>
            </a:fld>
            <a:endParaRPr lang="es-ES"/>
          </a:p>
        </p:txBody>
      </p:sp>
    </p:spTree>
    <p:extLst>
      <p:ext uri="{BB962C8B-B14F-4D97-AF65-F5344CB8AC3E}">
        <p14:creationId xmlns:p14="http://schemas.microsoft.com/office/powerpoint/2010/main" val="36562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fecha"/>
          <p:cNvSpPr>
            <a:spLocks noGrp="1"/>
          </p:cNvSpPr>
          <p:nvPr>
            <p:ph type="dt" sz="half" idx="10"/>
          </p:nvPr>
        </p:nvSpPr>
        <p:spPr/>
        <p:txBody>
          <a:bodyPr/>
          <a:lstStyle>
            <a:lvl1pPr>
              <a:defRPr/>
            </a:lvl1pPr>
          </a:lstStyle>
          <a:p>
            <a:pPr>
              <a:defRPr/>
            </a:pPr>
            <a:endParaRPr lang="es-ES"/>
          </a:p>
        </p:txBody>
      </p:sp>
      <p:sp>
        <p:nvSpPr>
          <p:cNvPr id="4" name="3 Marcador de pie de página"/>
          <p:cNvSpPr>
            <a:spLocks noGrp="1"/>
          </p:cNvSpPr>
          <p:nvPr>
            <p:ph type="ftr" sz="quarter" idx="11"/>
          </p:nvPr>
        </p:nvSpPr>
        <p:spPr/>
        <p:txBody>
          <a:bodyPr/>
          <a:lstStyle>
            <a:lvl1pPr>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a:lvl1pPr>
          </a:lstStyle>
          <a:p>
            <a:pPr>
              <a:defRPr/>
            </a:pPr>
            <a:fld id="{DCF1318C-C3CD-4AAE-97FB-62C94319DA3F}" type="slidenum">
              <a:rPr lang="es-ES"/>
              <a:pPr>
                <a:defRPr/>
              </a:pPr>
              <a:t>‹Nº›</a:t>
            </a:fld>
            <a:endParaRPr lang="es-ES"/>
          </a:p>
        </p:txBody>
      </p:sp>
    </p:spTree>
    <p:extLst>
      <p:ext uri="{BB962C8B-B14F-4D97-AF65-F5344CB8AC3E}">
        <p14:creationId xmlns:p14="http://schemas.microsoft.com/office/powerpoint/2010/main" val="2803184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a:defRPr/>
            </a:pPr>
            <a:endParaRPr lang="es-ES"/>
          </a:p>
        </p:txBody>
      </p:sp>
      <p:sp>
        <p:nvSpPr>
          <p:cNvPr id="3" name="2 Marcador de pie de página"/>
          <p:cNvSpPr>
            <a:spLocks noGrp="1"/>
          </p:cNvSpPr>
          <p:nvPr>
            <p:ph type="ftr" sz="quarter" idx="11"/>
          </p:nvPr>
        </p:nvSpPr>
        <p:spPr/>
        <p:txBody>
          <a:bodyPr/>
          <a:lstStyle>
            <a:lvl1pPr>
              <a:defRPr/>
            </a:lvl1pPr>
          </a:lstStyle>
          <a:p>
            <a:pPr>
              <a:defRPr/>
            </a:pPr>
            <a:endParaRPr lang="es-ES"/>
          </a:p>
        </p:txBody>
      </p:sp>
      <p:sp>
        <p:nvSpPr>
          <p:cNvPr id="4" name="3 Marcador de número de diapositiva"/>
          <p:cNvSpPr>
            <a:spLocks noGrp="1"/>
          </p:cNvSpPr>
          <p:nvPr>
            <p:ph type="sldNum" sz="quarter" idx="12"/>
          </p:nvPr>
        </p:nvSpPr>
        <p:spPr/>
        <p:txBody>
          <a:bodyPr/>
          <a:lstStyle>
            <a:lvl1pPr>
              <a:defRPr/>
            </a:lvl1pPr>
          </a:lstStyle>
          <a:p>
            <a:pPr>
              <a:defRPr/>
            </a:pPr>
            <a:fld id="{E3AB3A80-DA47-47E0-92E8-B43F5EC8BDF4}" type="slidenum">
              <a:rPr lang="es-ES"/>
              <a:pPr>
                <a:defRPr/>
              </a:pPr>
              <a:t>‹Nº›</a:t>
            </a:fld>
            <a:endParaRPr lang="es-ES"/>
          </a:p>
        </p:txBody>
      </p:sp>
    </p:spTree>
    <p:extLst>
      <p:ext uri="{BB962C8B-B14F-4D97-AF65-F5344CB8AC3E}">
        <p14:creationId xmlns:p14="http://schemas.microsoft.com/office/powerpoint/2010/main" val="577706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endParaRPr lang="es-ES"/>
          </a:p>
        </p:txBody>
      </p:sp>
      <p:sp>
        <p:nvSpPr>
          <p:cNvPr id="6" name="5 Marcador de pie de página"/>
          <p:cNvSpPr>
            <a:spLocks noGrp="1"/>
          </p:cNvSpPr>
          <p:nvPr>
            <p:ph type="ftr" sz="quarter" idx="11"/>
          </p:nvPr>
        </p:nvSpPr>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vl1pPr>
          </a:lstStyle>
          <a:p>
            <a:pPr>
              <a:defRPr/>
            </a:pPr>
            <a:fld id="{1D74306A-8AFE-46A5-ABB9-C141EE5D5AA4}" type="slidenum">
              <a:rPr lang="es-ES"/>
              <a:pPr>
                <a:defRPr/>
              </a:pPr>
              <a:t>‹Nº›</a:t>
            </a:fld>
            <a:endParaRPr lang="es-ES"/>
          </a:p>
        </p:txBody>
      </p:sp>
    </p:spTree>
    <p:extLst>
      <p:ext uri="{BB962C8B-B14F-4D97-AF65-F5344CB8AC3E}">
        <p14:creationId xmlns:p14="http://schemas.microsoft.com/office/powerpoint/2010/main" val="4273066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a:defRPr/>
            </a:pPr>
            <a:endParaRPr lang="es-ES"/>
          </a:p>
        </p:txBody>
      </p:sp>
      <p:sp>
        <p:nvSpPr>
          <p:cNvPr id="6" name="5 Marcador de pie de página"/>
          <p:cNvSpPr>
            <a:spLocks noGrp="1"/>
          </p:cNvSpPr>
          <p:nvPr>
            <p:ph type="ftr" sz="quarter" idx="11"/>
          </p:nvPr>
        </p:nvSpPr>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a:lvl1pPr>
          </a:lstStyle>
          <a:p>
            <a:pPr>
              <a:defRPr/>
            </a:pPr>
            <a:fld id="{B8389B3A-33DC-4389-A593-6E91E107FB15}" type="slidenum">
              <a:rPr lang="es-ES"/>
              <a:pPr>
                <a:defRPr/>
              </a:pPr>
              <a:t>‹Nº›</a:t>
            </a:fld>
            <a:endParaRPr lang="es-ES"/>
          </a:p>
        </p:txBody>
      </p:sp>
    </p:spTree>
    <p:extLst>
      <p:ext uri="{BB962C8B-B14F-4D97-AF65-F5344CB8AC3E}">
        <p14:creationId xmlns:p14="http://schemas.microsoft.com/office/powerpoint/2010/main" val="4175978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s-AR" altLang="es-A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s-AR" altLang="es-AR"/>
          </a:p>
        </p:txBody>
      </p:sp>
      <p:sp>
        <p:nvSpPr>
          <p:cNvPr id="1028" name="Rectangle 4"/>
          <p:cNvSpPr>
            <a:spLocks noChangeArrowheads="1"/>
          </p:cNvSpPr>
          <p:nvPr/>
        </p:nvSpPr>
        <p:spPr bwMode="ltGray">
          <a:xfrm>
            <a:off x="533400" y="1524000"/>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s-AR" altLang="es-A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s-AR" altLang="es-A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s-AR" altLang="es-A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s-AR" altLang="es-AR"/>
          </a:p>
        </p:txBody>
      </p:sp>
      <p:sp>
        <p:nvSpPr>
          <p:cNvPr id="1032" name="Rectangle 8"/>
          <p:cNvSpPr>
            <a:spLocks noChangeArrowheads="1"/>
          </p:cNvSpPr>
          <p:nvPr/>
        </p:nvSpPr>
        <p:spPr bwMode="gray">
          <a:xfrm>
            <a:off x="457200" y="1752600"/>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s-AR" altLang="es-AR"/>
          </a:p>
        </p:txBody>
      </p:sp>
      <p:sp>
        <p:nvSpPr>
          <p:cNvPr id="1033" name="Rectangle 9"/>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s-ES" altLang="es-AR"/>
              <a:t>Haga clic para modificar el estilo de título del patrón</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AR"/>
              <a:t>Haga clic para modificar el estilo de texto del patrón</a:t>
            </a:r>
          </a:p>
          <a:p>
            <a:pPr lvl="1"/>
            <a:r>
              <a:rPr lang="es-ES" altLang="es-AR"/>
              <a:t>Segundo nivel</a:t>
            </a:r>
          </a:p>
          <a:p>
            <a:pPr lvl="2"/>
            <a:r>
              <a:rPr lang="es-ES" altLang="es-AR"/>
              <a:t>Tercer nivel</a:t>
            </a:r>
          </a:p>
          <a:p>
            <a:pPr lvl="3"/>
            <a:r>
              <a:rPr lang="es-ES" altLang="es-AR"/>
              <a:t>Cuarto nivel</a:t>
            </a:r>
          </a:p>
          <a:p>
            <a:pPr lvl="4"/>
            <a:r>
              <a:rPr lang="es-ES" altLang="es-AR"/>
              <a:t>Quinto nivel</a:t>
            </a:r>
          </a:p>
        </p:txBody>
      </p:sp>
      <p:sp>
        <p:nvSpPr>
          <p:cNvPr id="6155"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es-ES"/>
          </a:p>
        </p:txBody>
      </p:sp>
      <p:sp>
        <p:nvSpPr>
          <p:cNvPr id="6156"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s-ES"/>
          </a:p>
        </p:txBody>
      </p:sp>
      <p:sp>
        <p:nvSpPr>
          <p:cNvPr id="6157"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2EB27125-2756-4046-A12E-BF9E04E58127}" type="slidenum">
              <a:rPr lang="es-ES"/>
              <a:pPr>
                <a:defRPr/>
              </a:pPr>
              <a:t>‹Nº›</a:t>
            </a:fld>
            <a:endParaRPr lang="es-ES"/>
          </a:p>
        </p:txBody>
      </p:sp>
    </p:spTree>
    <p:extLst>
      <p:ext uri="{BB962C8B-B14F-4D97-AF65-F5344CB8AC3E}">
        <p14:creationId xmlns:p14="http://schemas.microsoft.com/office/powerpoint/2010/main" val="903175908"/>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s-AR" altLang="es-AR">
              <a:cs typeface="+mn-cs"/>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s-AR" altLang="es-AR">
              <a:cs typeface="+mn-cs"/>
            </a:endParaRPr>
          </a:p>
        </p:txBody>
      </p:sp>
      <p:sp>
        <p:nvSpPr>
          <p:cNvPr id="1028" name="Rectangle 4"/>
          <p:cNvSpPr>
            <a:spLocks noChangeArrowheads="1"/>
          </p:cNvSpPr>
          <p:nvPr/>
        </p:nvSpPr>
        <p:spPr bwMode="ltGray">
          <a:xfrm>
            <a:off x="533400" y="1524000"/>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s-AR" altLang="es-AR">
              <a:cs typeface="+mn-cs"/>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s-AR" altLang="es-AR">
              <a:cs typeface="+mn-cs"/>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s-AR" altLang="es-AR">
              <a:cs typeface="+mn-cs"/>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s-AR" altLang="es-AR">
              <a:cs typeface="+mn-cs"/>
            </a:endParaRPr>
          </a:p>
        </p:txBody>
      </p:sp>
      <p:sp>
        <p:nvSpPr>
          <p:cNvPr id="1032" name="Rectangle 8"/>
          <p:cNvSpPr>
            <a:spLocks noChangeArrowheads="1"/>
          </p:cNvSpPr>
          <p:nvPr/>
        </p:nvSpPr>
        <p:spPr bwMode="gray">
          <a:xfrm>
            <a:off x="457200" y="1752600"/>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s-AR" altLang="es-AR">
              <a:cs typeface="+mn-cs"/>
            </a:endParaRPr>
          </a:p>
        </p:txBody>
      </p:sp>
      <p:sp>
        <p:nvSpPr>
          <p:cNvPr id="1033" name="Rectangle 9"/>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s-ES" altLang="es-AR"/>
              <a:t>Haga clic para modificar el estilo de título del patrón</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AR"/>
              <a:t>Haga clic para modificar el estilo de texto del patrón</a:t>
            </a:r>
          </a:p>
          <a:p>
            <a:pPr lvl="1"/>
            <a:r>
              <a:rPr lang="es-ES" altLang="es-AR"/>
              <a:t>Segundo nivel</a:t>
            </a:r>
          </a:p>
          <a:p>
            <a:pPr lvl="2"/>
            <a:r>
              <a:rPr lang="es-ES" altLang="es-AR"/>
              <a:t>Tercer nivel</a:t>
            </a:r>
          </a:p>
          <a:p>
            <a:pPr lvl="3"/>
            <a:r>
              <a:rPr lang="es-ES" altLang="es-AR"/>
              <a:t>Cuarto nivel</a:t>
            </a:r>
          </a:p>
          <a:p>
            <a:pPr lvl="4"/>
            <a:r>
              <a:rPr lang="es-ES" altLang="es-AR"/>
              <a:t>Quinto nivel</a:t>
            </a:r>
          </a:p>
        </p:txBody>
      </p:sp>
      <p:sp>
        <p:nvSpPr>
          <p:cNvPr id="6155"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cs typeface="+mn-cs"/>
              </a:defRPr>
            </a:lvl1pPr>
          </a:lstStyle>
          <a:p>
            <a:pPr>
              <a:defRPr/>
            </a:pPr>
            <a:endParaRPr lang="es-ES"/>
          </a:p>
        </p:txBody>
      </p:sp>
      <p:sp>
        <p:nvSpPr>
          <p:cNvPr id="6156"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cs typeface="+mn-cs"/>
              </a:defRPr>
            </a:lvl1pPr>
          </a:lstStyle>
          <a:p>
            <a:pPr>
              <a:defRPr/>
            </a:pPr>
            <a:endParaRPr lang="es-ES"/>
          </a:p>
        </p:txBody>
      </p:sp>
      <p:sp>
        <p:nvSpPr>
          <p:cNvPr id="6157"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cs typeface="+mn-cs"/>
              </a:defRPr>
            </a:lvl1pPr>
          </a:lstStyle>
          <a:p>
            <a:pPr>
              <a:defRPr/>
            </a:pPr>
            <a:fld id="{C9D95B8B-3988-4D4E-9A9B-F883AC1C29C6}" type="slidenum">
              <a:rPr lang="es-ES"/>
              <a:pPr>
                <a:defRPr/>
              </a:pPr>
              <a:t>‹Nº›</a:t>
            </a:fld>
            <a:endParaRPr lang="es-ES"/>
          </a:p>
        </p:txBody>
      </p:sp>
    </p:spTree>
    <p:extLst>
      <p:ext uri="{BB962C8B-B14F-4D97-AF65-F5344CB8AC3E}">
        <p14:creationId xmlns:p14="http://schemas.microsoft.com/office/powerpoint/2010/main" val="289561327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s-AR" altLang="es-AR">
              <a:cs typeface="+mn-cs"/>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s-AR" altLang="es-AR">
              <a:cs typeface="+mn-cs"/>
            </a:endParaRPr>
          </a:p>
        </p:txBody>
      </p:sp>
      <p:sp>
        <p:nvSpPr>
          <p:cNvPr id="1028" name="Rectangle 4"/>
          <p:cNvSpPr>
            <a:spLocks noChangeArrowheads="1"/>
          </p:cNvSpPr>
          <p:nvPr/>
        </p:nvSpPr>
        <p:spPr bwMode="ltGray">
          <a:xfrm>
            <a:off x="533400" y="1524000"/>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s-AR" altLang="es-AR">
              <a:cs typeface="+mn-cs"/>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s-AR" altLang="es-AR">
              <a:cs typeface="+mn-cs"/>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s-AR" altLang="es-AR">
              <a:cs typeface="+mn-cs"/>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s-AR" altLang="es-AR">
              <a:cs typeface="+mn-cs"/>
            </a:endParaRPr>
          </a:p>
        </p:txBody>
      </p:sp>
      <p:sp>
        <p:nvSpPr>
          <p:cNvPr id="1032" name="Rectangle 8"/>
          <p:cNvSpPr>
            <a:spLocks noChangeArrowheads="1"/>
          </p:cNvSpPr>
          <p:nvPr/>
        </p:nvSpPr>
        <p:spPr bwMode="gray">
          <a:xfrm>
            <a:off x="457200" y="1752600"/>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defRPr/>
            </a:pPr>
            <a:endParaRPr kumimoji="1" lang="es-AR" altLang="es-AR">
              <a:cs typeface="+mn-cs"/>
            </a:endParaRPr>
          </a:p>
        </p:txBody>
      </p:sp>
      <p:sp>
        <p:nvSpPr>
          <p:cNvPr id="1033" name="Rectangle 9"/>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s-ES" altLang="es-AR"/>
              <a:t>Haga clic para modificar el estilo de título del patrón</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AR"/>
              <a:t>Haga clic para modificar el estilo de texto del patrón</a:t>
            </a:r>
          </a:p>
          <a:p>
            <a:pPr lvl="1"/>
            <a:r>
              <a:rPr lang="es-ES" altLang="es-AR"/>
              <a:t>Segundo nivel</a:t>
            </a:r>
          </a:p>
          <a:p>
            <a:pPr lvl="2"/>
            <a:r>
              <a:rPr lang="es-ES" altLang="es-AR"/>
              <a:t>Tercer nivel</a:t>
            </a:r>
          </a:p>
          <a:p>
            <a:pPr lvl="3"/>
            <a:r>
              <a:rPr lang="es-ES" altLang="es-AR"/>
              <a:t>Cuarto nivel</a:t>
            </a:r>
          </a:p>
          <a:p>
            <a:pPr lvl="4"/>
            <a:r>
              <a:rPr lang="es-ES" altLang="es-AR"/>
              <a:t>Quinto nivel</a:t>
            </a:r>
          </a:p>
        </p:txBody>
      </p:sp>
      <p:sp>
        <p:nvSpPr>
          <p:cNvPr id="6155"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cs typeface="+mn-cs"/>
              </a:defRPr>
            </a:lvl1pPr>
          </a:lstStyle>
          <a:p>
            <a:pPr>
              <a:defRPr/>
            </a:pPr>
            <a:endParaRPr lang="es-ES"/>
          </a:p>
        </p:txBody>
      </p:sp>
      <p:sp>
        <p:nvSpPr>
          <p:cNvPr id="6156"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cs typeface="+mn-cs"/>
              </a:defRPr>
            </a:lvl1pPr>
          </a:lstStyle>
          <a:p>
            <a:pPr>
              <a:defRPr/>
            </a:pPr>
            <a:endParaRPr lang="es-ES"/>
          </a:p>
        </p:txBody>
      </p:sp>
      <p:sp>
        <p:nvSpPr>
          <p:cNvPr id="6157"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cs typeface="+mn-cs"/>
              </a:defRPr>
            </a:lvl1pPr>
          </a:lstStyle>
          <a:p>
            <a:pPr>
              <a:defRPr/>
            </a:pPr>
            <a:fld id="{44881396-8CF6-4C6A-83C0-FB286C5247B3}" type="slidenum">
              <a:rPr lang="es-ES"/>
              <a:pPr>
                <a:defRPr/>
              </a:pPr>
              <a:t>‹Nº›</a:t>
            </a:fld>
            <a:endParaRPr lang="es-ES"/>
          </a:p>
        </p:txBody>
      </p:sp>
    </p:spTree>
    <p:extLst>
      <p:ext uri="{BB962C8B-B14F-4D97-AF65-F5344CB8AC3E}">
        <p14:creationId xmlns:p14="http://schemas.microsoft.com/office/powerpoint/2010/main" val="2823039436"/>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611560" y="1124744"/>
            <a:ext cx="8131175" cy="4047262"/>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ctr" defTabSz="914400" rtl="0" eaLnBrk="1" fontAlgn="base" latinLnBrk="0" hangingPunct="1">
              <a:lnSpc>
                <a:spcPct val="100000"/>
              </a:lnSpc>
              <a:spcBef>
                <a:spcPct val="100000"/>
              </a:spcBef>
              <a:spcAft>
                <a:spcPct val="0"/>
              </a:spcAft>
              <a:buClrTx/>
              <a:buSzTx/>
              <a:buFontTx/>
              <a:buNone/>
              <a:tabLst/>
              <a:defRPr/>
            </a:pPr>
            <a:r>
              <a:rPr kumimoji="0" lang="es-MX" altLang="es-AR" sz="2800" b="1" i="0" u="none" strike="noStrike" kern="1200" cap="none" spc="0" normalizeH="0" baseline="0" noProof="0" dirty="0">
                <a:ln>
                  <a:noFill/>
                </a:ln>
                <a:solidFill>
                  <a:srgbClr val="000000"/>
                </a:solidFill>
                <a:effectLst/>
                <a:uLnTx/>
                <a:uFillTx/>
                <a:latin typeface="Tahoma" pitchFamily="34" charset="0"/>
                <a:ea typeface="+mn-ea"/>
                <a:cs typeface="Arial" charset="0"/>
              </a:rPr>
              <a:t>METODOLOGÍA Y TÉCNICAS DE INVESTIGACIÓN EN CIENCIAS SOCIALES</a:t>
            </a:r>
          </a:p>
          <a:p>
            <a:pPr marL="0" marR="0" lvl="0" indent="0" algn="ctr" defTabSz="914400" rtl="0" eaLnBrk="1" fontAlgn="base" latinLnBrk="0" hangingPunct="1">
              <a:lnSpc>
                <a:spcPct val="100000"/>
              </a:lnSpc>
              <a:spcBef>
                <a:spcPct val="100000"/>
              </a:spcBef>
              <a:spcAft>
                <a:spcPct val="0"/>
              </a:spcAft>
              <a:buClrTx/>
              <a:buSzTx/>
              <a:buFontTx/>
              <a:buNone/>
              <a:tabLst/>
              <a:defRPr/>
            </a:pPr>
            <a:r>
              <a:rPr kumimoji="0" lang="es-MX" altLang="es-AR" sz="2800" b="0" i="0" u="none" strike="noStrike" kern="1200" cap="none" spc="0" normalizeH="0" baseline="0" noProof="0" dirty="0">
                <a:ln>
                  <a:noFill/>
                </a:ln>
                <a:solidFill>
                  <a:srgbClr val="000000"/>
                </a:solidFill>
                <a:effectLst/>
                <a:uLnTx/>
                <a:uFillTx/>
                <a:latin typeface="Tahoma" pitchFamily="34" charset="0"/>
                <a:ea typeface="+mn-ea"/>
                <a:cs typeface="Arial" charset="0"/>
              </a:rPr>
              <a:t>Titular: Agustín Salvia</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AR" altLang="es-AR" sz="2800" b="1" i="0" u="none" strike="noStrike" kern="1200" cap="none" spc="0" normalizeH="0" baseline="0" noProof="0" dirty="0">
                <a:ln>
                  <a:noFill/>
                </a:ln>
                <a:solidFill>
                  <a:srgbClr val="000000"/>
                </a:solidFill>
                <a:effectLst/>
                <a:uLnTx/>
                <a:uFillTx/>
                <a:latin typeface="Tahoma" pitchFamily="34" charset="0"/>
                <a:ea typeface="+mn-ea"/>
                <a:cs typeface="Arial" charset="0"/>
              </a:rPr>
              <a:t>TEÓRICO 3:</a:t>
            </a: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s-AR" altLang="es-AR" sz="2800" b="1" i="0" u="none" strike="noStrike" kern="1200" cap="none" spc="0" normalizeH="0" baseline="0" noProof="0" dirty="0">
              <a:ln>
                <a:noFill/>
              </a:ln>
              <a:solidFill>
                <a:srgbClr val="000000"/>
              </a:solidFill>
              <a:effectLst/>
              <a:uLnTx/>
              <a:uFillTx/>
              <a:latin typeface="Tahoma" pitchFamily="34" charset="0"/>
              <a:ea typeface="+mn-ea"/>
              <a:cs typeface="Arial"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AR" altLang="es-AR" sz="2800" b="1" i="0" u="none" strike="noStrike" kern="1200" cap="none" spc="0" normalizeH="0" baseline="0" noProof="0" dirty="0">
                <a:ln>
                  <a:noFill/>
                </a:ln>
                <a:solidFill>
                  <a:srgbClr val="000000"/>
                </a:solidFill>
                <a:effectLst/>
                <a:uLnTx/>
                <a:uFillTx/>
                <a:latin typeface="Tahoma" pitchFamily="34" charset="0"/>
                <a:ea typeface="+mn-ea"/>
                <a:cs typeface="Arial" charset="0"/>
              </a:rPr>
              <a:t>EL PROBLEMA, EL MÉTODO Y EL PROCESO DE INVESTIGACIÓN CIENTÍFICA </a:t>
            </a:r>
          </a:p>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s-AR" altLang="es-AR" sz="2800" b="1" i="0" u="none" strike="noStrike" kern="1200" cap="none" spc="0" normalizeH="0" baseline="0" noProof="0" dirty="0">
                <a:ln>
                  <a:noFill/>
                </a:ln>
                <a:solidFill>
                  <a:srgbClr val="000000"/>
                </a:solidFill>
                <a:effectLst/>
                <a:uLnTx/>
                <a:uFillTx/>
                <a:latin typeface="Tahoma" pitchFamily="34" charset="0"/>
                <a:ea typeface="+mn-ea"/>
                <a:cs typeface="Arial" charset="0"/>
              </a:rPr>
              <a:t>(3° PARTE)</a:t>
            </a:r>
          </a:p>
        </p:txBody>
      </p:sp>
    </p:spTree>
    <p:extLst>
      <p:ext uri="{BB962C8B-B14F-4D97-AF65-F5344CB8AC3E}">
        <p14:creationId xmlns:p14="http://schemas.microsoft.com/office/powerpoint/2010/main" val="1884011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3528" y="1628800"/>
            <a:ext cx="8136904" cy="4464495"/>
          </a:xfrm>
          <a:ln>
            <a:noFill/>
          </a:ln>
        </p:spPr>
        <p:txBody>
          <a:bodyPr>
            <a:noAutofit/>
          </a:bodyPr>
          <a:lstStyle/>
          <a:p>
            <a:pPr algn="just">
              <a:spcBef>
                <a:spcPts val="884"/>
              </a:spcBef>
              <a:buFont typeface="Wingdings" panose="05000000000000000000" pitchFamily="2" charset="2"/>
              <a:buChar char="Ø"/>
            </a:pPr>
            <a:r>
              <a:rPr lang="es-AR" sz="2200" b="1" dirty="0">
                <a:cs typeface="Calibri" panose="020F0502020204030204" pitchFamily="34" charset="0"/>
              </a:rPr>
              <a:t>¿EN QUÉ MEDIDA EL AUMENTO DE LA CONFIANZA HACIA LOS GOBIERNOS DEPENDE DE FACTORES PSICO-SOCIALES QUE INTERACTÚAN CON LAS DESIGUALIDADES SOCIO-ECONÓMICAS Y LAS CONDICIONES POLÍTICO-ECONOMICAS SEGÚN NIVEL DE (IN)SEGURIDAD O (DES)APEGO QUE TALES GOBIERNOS GENERAN? </a:t>
            </a:r>
          </a:p>
          <a:p>
            <a:pPr algn="just">
              <a:spcBef>
                <a:spcPts val="884"/>
              </a:spcBef>
              <a:buFont typeface="Wingdings" panose="05000000000000000000" pitchFamily="2" charset="2"/>
              <a:buChar char="Ø"/>
            </a:pPr>
            <a:r>
              <a:rPr lang="es-AR" sz="2200" b="1" dirty="0">
                <a:cs typeface="Calibri" panose="020F0502020204030204" pitchFamily="34" charset="0"/>
              </a:rPr>
              <a:t>¿EL NIVEL SOCIO-ECONÓMICO (NIVEL DE VULNERABILIDAD SOCIAL) INCIDE EN UNA MAYOR O UNA MENOR CONFIANZA HACIA LOS GOBIERNOS SEGÚN EL GRADO DE SEGURIDAD O APEGO QUE SUS IDENTIDES Y CAPACIDADES POLITICAS GENERAN?  </a:t>
            </a:r>
          </a:p>
        </p:txBody>
      </p:sp>
      <p:sp>
        <p:nvSpPr>
          <p:cNvPr id="5" name="CuadroTexto 4">
            <a:extLst>
              <a:ext uri="{FF2B5EF4-FFF2-40B4-BE49-F238E27FC236}">
                <a16:creationId xmlns:a16="http://schemas.microsoft.com/office/drawing/2014/main" id="{CA12B4D4-D70F-4108-8668-9F712EE0EB64}"/>
              </a:ext>
            </a:extLst>
          </p:cNvPr>
          <p:cNvSpPr txBox="1"/>
          <p:nvPr/>
        </p:nvSpPr>
        <p:spPr>
          <a:xfrm>
            <a:off x="165594" y="476672"/>
            <a:ext cx="8812811" cy="83099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50000"/>
              </a:spcAft>
              <a:buClrTx/>
              <a:buSzTx/>
              <a:buFont typeface="Wingdings" pitchFamily="2" charset="2"/>
              <a:buNone/>
              <a:tabLst/>
              <a:defRPr/>
            </a:pPr>
            <a:r>
              <a:rPr lang="es-ES" altLang="es-AR" b="1" dirty="0">
                <a:solidFill>
                  <a:srgbClr val="4F81BD">
                    <a:lumMod val="50000"/>
                  </a:srgbClr>
                </a:solidFill>
                <a:latin typeface="Calibri"/>
                <a:ea typeface="MS PGothic" pitchFamily="34" charset="-128"/>
                <a:cs typeface="Calibri" panose="020F0502020204030204" pitchFamily="34" charset="0"/>
              </a:rPr>
              <a:t>EJEMPLO P</a:t>
            </a:r>
            <a:r>
              <a:rPr kumimoji="0" lang="es-ES" altLang="es-AR" sz="2400" b="1" i="0" u="none" strike="noStrike" kern="1200" cap="none" spc="0" normalizeH="0" baseline="0" noProof="0" dirty="0">
                <a:ln>
                  <a:noFill/>
                </a:ln>
                <a:solidFill>
                  <a:srgbClr val="4F81BD">
                    <a:lumMod val="50000"/>
                  </a:srgbClr>
                </a:solidFill>
                <a:effectLst/>
                <a:uLnTx/>
                <a:uFillTx/>
                <a:latin typeface="Calibri"/>
                <a:ea typeface="MS PGothic" pitchFamily="34" charset="-128"/>
                <a:cs typeface="Calibri" panose="020F0502020204030204" pitchFamily="34" charset="0"/>
              </a:rPr>
              <a:t>LANTEDO DE UN PROBLEMA CON BASE EN SUPUESTOS TEÓRICOS Y DATOS CONOCIDOS E HIPÓTESIS SUBYACENTES</a:t>
            </a:r>
          </a:p>
        </p:txBody>
      </p:sp>
    </p:spTree>
    <p:extLst>
      <p:ext uri="{BB962C8B-B14F-4D97-AF65-F5344CB8AC3E}">
        <p14:creationId xmlns:p14="http://schemas.microsoft.com/office/powerpoint/2010/main" val="665692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07502" y="980728"/>
          <a:ext cx="8784977" cy="4689012"/>
        </p:xfrm>
        <a:graphic>
          <a:graphicData uri="http://schemas.openxmlformats.org/drawingml/2006/table">
            <a:tbl>
              <a:tblPr firstRow="1" firstCol="1" lastRow="1" lastCol="1" bandRow="1" bandCol="1"/>
              <a:tblGrid>
                <a:gridCol w="2150040">
                  <a:extLst>
                    <a:ext uri="{9D8B030D-6E8A-4147-A177-3AD203B41FA5}">
                      <a16:colId xmlns:a16="http://schemas.microsoft.com/office/drawing/2014/main" val="20000"/>
                    </a:ext>
                  </a:extLst>
                </a:gridCol>
                <a:gridCol w="3178554">
                  <a:extLst>
                    <a:ext uri="{9D8B030D-6E8A-4147-A177-3AD203B41FA5}">
                      <a16:colId xmlns:a16="http://schemas.microsoft.com/office/drawing/2014/main" val="20001"/>
                    </a:ext>
                  </a:extLst>
                </a:gridCol>
                <a:gridCol w="3456383">
                  <a:extLst>
                    <a:ext uri="{9D8B030D-6E8A-4147-A177-3AD203B41FA5}">
                      <a16:colId xmlns:a16="http://schemas.microsoft.com/office/drawing/2014/main" val="20002"/>
                    </a:ext>
                  </a:extLst>
                </a:gridCol>
              </a:tblGrid>
              <a:tr h="1336212">
                <a:tc gridSpan="3">
                  <a:txBody>
                    <a:bodyPr/>
                    <a:lstStyle/>
                    <a:p>
                      <a:pPr algn="ctr">
                        <a:lnSpc>
                          <a:spcPct val="100000"/>
                        </a:lnSpc>
                        <a:spcBef>
                          <a:spcPts val="0"/>
                        </a:spcBef>
                        <a:spcAft>
                          <a:spcPts val="0"/>
                        </a:spcAft>
                      </a:pPr>
                      <a:r>
                        <a:rPr lang="es-AR" sz="2800" b="1" dirty="0">
                          <a:effectLst/>
                          <a:latin typeface="Calibri"/>
                          <a:ea typeface="Calibri"/>
                          <a:cs typeface="Arial"/>
                        </a:rPr>
                        <a:t>INDICADOR DE LA VARIABLE DE CONFIANZA  PÚBLICA HACIA EL GOBIERNO NACIONAL</a:t>
                      </a:r>
                      <a:endParaRPr lang="es-AR" sz="2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AR"/>
                    </a:p>
                  </a:txBody>
                  <a:tcPr/>
                </a:tc>
                <a:tc hMerge="1">
                  <a:txBody>
                    <a:bodyPr/>
                    <a:lstStyle/>
                    <a:p>
                      <a:endParaRPr lang="es-AR"/>
                    </a:p>
                  </a:txBody>
                  <a:tcPr/>
                </a:tc>
                <a:extLst>
                  <a:ext uri="{0D108BD9-81ED-4DB2-BD59-A6C34878D82A}">
                    <a16:rowId xmlns:a16="http://schemas.microsoft.com/office/drawing/2014/main" val="10000"/>
                  </a:ext>
                </a:extLst>
              </a:tr>
              <a:tr h="2696236">
                <a:tc>
                  <a:txBody>
                    <a:bodyPr/>
                    <a:lstStyle/>
                    <a:p>
                      <a:pPr>
                        <a:lnSpc>
                          <a:spcPct val="100000"/>
                        </a:lnSpc>
                        <a:spcBef>
                          <a:spcPts val="0"/>
                        </a:spcBef>
                        <a:spcAft>
                          <a:spcPts val="0"/>
                        </a:spcAft>
                      </a:pPr>
                      <a:r>
                        <a:rPr lang="es-AR" sz="2000" b="1" dirty="0">
                          <a:effectLst/>
                          <a:latin typeface="Calibri"/>
                          <a:ea typeface="Calibri"/>
                          <a:cs typeface="Arial"/>
                        </a:rPr>
                        <a:t>CONFIANZA PÚBLICA EN EL GOBIERNO NACIONAL</a:t>
                      </a:r>
                      <a:endParaRPr lang="es-AR"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just">
                        <a:lnSpc>
                          <a:spcPct val="100000"/>
                        </a:lnSpc>
                        <a:spcBef>
                          <a:spcPts val="0"/>
                        </a:spcBef>
                        <a:spcAft>
                          <a:spcPts val="0"/>
                        </a:spcAft>
                      </a:pPr>
                      <a:r>
                        <a:rPr lang="es-AR" sz="2000" dirty="0">
                          <a:effectLst/>
                          <a:latin typeface="Calibri"/>
                          <a:ea typeface="Calibri"/>
                          <a:cs typeface="Times New Roman"/>
                        </a:rPr>
                        <a:t>Es una medida subjetiva de los niveles de confianza en el Gobierno Nacional (Poder Ejecutivo).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just">
                        <a:lnSpc>
                          <a:spcPct val="100000"/>
                        </a:lnSpc>
                        <a:spcBef>
                          <a:spcPts val="0"/>
                        </a:spcBef>
                        <a:spcAft>
                          <a:spcPts val="0"/>
                        </a:spcAft>
                        <a:tabLst>
                          <a:tab pos="-4445" algn="l"/>
                        </a:tabLst>
                      </a:pPr>
                      <a:r>
                        <a:rPr lang="es-AR" sz="2000" baseline="0" dirty="0">
                          <a:effectLst/>
                          <a:latin typeface="Calibri"/>
                          <a:ea typeface="Calibri"/>
                          <a:cs typeface="Arial"/>
                        </a:rPr>
                        <a:t>ALTA CONFIANZA: % p</a:t>
                      </a:r>
                      <a:r>
                        <a:rPr lang="es-AR" sz="2000" dirty="0">
                          <a:effectLst/>
                          <a:latin typeface="Calibri"/>
                          <a:ea typeface="Calibri"/>
                          <a:cs typeface="Arial"/>
                        </a:rPr>
                        <a:t>ersonas de 18 años y más que declararon confiar mucho o bastante en el Gobierno Nacional. </a:t>
                      </a:r>
                    </a:p>
                    <a:p>
                      <a:pPr algn="just">
                        <a:lnSpc>
                          <a:spcPct val="100000"/>
                        </a:lnSpc>
                        <a:spcBef>
                          <a:spcPts val="0"/>
                        </a:spcBef>
                        <a:spcAft>
                          <a:spcPts val="0"/>
                        </a:spcAft>
                        <a:tabLst>
                          <a:tab pos="-4445" algn="l"/>
                        </a:tabLst>
                      </a:pPr>
                      <a:endParaRPr lang="es-AR" sz="2000" dirty="0">
                        <a:effectLst/>
                        <a:latin typeface="Calibri"/>
                        <a:ea typeface="Calibri"/>
                        <a:cs typeface="Arial"/>
                      </a:endParaRPr>
                    </a:p>
                    <a:p>
                      <a:pPr marL="0" marR="0" lvl="0" indent="0" algn="just" defTabSz="914400" rtl="0" eaLnBrk="1" fontAlgn="auto" latinLnBrk="0" hangingPunct="1">
                        <a:lnSpc>
                          <a:spcPct val="100000"/>
                        </a:lnSpc>
                        <a:spcBef>
                          <a:spcPts val="0"/>
                        </a:spcBef>
                        <a:spcAft>
                          <a:spcPts val="0"/>
                        </a:spcAft>
                        <a:buClrTx/>
                        <a:buSzTx/>
                        <a:buFontTx/>
                        <a:buNone/>
                        <a:tabLst>
                          <a:tab pos="-4445" algn="l"/>
                        </a:tabLst>
                        <a:defRPr/>
                      </a:pPr>
                      <a:r>
                        <a:rPr lang="es-AR" sz="2000" dirty="0">
                          <a:effectLst/>
                          <a:latin typeface="Calibri"/>
                          <a:ea typeface="Calibri"/>
                          <a:cs typeface="Arial"/>
                        </a:rPr>
                        <a:t>BAJA</a:t>
                      </a:r>
                      <a:r>
                        <a:rPr lang="es-AR" sz="2000" baseline="0" dirty="0">
                          <a:effectLst/>
                          <a:latin typeface="Calibri"/>
                          <a:ea typeface="Calibri"/>
                          <a:cs typeface="Arial"/>
                        </a:rPr>
                        <a:t> O NULA CONFIANZA: % p</a:t>
                      </a:r>
                      <a:r>
                        <a:rPr lang="es-AR" sz="2000" dirty="0">
                          <a:effectLst/>
                          <a:latin typeface="Calibri"/>
                          <a:ea typeface="Calibri"/>
                          <a:cs typeface="Arial"/>
                        </a:rPr>
                        <a:t>ersonas de 18 años y más que declararon confiar nada o poco en el Gobierno Nacional. </a:t>
                      </a:r>
                    </a:p>
                    <a:p>
                      <a:pPr algn="just">
                        <a:lnSpc>
                          <a:spcPct val="100000"/>
                        </a:lnSpc>
                        <a:spcBef>
                          <a:spcPts val="0"/>
                        </a:spcBef>
                        <a:spcAft>
                          <a:spcPts val="0"/>
                        </a:spcAft>
                        <a:tabLst>
                          <a:tab pos="-4445" algn="l"/>
                        </a:tabLst>
                      </a:pPr>
                      <a:endParaRPr lang="es-AR" sz="2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7175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359641758"/>
              </p:ext>
            </p:extLst>
          </p:nvPr>
        </p:nvGraphicFramePr>
        <p:xfrm>
          <a:off x="251520" y="260648"/>
          <a:ext cx="8784977" cy="6145516"/>
        </p:xfrm>
        <a:graphic>
          <a:graphicData uri="http://schemas.openxmlformats.org/drawingml/2006/table">
            <a:tbl>
              <a:tblPr firstRow="1" firstCol="1" lastRow="1" lastCol="1" bandRow="1" bandCol="1"/>
              <a:tblGrid>
                <a:gridCol w="2736304">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gridCol w="3312369">
                  <a:extLst>
                    <a:ext uri="{9D8B030D-6E8A-4147-A177-3AD203B41FA5}">
                      <a16:colId xmlns:a16="http://schemas.microsoft.com/office/drawing/2014/main" val="20002"/>
                    </a:ext>
                  </a:extLst>
                </a:gridCol>
              </a:tblGrid>
              <a:tr h="495168">
                <a:tc gridSpan="3">
                  <a:txBody>
                    <a:bodyPr/>
                    <a:lstStyle/>
                    <a:p>
                      <a:pPr algn="ctr">
                        <a:lnSpc>
                          <a:spcPct val="115000"/>
                        </a:lnSpc>
                        <a:spcBef>
                          <a:spcPts val="600"/>
                        </a:spcBef>
                        <a:spcAft>
                          <a:spcPts val="600"/>
                        </a:spcAft>
                      </a:pPr>
                      <a:r>
                        <a:rPr lang="es-AR" sz="2400" b="1" dirty="0">
                          <a:solidFill>
                            <a:schemeClr val="accent3">
                              <a:lumMod val="50000"/>
                            </a:schemeClr>
                          </a:solidFill>
                          <a:cs typeface="Calibri" panose="020F0502020204030204" pitchFamily="34" charset="0"/>
                        </a:rPr>
                        <a:t>¿CAMBIÓ EN LA SOCIEDAD ARGENTINA LA CONFIANZA CIUDADANA HACIA EL GOBIERNO NACIONAL?</a:t>
                      </a:r>
                      <a:endParaRPr lang="es-AR" sz="2400" dirty="0">
                        <a:solidFill>
                          <a:schemeClr val="accent3">
                            <a:lumMod val="50000"/>
                          </a:schemeClr>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AR"/>
                    </a:p>
                  </a:txBody>
                  <a:tcPr/>
                </a:tc>
                <a:tc hMerge="1">
                  <a:txBody>
                    <a:bodyPr/>
                    <a:lstStyle/>
                    <a:p>
                      <a:endParaRPr lang="es-AR"/>
                    </a:p>
                  </a:txBody>
                  <a:tcPr/>
                </a:tc>
                <a:extLst>
                  <a:ext uri="{0D108BD9-81ED-4DB2-BD59-A6C34878D82A}">
                    <a16:rowId xmlns:a16="http://schemas.microsoft.com/office/drawing/2014/main" val="10000"/>
                  </a:ext>
                </a:extLst>
              </a:tr>
              <a:tr h="944992">
                <a:tc>
                  <a:txBody>
                    <a:bodyPr/>
                    <a:lstStyle/>
                    <a:p>
                      <a:pPr algn="ctr">
                        <a:lnSpc>
                          <a:spcPct val="115000"/>
                        </a:lnSpc>
                        <a:spcBef>
                          <a:spcPts val="600"/>
                        </a:spcBef>
                        <a:spcAft>
                          <a:spcPts val="600"/>
                        </a:spcAft>
                      </a:pPr>
                      <a:r>
                        <a:rPr lang="es-AR" sz="1800" b="1" dirty="0">
                          <a:solidFill>
                            <a:schemeClr val="tx1"/>
                          </a:solidFill>
                          <a:effectLst/>
                          <a:latin typeface="Calibri"/>
                          <a:ea typeface="Calibri"/>
                          <a:cs typeface="Arial"/>
                        </a:rPr>
                        <a:t>SUPUESTOS</a:t>
                      </a:r>
                      <a:endParaRPr lang="es-AR" sz="1800" b="1"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Bef>
                          <a:spcPts val="600"/>
                        </a:spcBef>
                        <a:spcAft>
                          <a:spcPts val="600"/>
                        </a:spcAft>
                      </a:pPr>
                      <a:r>
                        <a:rPr lang="es-AR" sz="1800" b="1" dirty="0">
                          <a:solidFill>
                            <a:schemeClr val="tx1"/>
                          </a:solidFill>
                          <a:effectLst/>
                          <a:latin typeface="Calibri"/>
                          <a:ea typeface="Calibri"/>
                          <a:cs typeface="Times New Roman"/>
                        </a:rPr>
                        <a:t>HIPÓTESIS DE  TRABAJO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Bef>
                          <a:spcPts val="600"/>
                        </a:spcBef>
                        <a:spcAft>
                          <a:spcPts val="600"/>
                        </a:spcAft>
                        <a:tabLst>
                          <a:tab pos="-4445" algn="l"/>
                        </a:tabLst>
                      </a:pPr>
                      <a:r>
                        <a:rPr lang="es-AR" sz="1800" b="1" dirty="0">
                          <a:solidFill>
                            <a:srgbClr val="002060"/>
                          </a:solidFill>
                          <a:effectLst/>
                          <a:latin typeface="Calibri"/>
                          <a:ea typeface="Calibri"/>
                          <a:cs typeface="Arial"/>
                        </a:rPr>
                        <a:t>CONSECUENCIAS OBSERVABLES (HIPÓTESIS OPERATIVA)</a:t>
                      </a:r>
                      <a:endParaRPr lang="es-AR" sz="1800" b="1" dirty="0">
                        <a:solidFill>
                          <a:srgbClr val="00206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1"/>
                  </a:ext>
                </a:extLst>
              </a:tr>
              <a:tr h="1219930">
                <a:tc>
                  <a:txBody>
                    <a:bodyPr/>
                    <a:lstStyle/>
                    <a:p>
                      <a:pPr>
                        <a:lnSpc>
                          <a:spcPct val="115000"/>
                        </a:lnSpc>
                        <a:spcBef>
                          <a:spcPts val="600"/>
                        </a:spcBef>
                        <a:spcAft>
                          <a:spcPts val="600"/>
                        </a:spcAft>
                      </a:pPr>
                      <a:r>
                        <a:rPr lang="es-AR" sz="1400" b="1" dirty="0">
                          <a:solidFill>
                            <a:srgbClr val="002060"/>
                          </a:solidFill>
                          <a:effectLst/>
                          <a:latin typeface="Calibri"/>
                          <a:ea typeface="Calibri"/>
                          <a:cs typeface="Arial"/>
                        </a:rPr>
                        <a:t>LA CRISIS SOCIO-SANITARIA POR COVID-19 EN 2020 GENERÓ UN CAMBIO EN LAS VALORACIONES SOCIALES ASOCIADO A FACTORES PSICOSOCIALES</a:t>
                      </a:r>
                      <a:endParaRPr lang="es-AR" sz="1400" b="1" dirty="0">
                        <a:solidFill>
                          <a:srgbClr val="00206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es-AR" sz="1400" b="1" dirty="0">
                          <a:solidFill>
                            <a:schemeClr val="accent6">
                              <a:lumMod val="50000"/>
                            </a:schemeClr>
                          </a:solidFill>
                          <a:effectLst/>
                          <a:latin typeface="Calibri"/>
                          <a:ea typeface="Calibri"/>
                          <a:cs typeface="Times New Roman"/>
                        </a:rPr>
                        <a:t>A PARTIR DEL MIEDO A LA MUERTE POR COVID-19 TUVO LUGAR PRIMERO UN AUMENTO EN LA CONFIANZA CIUDADANA HACIA EL GOBIERNO, PERO PASADA LA CRISIS DICHA CONFIANZA SE REDUJO DEBIDO A UNA REDUCCIÓN DE LA PERCEPCION  PSICOLÓGICA DEL RIESGO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tabLst>
                          <a:tab pos="-4445" algn="l"/>
                        </a:tabLst>
                      </a:pPr>
                      <a:r>
                        <a:rPr lang="es-AR" sz="1400" b="1" dirty="0">
                          <a:solidFill>
                            <a:schemeClr val="accent5">
                              <a:lumMod val="25000"/>
                            </a:schemeClr>
                          </a:solidFill>
                          <a:effectLst/>
                          <a:latin typeface="Calibri"/>
                          <a:ea typeface="Calibri"/>
                          <a:cs typeface="Arial"/>
                        </a:rPr>
                        <a:t>ENTRE 2019 Y 2020 AUMENTÓ EL PORCENTAJE DE PERSONAS DE 18 AÑOS Y MÁS QUE DECLARARON CONFIAR MUCHO O BASTANTE EN EL GOBIERNO NACIONAL.</a:t>
                      </a:r>
                    </a:p>
                    <a:p>
                      <a:pPr marL="0" marR="0" lvl="0" indent="0" algn="just" defTabSz="914400" rtl="0" eaLnBrk="1" fontAlgn="auto" latinLnBrk="0" hangingPunct="1">
                        <a:lnSpc>
                          <a:spcPct val="115000"/>
                        </a:lnSpc>
                        <a:spcBef>
                          <a:spcPts val="600"/>
                        </a:spcBef>
                        <a:spcAft>
                          <a:spcPts val="600"/>
                        </a:spcAft>
                        <a:buClrTx/>
                        <a:buSzTx/>
                        <a:buFontTx/>
                        <a:buNone/>
                        <a:tabLst>
                          <a:tab pos="-4445" algn="l"/>
                        </a:tabLst>
                        <a:defRPr/>
                      </a:pPr>
                      <a:r>
                        <a:rPr lang="es-AR" sz="1400" b="1" dirty="0">
                          <a:solidFill>
                            <a:schemeClr val="accent5">
                              <a:lumMod val="25000"/>
                            </a:schemeClr>
                          </a:solidFill>
                          <a:effectLst/>
                          <a:latin typeface="Calibri"/>
                          <a:ea typeface="Calibri"/>
                          <a:cs typeface="Arial"/>
                        </a:rPr>
                        <a:t>ENTRE 2020 Y 2021 CAYÓ EL PORCENTAJE DE PERSONAS DE 18 AÑOS Y MÁS QUE DECLARARON CONFIAR MUCHO O BASTANTE EN EL GOBIERNO NACIONAL.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98718">
                <a:tc>
                  <a:txBody>
                    <a:bodyPr/>
                    <a:lstStyle/>
                    <a:p>
                      <a:pPr>
                        <a:lnSpc>
                          <a:spcPct val="115000"/>
                        </a:lnSpc>
                        <a:spcBef>
                          <a:spcPts val="600"/>
                        </a:spcBef>
                        <a:spcAft>
                          <a:spcPts val="600"/>
                        </a:spcAft>
                      </a:pPr>
                      <a:r>
                        <a:rPr lang="es-AR" sz="1400" b="1" dirty="0">
                          <a:solidFill>
                            <a:srgbClr val="002060"/>
                          </a:solidFill>
                          <a:effectLst/>
                          <a:latin typeface="Calibri"/>
                          <a:ea typeface="Calibri"/>
                          <a:cs typeface="Arial"/>
                        </a:rPr>
                        <a:t>EL CAMBIO EN 2020 EN EL  SIGNO POLÍTICO DEL GOBIERNO GENERÓ UN CAMBIO EN LAS VALORACIONES SOCIALES ASOCIADO A FACTORES SOCIO-POLÍTICOS Y ECONÓMICOS</a:t>
                      </a:r>
                      <a:endParaRPr lang="es-AR" sz="1400" b="1" dirty="0">
                        <a:solidFill>
                          <a:srgbClr val="00206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lnSpc>
                          <a:spcPct val="115000"/>
                        </a:lnSpc>
                        <a:spcBef>
                          <a:spcPts val="600"/>
                        </a:spcBef>
                        <a:spcAft>
                          <a:spcPts val="600"/>
                        </a:spcAft>
                      </a:pPr>
                      <a:r>
                        <a:rPr lang="es-AR" sz="1400" b="1" dirty="0">
                          <a:solidFill>
                            <a:schemeClr val="accent6">
                              <a:lumMod val="50000"/>
                            </a:schemeClr>
                          </a:solidFill>
                          <a:effectLst/>
                          <a:latin typeface="Calibri"/>
                          <a:ea typeface="Calibri"/>
                          <a:cs typeface="Times New Roman"/>
                        </a:rPr>
                        <a:t>A PARTIR DE LA CRISIS POR COVID-19 TUVO LUGAR UN AUMENTO DE LA CONFIANZA CIUDADANA ASOCIADA A LAS EXPECTATIVAS DE UN CAMBIO POLÍTICO, PERO DEBIDO A LOS EFECTOS ECONÓMICOS REGRESIVOS DE LA CRISIS, DICHA CONFIANZA SE REDUJO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5000"/>
                        </a:lnSpc>
                        <a:spcBef>
                          <a:spcPts val="600"/>
                        </a:spcBef>
                        <a:spcAft>
                          <a:spcPts val="600"/>
                        </a:spcAft>
                        <a:buClrTx/>
                        <a:buSzTx/>
                        <a:buFontTx/>
                        <a:buNone/>
                        <a:tabLst>
                          <a:tab pos="-4445" algn="l"/>
                        </a:tabLst>
                        <a:defRPr/>
                      </a:pPr>
                      <a:r>
                        <a:rPr kumimoji="0" lang="es-AR" sz="1400" b="1" i="0" u="none" strike="noStrike" kern="1200" cap="none" spc="0" normalizeH="0" baseline="0" noProof="0" dirty="0">
                          <a:ln>
                            <a:noFill/>
                          </a:ln>
                          <a:solidFill>
                            <a:schemeClr val="accent5">
                              <a:lumMod val="25000"/>
                            </a:schemeClr>
                          </a:solidFill>
                          <a:effectLst/>
                          <a:uLnTx/>
                          <a:uFillTx/>
                          <a:latin typeface="Calibri"/>
                          <a:ea typeface="Calibri"/>
                          <a:cs typeface="Arial"/>
                        </a:rPr>
                        <a:t>ENTRE 2019 Y 2020 AUMENTÓ EL PORCENTAJE DE PERSONAS DE 18 AÑOS Y MÁS QUE DECLARARON CONFIAR MUCHO O BASTANTE EN EL GOBIERNO NACIONAL.</a:t>
                      </a:r>
                    </a:p>
                    <a:p>
                      <a:pPr marL="0" marR="0" lvl="0" indent="0" algn="just" defTabSz="914400" rtl="0" eaLnBrk="1" fontAlgn="auto" latinLnBrk="0" hangingPunct="1">
                        <a:lnSpc>
                          <a:spcPct val="115000"/>
                        </a:lnSpc>
                        <a:spcBef>
                          <a:spcPts val="600"/>
                        </a:spcBef>
                        <a:spcAft>
                          <a:spcPts val="600"/>
                        </a:spcAft>
                        <a:buClrTx/>
                        <a:buSzTx/>
                        <a:buFontTx/>
                        <a:buNone/>
                        <a:tabLst>
                          <a:tab pos="-4445" algn="l"/>
                        </a:tabLst>
                        <a:defRPr/>
                      </a:pPr>
                      <a:r>
                        <a:rPr lang="es-AR" sz="1400" b="1" dirty="0">
                          <a:solidFill>
                            <a:schemeClr val="accent5">
                              <a:lumMod val="25000"/>
                            </a:schemeClr>
                          </a:solidFill>
                          <a:effectLst/>
                          <a:latin typeface="Calibri"/>
                          <a:ea typeface="Calibri"/>
                          <a:cs typeface="Arial"/>
                        </a:rPr>
                        <a:t>ENTRE 2020 Y 2021 CAYÓ EL PORCENTAJE DE PERSONAS DE 18 AÑOS Y MÁS QUE DECLARARON CONFIAR MUCHO O BASTANTE EN EL GOBIERNO NACIONAL.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9070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8159711" y="6405499"/>
            <a:ext cx="904617" cy="488625"/>
          </a:xfrm>
          <a:prstGeom prst="rect">
            <a:avLst/>
          </a:prstGeom>
        </p:spPr>
      </p:pic>
      <p:graphicFrame>
        <p:nvGraphicFramePr>
          <p:cNvPr id="2" name="Tabla 1">
            <a:extLst>
              <a:ext uri="{FF2B5EF4-FFF2-40B4-BE49-F238E27FC236}">
                <a16:creationId xmlns:a16="http://schemas.microsoft.com/office/drawing/2014/main" id="{64854B62-2B31-4026-887B-F96236144453}"/>
              </a:ext>
            </a:extLst>
          </p:cNvPr>
          <p:cNvGraphicFramePr>
            <a:graphicFrameLocks noGrp="1"/>
          </p:cNvGraphicFramePr>
          <p:nvPr/>
        </p:nvGraphicFramePr>
        <p:xfrm>
          <a:off x="620461" y="167204"/>
          <a:ext cx="7970422" cy="859793"/>
        </p:xfrm>
        <a:graphic>
          <a:graphicData uri="http://schemas.openxmlformats.org/drawingml/2006/table">
            <a:tbl>
              <a:tblPr>
                <a:tableStyleId>{5C22544A-7EE6-4342-B048-85BDC9FD1C3A}</a:tableStyleId>
              </a:tblPr>
              <a:tblGrid>
                <a:gridCol w="7970422">
                  <a:extLst>
                    <a:ext uri="{9D8B030D-6E8A-4147-A177-3AD203B41FA5}">
                      <a16:colId xmlns:a16="http://schemas.microsoft.com/office/drawing/2014/main" val="689044388"/>
                    </a:ext>
                  </a:extLst>
                </a:gridCol>
              </a:tblGrid>
              <a:tr h="298252">
                <a:tc>
                  <a:txBody>
                    <a:bodyPr/>
                    <a:lstStyle/>
                    <a:p>
                      <a:pPr algn="just" fontAlgn="b">
                        <a:spcAft>
                          <a:spcPts val="0"/>
                        </a:spcAft>
                      </a:pPr>
                      <a:r>
                        <a:rPr lang="es-ES" sz="1600" b="1" i="0" u="none" strike="noStrike" dirty="0">
                          <a:solidFill>
                            <a:srgbClr val="000000"/>
                          </a:solidFill>
                          <a:effectLst/>
                          <a:latin typeface="+mj-lt"/>
                          <a:cs typeface="Arial" panose="020B0604020202020204" pitchFamily="34" charset="0"/>
                        </a:rPr>
                        <a:t>EVOLUCIÓN DE LA CONFIANZA CIUDADANA EN EL</a:t>
                      </a:r>
                      <a:r>
                        <a:rPr lang="es-ES" sz="1600" b="1" i="0" u="none" strike="noStrike" baseline="0" dirty="0">
                          <a:solidFill>
                            <a:srgbClr val="000000"/>
                          </a:solidFill>
                          <a:effectLst/>
                          <a:latin typeface="+mj-lt"/>
                          <a:cs typeface="Arial" panose="020B0604020202020204" pitchFamily="34" charset="0"/>
                        </a:rPr>
                        <a:t> GOBIERNO NACIONAL</a:t>
                      </a:r>
                      <a:endParaRPr lang="es-ES" sz="1600" b="1" i="0" u="none" strike="noStrike" dirty="0">
                        <a:solidFill>
                          <a:srgbClr val="000000"/>
                        </a:solidFill>
                        <a:effectLst/>
                        <a:latin typeface="+mj-lt"/>
                        <a:cs typeface="Arial" panose="020B0604020202020204" pitchFamily="34" charset="0"/>
                      </a:endParaRPr>
                    </a:p>
                  </a:txBody>
                  <a:tcPr marL="8639" marR="8639" marT="8639" marB="0" anchor="b">
                    <a:solidFill>
                      <a:schemeClr val="bg1"/>
                    </a:solidFill>
                  </a:tcPr>
                </a:tc>
                <a:extLst>
                  <a:ext uri="{0D108BD9-81ED-4DB2-BD59-A6C34878D82A}">
                    <a16:rowId xmlns:a16="http://schemas.microsoft.com/office/drawing/2014/main" val="2214876644"/>
                  </a:ext>
                </a:extLst>
              </a:tr>
              <a:tr h="561541">
                <a:tc>
                  <a:txBody>
                    <a:bodyPr/>
                    <a:lstStyle/>
                    <a:p>
                      <a:pPr algn="l" fontAlgn="b">
                        <a:spcAft>
                          <a:spcPts val="0"/>
                        </a:spcAft>
                      </a:pPr>
                      <a:r>
                        <a:rPr lang="es-MX" sz="1800" u="none" strike="noStrike" dirty="0">
                          <a:effectLst/>
                          <a:latin typeface="+mj-lt"/>
                          <a:cs typeface="Arial" panose="020B0604020202020204" pitchFamily="34" charset="0"/>
                        </a:rPr>
                        <a:t>En porcentaje </a:t>
                      </a:r>
                      <a:r>
                        <a:rPr lang="es-MX" sz="1800" b="0" dirty="0">
                          <a:solidFill>
                            <a:schemeClr val="tx1"/>
                          </a:solidFill>
                          <a:latin typeface="+mj-lt"/>
                          <a:cs typeface="Arial" panose="020B0604020202020204" pitchFamily="34" charset="0"/>
                        </a:rPr>
                        <a:t>de personas de 18 años y más que declararon confiar mucho o bastante en las instituciones y actores de referencia. Años 2010-2021.</a:t>
                      </a:r>
                      <a:endParaRPr lang="es-MX" sz="1800" b="0" i="0" u="none" strike="noStrike" dirty="0">
                        <a:solidFill>
                          <a:schemeClr val="tx1"/>
                        </a:solidFill>
                        <a:effectLst/>
                        <a:latin typeface="+mj-lt"/>
                        <a:cs typeface="Arial" panose="020B0604020202020204" pitchFamily="34" charset="0"/>
                      </a:endParaRPr>
                    </a:p>
                  </a:txBody>
                  <a:tcPr marL="8639" marR="8639" marT="8639" marB="0" anchor="b">
                    <a:solidFill>
                      <a:schemeClr val="bg1"/>
                    </a:solidFill>
                  </a:tcPr>
                </a:tc>
                <a:extLst>
                  <a:ext uri="{0D108BD9-81ED-4DB2-BD59-A6C34878D82A}">
                    <a16:rowId xmlns:a16="http://schemas.microsoft.com/office/drawing/2014/main" val="3239610582"/>
                  </a:ext>
                </a:extLst>
              </a:tr>
            </a:tbl>
          </a:graphicData>
        </a:graphic>
      </p:graphicFrame>
      <p:sp>
        <p:nvSpPr>
          <p:cNvPr id="7" name="Rectángulo 6">
            <a:extLst>
              <a:ext uri="{FF2B5EF4-FFF2-40B4-BE49-F238E27FC236}">
                <a16:creationId xmlns:a16="http://schemas.microsoft.com/office/drawing/2014/main" id="{09D70587-1913-4D9C-BF27-B510F53C43C9}"/>
              </a:ext>
            </a:extLst>
          </p:cNvPr>
          <p:cNvSpPr/>
          <p:nvPr/>
        </p:nvSpPr>
        <p:spPr>
          <a:xfrm>
            <a:off x="586789" y="6483061"/>
            <a:ext cx="8511222"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9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Fuente: EDSA-Bicentenario (2010-2016) - EDSA-Agenda para la Equidad (2017-2025), Observatorio de la Deuda Social Argentina, UCA.</a:t>
            </a:r>
            <a:r>
              <a:rPr kumimoji="0" lang="es-MX" sz="9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es-MX" sz="9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s-MX" sz="9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es-MX" sz="900" b="0" i="0" u="none" strike="noStrike" kern="1200" cap="none" spc="0" normalizeH="0" baseline="0" noProof="0" dirty="0">
                <a:ln>
                  <a:noFill/>
                </a:ln>
                <a:solidFill>
                  <a:srgbClr val="000000"/>
                </a:solidFill>
                <a:effectLst/>
                <a:uLnTx/>
                <a:uFillTx/>
                <a:latin typeface="Calibri"/>
                <a:ea typeface="+mn-ea"/>
                <a:cs typeface="Arial" charset="0"/>
              </a:rPr>
              <a:t> </a:t>
            </a:r>
            <a:r>
              <a:rPr kumimoji="0" lang="es-MX" sz="900" b="0" i="0" u="none" strike="noStrike" kern="1200" cap="none" spc="0" normalizeH="0" baseline="0" noProof="0" dirty="0">
                <a:ln>
                  <a:noFill/>
                </a:ln>
                <a:solidFill>
                  <a:prstClr val="black"/>
                </a:solidFill>
                <a:effectLst/>
                <a:uLnTx/>
                <a:uFillTx/>
                <a:latin typeface="Calibri"/>
                <a:ea typeface="+mn-ea"/>
                <a:cs typeface="Arial" charset="0"/>
              </a:rPr>
              <a:t> </a:t>
            </a:r>
            <a:endParaRPr kumimoji="0" lang="en-US" sz="900" b="0" i="0" u="none" strike="noStrike" kern="1200" cap="none" spc="0" normalizeH="0" baseline="0" noProof="0" dirty="0">
              <a:ln>
                <a:noFill/>
              </a:ln>
              <a:solidFill>
                <a:prstClr val="black"/>
              </a:solidFill>
              <a:effectLst/>
              <a:uLnTx/>
              <a:uFillTx/>
              <a:latin typeface="Calibri"/>
              <a:ea typeface="+mn-ea"/>
              <a:cs typeface="Arial" charset="0"/>
            </a:endParaRPr>
          </a:p>
        </p:txBody>
      </p:sp>
      <p:graphicFrame>
        <p:nvGraphicFramePr>
          <p:cNvPr id="11" name="Gráfico 10"/>
          <p:cNvGraphicFramePr>
            <a:graphicFrameLocks/>
          </p:cNvGraphicFramePr>
          <p:nvPr>
            <p:extLst>
              <p:ext uri="{D42A27DB-BD31-4B8C-83A1-F6EECF244321}">
                <p14:modId xmlns:p14="http://schemas.microsoft.com/office/powerpoint/2010/main" val="3325547717"/>
              </p:ext>
            </p:extLst>
          </p:nvPr>
        </p:nvGraphicFramePr>
        <p:xfrm>
          <a:off x="251520" y="1335809"/>
          <a:ext cx="8424936" cy="5030909"/>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ángulo 3">
            <a:extLst>
              <a:ext uri="{FF2B5EF4-FFF2-40B4-BE49-F238E27FC236}">
                <a16:creationId xmlns:a16="http://schemas.microsoft.com/office/drawing/2014/main" id="{8E606A66-0DA1-AF83-EF9A-55952ACC08A5}"/>
              </a:ext>
            </a:extLst>
          </p:cNvPr>
          <p:cNvSpPr/>
          <p:nvPr/>
        </p:nvSpPr>
        <p:spPr>
          <a:xfrm>
            <a:off x="1907704" y="1626640"/>
            <a:ext cx="1320915" cy="500896"/>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AR" sz="1400" b="1" i="0" u="none" strike="noStrike" kern="1200" cap="none" spc="0" normalizeH="0" baseline="0" noProof="0" dirty="0">
                <a:ln>
                  <a:noFill/>
                </a:ln>
                <a:solidFill>
                  <a:srgbClr val="000000"/>
                </a:solidFill>
                <a:effectLst/>
                <a:uLnTx/>
                <a:uFillTx/>
                <a:latin typeface="Calibri"/>
                <a:ea typeface="+mn-ea"/>
                <a:cs typeface="+mn-cs"/>
              </a:rPr>
              <a:t>CRECIMIENTO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AR" sz="1400" b="1" i="0" u="none" strike="noStrike" kern="1200" cap="none" spc="0" normalizeH="0" baseline="0" noProof="0" dirty="0">
                <a:ln>
                  <a:noFill/>
                </a:ln>
                <a:solidFill>
                  <a:srgbClr val="000000"/>
                </a:solidFill>
                <a:effectLst/>
                <a:uLnTx/>
                <a:uFillTx/>
                <a:latin typeface="Calibri"/>
                <a:ea typeface="+mn-ea"/>
                <a:cs typeface="+mn-cs"/>
              </a:rPr>
              <a:t>ALTO</a:t>
            </a:r>
          </a:p>
        </p:txBody>
      </p:sp>
      <p:sp>
        <p:nvSpPr>
          <p:cNvPr id="5" name="Rectángulo 4">
            <a:extLst>
              <a:ext uri="{FF2B5EF4-FFF2-40B4-BE49-F238E27FC236}">
                <a16:creationId xmlns:a16="http://schemas.microsoft.com/office/drawing/2014/main" id="{619157B5-BC39-4F82-96EC-3990A8CDE6B7}"/>
              </a:ext>
            </a:extLst>
          </p:cNvPr>
          <p:cNvSpPr/>
          <p:nvPr/>
        </p:nvSpPr>
        <p:spPr>
          <a:xfrm>
            <a:off x="2843808" y="4440272"/>
            <a:ext cx="1944216" cy="716920"/>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AR" sz="1400" b="1" i="0" u="none" strike="noStrike" kern="1200" cap="none" spc="0" normalizeH="0" baseline="0" noProof="0" dirty="0">
                <a:ln>
                  <a:noFill/>
                </a:ln>
                <a:solidFill>
                  <a:srgbClr val="000000"/>
                </a:solidFill>
                <a:effectLst/>
                <a:uLnTx/>
                <a:uFillTx/>
                <a:latin typeface="Calibri"/>
                <a:ea typeface="+mn-ea"/>
                <a:cs typeface="+mn-cs"/>
              </a:rPr>
              <a:t>INFLACIÓN CON ESTANCAMIENTO</a:t>
            </a:r>
          </a:p>
        </p:txBody>
      </p:sp>
      <p:sp>
        <p:nvSpPr>
          <p:cNvPr id="10" name="Rectángulo 9">
            <a:extLst>
              <a:ext uri="{FF2B5EF4-FFF2-40B4-BE49-F238E27FC236}">
                <a16:creationId xmlns:a16="http://schemas.microsoft.com/office/drawing/2014/main" id="{7C1CD5E5-2AC3-BF53-52B0-D9D2C5C05C46}"/>
              </a:ext>
            </a:extLst>
          </p:cNvPr>
          <p:cNvSpPr/>
          <p:nvPr/>
        </p:nvSpPr>
        <p:spPr>
          <a:xfrm>
            <a:off x="5976230" y="4440272"/>
            <a:ext cx="1692114" cy="716920"/>
          </a:xfrm>
          <a:prstGeom prst="rect">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AR" sz="1400" b="1" dirty="0">
                <a:solidFill>
                  <a:srgbClr val="000000"/>
                </a:solidFill>
                <a:latin typeface="Calibri"/>
              </a:rPr>
              <a:t>DEVALUACÍON, INFLACIÓN Y CRISIS</a:t>
            </a:r>
            <a:endParaRPr kumimoji="0" lang="es-AR" sz="1400" b="1" i="0" u="none" strike="noStrike" kern="1200" cap="none" spc="0" normalizeH="0" baseline="0" noProof="0" dirty="0">
              <a:ln>
                <a:noFill/>
              </a:ln>
              <a:solidFill>
                <a:srgbClr val="000000"/>
              </a:solidFill>
              <a:effectLst/>
              <a:uLnTx/>
              <a:uFillTx/>
              <a:latin typeface="Calibri"/>
              <a:ea typeface="+mn-ea"/>
              <a:cs typeface="+mn-cs"/>
            </a:endParaRPr>
          </a:p>
        </p:txBody>
      </p:sp>
      <p:sp>
        <p:nvSpPr>
          <p:cNvPr id="12" name="Rectángulo 11">
            <a:extLst>
              <a:ext uri="{FF2B5EF4-FFF2-40B4-BE49-F238E27FC236}">
                <a16:creationId xmlns:a16="http://schemas.microsoft.com/office/drawing/2014/main" id="{7473C2B1-AF28-8997-7703-3CCE8D63CFEC}"/>
              </a:ext>
            </a:extLst>
          </p:cNvPr>
          <p:cNvSpPr/>
          <p:nvPr/>
        </p:nvSpPr>
        <p:spPr>
          <a:xfrm>
            <a:off x="5148064" y="1625387"/>
            <a:ext cx="1320915" cy="500896"/>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AR" sz="1400" b="1" i="0" u="none" strike="noStrike" kern="1200" cap="none" spc="0" normalizeH="0" baseline="0" noProof="0" dirty="0">
                <a:ln>
                  <a:noFill/>
                </a:ln>
                <a:solidFill>
                  <a:srgbClr val="000000"/>
                </a:solidFill>
                <a:effectLst/>
                <a:uLnTx/>
                <a:uFillTx/>
                <a:latin typeface="Calibri"/>
                <a:ea typeface="+mn-ea"/>
                <a:cs typeface="+mn-cs"/>
              </a:rPr>
              <a:t>CRECIMIENTO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AR" sz="1400" b="1" i="0" u="none" strike="noStrike" kern="1200" cap="none" spc="0" normalizeH="0" baseline="0" noProof="0" dirty="0">
                <a:ln>
                  <a:noFill/>
                </a:ln>
                <a:solidFill>
                  <a:srgbClr val="000000"/>
                </a:solidFill>
                <a:effectLst/>
                <a:uLnTx/>
                <a:uFillTx/>
                <a:latin typeface="Calibri"/>
                <a:ea typeface="+mn-ea"/>
                <a:cs typeface="+mn-cs"/>
              </a:rPr>
              <a:t>ALTO</a:t>
            </a:r>
          </a:p>
        </p:txBody>
      </p:sp>
      <p:sp>
        <p:nvSpPr>
          <p:cNvPr id="13" name="Rectángulo 12">
            <a:extLst>
              <a:ext uri="{FF2B5EF4-FFF2-40B4-BE49-F238E27FC236}">
                <a16:creationId xmlns:a16="http://schemas.microsoft.com/office/drawing/2014/main" id="{CD11CEAB-4101-22F5-0524-98C57B1B9D6E}"/>
              </a:ext>
            </a:extLst>
          </p:cNvPr>
          <p:cNvSpPr/>
          <p:nvPr/>
        </p:nvSpPr>
        <p:spPr>
          <a:xfrm>
            <a:off x="7131364" y="3437825"/>
            <a:ext cx="1404082" cy="716919"/>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AR" sz="1400" b="1" i="0" u="none" strike="noStrike" kern="1200" cap="none" spc="0" normalizeH="0" baseline="0" noProof="0" dirty="0">
                <a:ln>
                  <a:noFill/>
                </a:ln>
                <a:solidFill>
                  <a:srgbClr val="000000"/>
                </a:solidFill>
                <a:effectLst/>
                <a:uLnTx/>
                <a:uFillTx/>
                <a:latin typeface="Calibri"/>
                <a:ea typeface="+mn-ea"/>
                <a:cs typeface="+mn-cs"/>
              </a:rPr>
              <a:t>CRISIS ECONÓMICO-SANITARIA</a:t>
            </a:r>
          </a:p>
        </p:txBody>
      </p:sp>
    </p:spTree>
    <p:extLst>
      <p:ext uri="{BB962C8B-B14F-4D97-AF65-F5344CB8AC3E}">
        <p14:creationId xmlns:p14="http://schemas.microsoft.com/office/powerpoint/2010/main" val="42429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8159711" y="6405499"/>
            <a:ext cx="904617" cy="488625"/>
          </a:xfrm>
          <a:prstGeom prst="rect">
            <a:avLst/>
          </a:prstGeom>
        </p:spPr>
      </p:pic>
      <p:graphicFrame>
        <p:nvGraphicFramePr>
          <p:cNvPr id="2" name="Tabla 1">
            <a:extLst>
              <a:ext uri="{FF2B5EF4-FFF2-40B4-BE49-F238E27FC236}">
                <a16:creationId xmlns:a16="http://schemas.microsoft.com/office/drawing/2014/main" id="{64854B62-2B31-4026-887B-F96236144453}"/>
              </a:ext>
            </a:extLst>
          </p:cNvPr>
          <p:cNvGraphicFramePr>
            <a:graphicFrameLocks noGrp="1"/>
          </p:cNvGraphicFramePr>
          <p:nvPr/>
        </p:nvGraphicFramePr>
        <p:xfrm>
          <a:off x="586789" y="144107"/>
          <a:ext cx="7970422" cy="859793"/>
        </p:xfrm>
        <a:graphic>
          <a:graphicData uri="http://schemas.openxmlformats.org/drawingml/2006/table">
            <a:tbl>
              <a:tblPr>
                <a:tableStyleId>{5C22544A-7EE6-4342-B048-85BDC9FD1C3A}</a:tableStyleId>
              </a:tblPr>
              <a:tblGrid>
                <a:gridCol w="7970422">
                  <a:extLst>
                    <a:ext uri="{9D8B030D-6E8A-4147-A177-3AD203B41FA5}">
                      <a16:colId xmlns:a16="http://schemas.microsoft.com/office/drawing/2014/main" val="689044388"/>
                    </a:ext>
                  </a:extLst>
                </a:gridCol>
              </a:tblGrid>
              <a:tr h="298252">
                <a:tc>
                  <a:txBody>
                    <a:bodyPr/>
                    <a:lstStyle/>
                    <a:p>
                      <a:pPr algn="just" fontAlgn="b">
                        <a:spcAft>
                          <a:spcPts val="0"/>
                        </a:spcAft>
                      </a:pPr>
                      <a:r>
                        <a:rPr lang="es-ES" sz="1600" b="1" i="0" u="none" strike="noStrike" dirty="0">
                          <a:solidFill>
                            <a:srgbClr val="000000"/>
                          </a:solidFill>
                          <a:effectLst/>
                          <a:latin typeface="+mj-lt"/>
                          <a:cs typeface="Arial" panose="020B0604020202020204" pitchFamily="34" charset="0"/>
                        </a:rPr>
                        <a:t>EVOLUCIÓN DE LA CONFIANZA CIUDADANA EN EL</a:t>
                      </a:r>
                      <a:r>
                        <a:rPr lang="es-ES" sz="1600" b="1" i="0" u="none" strike="noStrike" baseline="0" dirty="0">
                          <a:solidFill>
                            <a:srgbClr val="000000"/>
                          </a:solidFill>
                          <a:effectLst/>
                          <a:latin typeface="+mj-lt"/>
                          <a:cs typeface="Arial" panose="020B0604020202020204" pitchFamily="34" charset="0"/>
                        </a:rPr>
                        <a:t> GOBIERNO NACIONAL</a:t>
                      </a:r>
                      <a:endParaRPr lang="es-ES" sz="1600" b="1" i="0" u="none" strike="noStrike" dirty="0">
                        <a:solidFill>
                          <a:srgbClr val="000000"/>
                        </a:solidFill>
                        <a:effectLst/>
                        <a:latin typeface="+mj-lt"/>
                        <a:cs typeface="Arial" panose="020B0604020202020204" pitchFamily="34" charset="0"/>
                      </a:endParaRPr>
                    </a:p>
                  </a:txBody>
                  <a:tcPr marL="8639" marR="8639" marT="8639" marB="0" anchor="b">
                    <a:solidFill>
                      <a:schemeClr val="bg1"/>
                    </a:solidFill>
                  </a:tcPr>
                </a:tc>
                <a:extLst>
                  <a:ext uri="{0D108BD9-81ED-4DB2-BD59-A6C34878D82A}">
                    <a16:rowId xmlns:a16="http://schemas.microsoft.com/office/drawing/2014/main" val="2214876644"/>
                  </a:ext>
                </a:extLst>
              </a:tr>
              <a:tr h="561541">
                <a:tc>
                  <a:txBody>
                    <a:bodyPr/>
                    <a:lstStyle/>
                    <a:p>
                      <a:pPr algn="l" fontAlgn="b">
                        <a:spcAft>
                          <a:spcPts val="0"/>
                        </a:spcAft>
                      </a:pPr>
                      <a:r>
                        <a:rPr lang="es-MX" sz="1800" u="none" strike="noStrike" dirty="0">
                          <a:effectLst/>
                          <a:latin typeface="+mj-lt"/>
                          <a:cs typeface="Arial" panose="020B0604020202020204" pitchFamily="34" charset="0"/>
                        </a:rPr>
                        <a:t>En porcentaje </a:t>
                      </a:r>
                      <a:r>
                        <a:rPr lang="es-MX" sz="1800" b="0" dirty="0">
                          <a:solidFill>
                            <a:schemeClr val="tx1"/>
                          </a:solidFill>
                          <a:latin typeface="+mj-lt"/>
                          <a:cs typeface="Arial" panose="020B0604020202020204" pitchFamily="34" charset="0"/>
                        </a:rPr>
                        <a:t>de personas de 18 años y más que declararon confiar mucho o bastante en las instituciones y actores de referencia. Años 2010-2021.</a:t>
                      </a:r>
                      <a:endParaRPr lang="es-MX" sz="1800" b="0" i="0" u="none" strike="noStrike" dirty="0">
                        <a:solidFill>
                          <a:schemeClr val="tx1"/>
                        </a:solidFill>
                        <a:effectLst/>
                        <a:latin typeface="+mj-lt"/>
                        <a:cs typeface="Arial" panose="020B0604020202020204" pitchFamily="34" charset="0"/>
                      </a:endParaRPr>
                    </a:p>
                  </a:txBody>
                  <a:tcPr marL="8639" marR="8639" marT="8639" marB="0" anchor="b">
                    <a:solidFill>
                      <a:schemeClr val="bg1"/>
                    </a:solidFill>
                  </a:tcPr>
                </a:tc>
                <a:extLst>
                  <a:ext uri="{0D108BD9-81ED-4DB2-BD59-A6C34878D82A}">
                    <a16:rowId xmlns:a16="http://schemas.microsoft.com/office/drawing/2014/main" val="3239610582"/>
                  </a:ext>
                </a:extLst>
              </a:tr>
            </a:tbl>
          </a:graphicData>
        </a:graphic>
      </p:graphicFrame>
      <p:sp>
        <p:nvSpPr>
          <p:cNvPr id="7" name="Rectángulo 6">
            <a:extLst>
              <a:ext uri="{FF2B5EF4-FFF2-40B4-BE49-F238E27FC236}">
                <a16:creationId xmlns:a16="http://schemas.microsoft.com/office/drawing/2014/main" id="{09D70587-1913-4D9C-BF27-B510F53C43C9}"/>
              </a:ext>
            </a:extLst>
          </p:cNvPr>
          <p:cNvSpPr/>
          <p:nvPr/>
        </p:nvSpPr>
        <p:spPr>
          <a:xfrm>
            <a:off x="586789" y="6483061"/>
            <a:ext cx="8511222"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9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Fuente: EDSA-Bicentenario (2010-2016) - EDSA-Agenda para la Equidad (2017-2025), Observatorio de la Deuda Social Argentina, UCA.</a:t>
            </a:r>
            <a:r>
              <a:rPr kumimoji="0" lang="es-MX" sz="9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es-MX" sz="9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s-MX" sz="9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es-MX" sz="900" b="0" i="0" u="none" strike="noStrike" kern="1200" cap="none" spc="0" normalizeH="0" baseline="0" noProof="0" dirty="0">
                <a:ln>
                  <a:noFill/>
                </a:ln>
                <a:solidFill>
                  <a:srgbClr val="000000"/>
                </a:solidFill>
                <a:effectLst/>
                <a:uLnTx/>
                <a:uFillTx/>
                <a:latin typeface="Calibri"/>
                <a:ea typeface="+mn-ea"/>
                <a:cs typeface="Arial" charset="0"/>
              </a:rPr>
              <a:t> </a:t>
            </a:r>
            <a:r>
              <a:rPr kumimoji="0" lang="es-MX" sz="900" b="0" i="0" u="none" strike="noStrike" kern="1200" cap="none" spc="0" normalizeH="0" baseline="0" noProof="0" dirty="0">
                <a:ln>
                  <a:noFill/>
                </a:ln>
                <a:solidFill>
                  <a:prstClr val="black"/>
                </a:solidFill>
                <a:effectLst/>
                <a:uLnTx/>
                <a:uFillTx/>
                <a:latin typeface="Calibri"/>
                <a:ea typeface="+mn-ea"/>
                <a:cs typeface="Arial" charset="0"/>
              </a:rPr>
              <a:t> </a:t>
            </a:r>
            <a:endParaRPr kumimoji="0" lang="en-US" sz="900" b="0" i="0" u="none" strike="noStrike" kern="1200" cap="none" spc="0" normalizeH="0" baseline="0" noProof="0" dirty="0">
              <a:ln>
                <a:noFill/>
              </a:ln>
              <a:solidFill>
                <a:prstClr val="black"/>
              </a:solidFill>
              <a:effectLst/>
              <a:uLnTx/>
              <a:uFillTx/>
              <a:latin typeface="Calibri"/>
              <a:ea typeface="+mn-ea"/>
              <a:cs typeface="Arial" charset="0"/>
            </a:endParaRPr>
          </a:p>
        </p:txBody>
      </p:sp>
      <p:graphicFrame>
        <p:nvGraphicFramePr>
          <p:cNvPr id="11" name="Gráfico 10"/>
          <p:cNvGraphicFramePr>
            <a:graphicFrameLocks/>
          </p:cNvGraphicFramePr>
          <p:nvPr>
            <p:extLst>
              <p:ext uri="{D42A27DB-BD31-4B8C-83A1-F6EECF244321}">
                <p14:modId xmlns:p14="http://schemas.microsoft.com/office/powerpoint/2010/main" val="4062199832"/>
              </p:ext>
            </p:extLst>
          </p:nvPr>
        </p:nvGraphicFramePr>
        <p:xfrm>
          <a:off x="195492" y="1189728"/>
          <a:ext cx="8511222" cy="5176990"/>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ángulo 7"/>
          <p:cNvSpPr/>
          <p:nvPr/>
        </p:nvSpPr>
        <p:spPr>
          <a:xfrm>
            <a:off x="4499991" y="1189728"/>
            <a:ext cx="2304257" cy="500896"/>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AR" sz="1400" b="1" i="0" u="none" strike="noStrike" kern="1200" cap="none" spc="0" normalizeH="0" baseline="0" noProof="0" dirty="0">
                <a:ln>
                  <a:noFill/>
                </a:ln>
                <a:solidFill>
                  <a:srgbClr val="000000"/>
                </a:solidFill>
                <a:effectLst/>
                <a:uLnTx/>
                <a:uFillTx/>
                <a:latin typeface="Tahoma"/>
                <a:ea typeface="+mn-ea"/>
                <a:cs typeface="+mn-cs"/>
              </a:rPr>
              <a:t>Mauricio </a:t>
            </a:r>
            <a:r>
              <a:rPr kumimoji="0" lang="es-AR" sz="1400" b="1" i="0" u="none" strike="noStrike" kern="1200" cap="none" spc="0" normalizeH="0" baseline="0" noProof="0" dirty="0" err="1">
                <a:ln>
                  <a:noFill/>
                </a:ln>
                <a:solidFill>
                  <a:srgbClr val="000000"/>
                </a:solidFill>
                <a:effectLst/>
                <a:uLnTx/>
                <a:uFillTx/>
                <a:latin typeface="Tahoma"/>
                <a:ea typeface="+mn-ea"/>
                <a:cs typeface="+mn-cs"/>
              </a:rPr>
              <a:t>Macri</a:t>
            </a:r>
            <a:endParaRPr kumimoji="0" lang="es-AR" sz="1400" b="1" i="0" u="none" strike="noStrike" kern="1200" cap="none" spc="0" normalizeH="0" baseline="0" noProof="0" dirty="0">
              <a:ln>
                <a:noFill/>
              </a:ln>
              <a:solidFill>
                <a:srgbClr val="000000"/>
              </a:solidFill>
              <a:effectLst/>
              <a:uLnTx/>
              <a:uFillTx/>
              <a:latin typeface="Tahoma"/>
              <a:ea typeface="+mn-ea"/>
              <a:cs typeface="+mn-cs"/>
            </a:endParaRPr>
          </a:p>
        </p:txBody>
      </p:sp>
      <p:sp>
        <p:nvSpPr>
          <p:cNvPr id="9" name="Rectángulo 8"/>
          <p:cNvSpPr/>
          <p:nvPr/>
        </p:nvSpPr>
        <p:spPr>
          <a:xfrm>
            <a:off x="6912260" y="1203531"/>
            <a:ext cx="1980220" cy="488625"/>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AR" sz="1400" b="1" i="0" u="none" strike="noStrike" kern="1200" cap="none" spc="0" normalizeH="0" baseline="0" noProof="0" dirty="0">
                <a:ln>
                  <a:noFill/>
                </a:ln>
                <a:solidFill>
                  <a:srgbClr val="000000"/>
                </a:solidFill>
                <a:effectLst/>
                <a:uLnTx/>
                <a:uFillTx/>
                <a:latin typeface="Tahoma"/>
                <a:ea typeface="+mn-ea"/>
                <a:cs typeface="+mn-cs"/>
              </a:rPr>
              <a:t>Alberto Fernández</a:t>
            </a:r>
          </a:p>
        </p:txBody>
      </p:sp>
    </p:spTree>
    <p:extLst>
      <p:ext uri="{BB962C8B-B14F-4D97-AF65-F5344CB8AC3E}">
        <p14:creationId xmlns:p14="http://schemas.microsoft.com/office/powerpoint/2010/main" val="2582069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0" y="838200"/>
            <a:ext cx="9144000" cy="1800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s-AR" altLang="es-AR" sz="2400" b="0" i="0" u="none" strike="noStrike" kern="1200" cap="none" spc="0" normalizeH="0" baseline="0" noProof="0">
              <a:ln>
                <a:noFill/>
              </a:ln>
              <a:solidFill>
                <a:srgbClr val="000000"/>
              </a:solidFill>
              <a:effectLst/>
              <a:uLnTx/>
              <a:uFillTx/>
              <a:latin typeface="Tahoma" pitchFamily="34" charset="0"/>
              <a:ea typeface="+mn-ea"/>
              <a:cs typeface="Arial" charset="0"/>
            </a:endParaRPr>
          </a:p>
        </p:txBody>
      </p:sp>
      <p:sp>
        <p:nvSpPr>
          <p:cNvPr id="27651" name="Rectangle 3"/>
          <p:cNvSpPr>
            <a:spLocks noChangeArrowheads="1"/>
          </p:cNvSpPr>
          <p:nvPr/>
        </p:nvSpPr>
        <p:spPr bwMode="auto">
          <a:xfrm>
            <a:off x="152400" y="115888"/>
            <a:ext cx="8763000" cy="2305000"/>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altLang="es-AR" sz="2400" b="1" i="0" u="none" strike="noStrike" kern="1200" cap="none" spc="0" normalizeH="0" baseline="0" noProof="0" dirty="0">
                <a:ln>
                  <a:noFill/>
                </a:ln>
                <a:solidFill>
                  <a:srgbClr val="000000"/>
                </a:solidFill>
                <a:effectLst/>
                <a:uLnTx/>
                <a:uFillTx/>
                <a:latin typeface="Tahoma" pitchFamily="34" charset="0"/>
                <a:ea typeface="+mn-ea"/>
                <a:cs typeface="Arial" charset="0"/>
              </a:rPr>
              <a:t>DAR RESPUESTA A UN PROBLEMA DE INVESTIGACIÓN EN CIENCIAS SOCIALES ES MODELAR, AJUSTAR Y APLICAR UNA ESTRATEGIA DE INTERVENCIÓN SOBRE UN OBJETO EN FUNCIÓN DE GENERAR NUEVOS CONOCIMIENTOS DEL OBJETO</a:t>
            </a:r>
            <a:endParaRPr kumimoji="0" lang="es-AR" altLang="es-AR" sz="2400" b="1" i="0" u="none" strike="noStrike" kern="1200" cap="none" spc="0" normalizeH="0" baseline="0" noProof="0" dirty="0">
              <a:ln>
                <a:noFill/>
              </a:ln>
              <a:solidFill>
                <a:srgbClr val="000000"/>
              </a:solidFill>
              <a:effectLst/>
              <a:uLnTx/>
              <a:uFillTx/>
              <a:latin typeface="Tahoma" pitchFamily="34" charset="0"/>
              <a:ea typeface="+mn-ea"/>
              <a:cs typeface="Arial" charset="0"/>
            </a:endParaRPr>
          </a:p>
        </p:txBody>
      </p:sp>
      <p:sp>
        <p:nvSpPr>
          <p:cNvPr id="27652" name="Text Box 4"/>
          <p:cNvSpPr txBox="1">
            <a:spLocks noChangeArrowheads="1"/>
          </p:cNvSpPr>
          <p:nvPr/>
        </p:nvSpPr>
        <p:spPr bwMode="auto">
          <a:xfrm>
            <a:off x="323528" y="2638425"/>
            <a:ext cx="8424936" cy="3416320"/>
          </a:xfrm>
          <a:prstGeom prst="rect">
            <a:avLst/>
          </a:prstGeom>
          <a:solidFill>
            <a:srgbClr val="9EFC8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Char char="•"/>
              <a:tabLst/>
              <a:defRPr/>
            </a:pPr>
            <a:r>
              <a:rPr kumimoji="0" lang="es-ES" altLang="es-AR" sz="2400" b="0" i="0" u="none" strike="noStrike" kern="1200" cap="none" spc="0" normalizeH="0" baseline="0" noProof="0" dirty="0">
                <a:ln>
                  <a:noFill/>
                </a:ln>
                <a:solidFill>
                  <a:srgbClr val="000000"/>
                </a:solidFill>
                <a:effectLst/>
                <a:uLnTx/>
                <a:uFillTx/>
                <a:latin typeface="Tahoma" pitchFamily="34" charset="0"/>
                <a:ea typeface="+mn-ea"/>
                <a:cs typeface="Arial" charset="0"/>
              </a:rPr>
              <a:t> </a:t>
            </a:r>
            <a:r>
              <a:rPr kumimoji="0" lang="es-AR" altLang="es-AR" sz="2400" b="0" i="0" u="none" strike="noStrike" kern="1200" cap="none" spc="0" normalizeH="0" baseline="0" noProof="0" dirty="0">
                <a:ln>
                  <a:noFill/>
                </a:ln>
                <a:solidFill>
                  <a:srgbClr val="000000"/>
                </a:solidFill>
                <a:effectLst/>
                <a:uLnTx/>
                <a:uFillTx/>
                <a:latin typeface="Tahoma" pitchFamily="34" charset="0"/>
                <a:ea typeface="+mn-ea"/>
                <a:cs typeface="Arial" charset="0"/>
              </a:rPr>
              <a:t>Utilizando teorías, experiencias y diseños de investigación en función del problema de investigación.</a:t>
            </a:r>
            <a:endParaRPr kumimoji="0" lang="es-ES" altLang="es-AR" sz="2400" b="0" i="0" u="none" strike="noStrike" kern="1200" cap="none" spc="0" normalizeH="0" baseline="0" noProof="0" dirty="0">
              <a:ln>
                <a:noFill/>
              </a:ln>
              <a:solidFill>
                <a:srgbClr val="000000"/>
              </a:solidFill>
              <a:effectLst/>
              <a:uLnTx/>
              <a:uFillTx/>
              <a:latin typeface="Tahoma" pitchFamily="34" charset="0"/>
              <a:ea typeface="+mn-ea"/>
              <a:cs typeface="Arial" charset="0"/>
            </a:endParaRPr>
          </a:p>
          <a:p>
            <a:pPr marL="0" marR="0" lvl="0" indent="0" algn="just" defTabSz="914400" rtl="0" eaLnBrk="1" fontAlgn="base" latinLnBrk="0" hangingPunct="1">
              <a:lnSpc>
                <a:spcPct val="100000"/>
              </a:lnSpc>
              <a:spcBef>
                <a:spcPct val="50000"/>
              </a:spcBef>
              <a:spcAft>
                <a:spcPct val="0"/>
              </a:spcAft>
              <a:buClrTx/>
              <a:buSzTx/>
              <a:buFontTx/>
              <a:buChar char="•"/>
              <a:tabLst/>
              <a:defRPr/>
            </a:pPr>
            <a:r>
              <a:rPr kumimoji="0" lang="es-ES" altLang="es-AR" sz="2400" b="0" i="0" u="none" strike="noStrike" kern="1200" cap="none" spc="0" normalizeH="0" baseline="0" noProof="0" dirty="0">
                <a:ln>
                  <a:noFill/>
                </a:ln>
                <a:solidFill>
                  <a:srgbClr val="000000"/>
                </a:solidFill>
                <a:effectLst/>
                <a:uLnTx/>
                <a:uFillTx/>
                <a:latin typeface="Tahoma" pitchFamily="34" charset="0"/>
                <a:ea typeface="+mn-ea"/>
                <a:cs typeface="Arial" charset="0"/>
              </a:rPr>
              <a:t> </a:t>
            </a:r>
            <a:r>
              <a:rPr kumimoji="0" lang="es-AR" altLang="es-AR" sz="2400" b="0" i="0" u="none" strike="noStrike" kern="1200" cap="none" spc="0" normalizeH="0" baseline="0" noProof="0" dirty="0">
                <a:ln>
                  <a:noFill/>
                </a:ln>
                <a:solidFill>
                  <a:srgbClr val="000000"/>
                </a:solidFill>
                <a:effectLst/>
                <a:uLnTx/>
                <a:uFillTx/>
                <a:latin typeface="Tahoma" pitchFamily="34" charset="0"/>
                <a:ea typeface="+mn-ea"/>
                <a:cs typeface="Arial" charset="0"/>
              </a:rPr>
              <a:t> Siguiendo estrategias de selección de poblaciones, casos,  observaciones y de métodos de medición isomórficas con el problema planteado. </a:t>
            </a:r>
            <a:endParaRPr kumimoji="0" lang="es-ES" altLang="es-AR" sz="2400" b="0" i="0" u="none" strike="noStrike" kern="1200" cap="none" spc="0" normalizeH="0" baseline="0" noProof="0" dirty="0">
              <a:ln>
                <a:noFill/>
              </a:ln>
              <a:solidFill>
                <a:srgbClr val="000000"/>
              </a:solidFill>
              <a:effectLst/>
              <a:uLnTx/>
              <a:uFillTx/>
              <a:latin typeface="Tahoma" pitchFamily="34" charset="0"/>
              <a:ea typeface="+mn-ea"/>
              <a:cs typeface="Arial" charset="0"/>
            </a:endParaRPr>
          </a:p>
          <a:p>
            <a:pPr marL="0" marR="0" lvl="0" indent="0" algn="just" defTabSz="914400" rtl="0" eaLnBrk="1" fontAlgn="base" latinLnBrk="0" hangingPunct="1">
              <a:lnSpc>
                <a:spcPct val="100000"/>
              </a:lnSpc>
              <a:spcBef>
                <a:spcPct val="50000"/>
              </a:spcBef>
              <a:spcAft>
                <a:spcPct val="0"/>
              </a:spcAft>
              <a:buClrTx/>
              <a:buSzTx/>
              <a:buFontTx/>
              <a:buChar char="•"/>
              <a:tabLst/>
              <a:defRPr/>
            </a:pPr>
            <a:r>
              <a:rPr kumimoji="0" lang="es-AR" altLang="es-AR" sz="2400" b="0" i="0" u="none" strike="noStrike" kern="1200" cap="none" spc="0" normalizeH="0" baseline="0" noProof="0" dirty="0">
                <a:ln>
                  <a:noFill/>
                </a:ln>
                <a:solidFill>
                  <a:srgbClr val="000000"/>
                </a:solidFill>
                <a:effectLst/>
                <a:uLnTx/>
                <a:uFillTx/>
                <a:latin typeface="Tahoma" pitchFamily="34" charset="0"/>
                <a:ea typeface="+mn-ea"/>
                <a:cs typeface="Arial" charset="0"/>
              </a:rPr>
              <a:t>Aceptando la incertidumbre que imponen los procesos sociales sometidos a sistemas abiertos alejados del equilibrio. </a:t>
            </a:r>
          </a:p>
        </p:txBody>
      </p:sp>
    </p:spTree>
    <p:extLst>
      <p:ext uri="{BB962C8B-B14F-4D97-AF65-F5344CB8AC3E}">
        <p14:creationId xmlns:p14="http://schemas.microsoft.com/office/powerpoint/2010/main" val="3128133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0B13AC-73F4-74CB-DB6F-5022B1CB69EF}"/>
              </a:ext>
            </a:extLst>
          </p:cNvPr>
          <p:cNvSpPr>
            <a:spLocks noGrp="1"/>
          </p:cNvSpPr>
          <p:nvPr>
            <p:ph idx="1"/>
          </p:nvPr>
        </p:nvSpPr>
        <p:spPr>
          <a:xfrm>
            <a:off x="107504" y="260648"/>
            <a:ext cx="8496944" cy="6192688"/>
          </a:xfrm>
          <a:solidFill>
            <a:schemeClr val="accent2">
              <a:lumMod val="20000"/>
              <a:lumOff val="80000"/>
            </a:schemeClr>
          </a:solidFill>
        </p:spPr>
        <p:txBody>
          <a:bodyPr/>
          <a:lstStyle/>
          <a:p>
            <a:pPr indent="0" algn="ctr">
              <a:lnSpc>
                <a:spcPct val="107000"/>
              </a:lnSpc>
              <a:spcAft>
                <a:spcPts val="600"/>
              </a:spcAft>
              <a:buNone/>
            </a:pPr>
            <a:r>
              <a:rPr lang="es-AR" sz="2400" b="1" dirty="0">
                <a:highlight>
                  <a:srgbClr val="C0C0C0"/>
                </a:highlight>
                <a:latin typeface="+mj-lt"/>
                <a:cs typeface="Times New Roman" panose="02020603050405020304" pitchFamily="18" charset="0"/>
              </a:rPr>
              <a:t>LA LÓGICA DE LA INFERENCIA EN LA INVESTIGACIÓN</a:t>
            </a:r>
          </a:p>
          <a:p>
            <a:pPr marL="707770" indent="-342900" algn="just">
              <a:lnSpc>
                <a:spcPct val="107000"/>
              </a:lnSpc>
              <a:spcAft>
                <a:spcPts val="600"/>
              </a:spcAft>
              <a:buFont typeface="Wingdings" panose="05000000000000000000" pitchFamily="2" charset="2"/>
              <a:buChar char="q"/>
            </a:pPr>
            <a:r>
              <a:rPr lang="es-AR" sz="2000" b="1" dirty="0">
                <a:latin typeface="+mj-lt"/>
                <a:cs typeface="Times New Roman" panose="02020603050405020304" pitchFamily="18" charset="0"/>
              </a:rPr>
              <a:t>Enunciados cruciales: si la teoría A implica a B y la teoría C implica “no B” y se registra B, entonces la teoría C se refuta, lo que hace que A sea más creíble, pero esto no permite concluir que A sea verdadera, sino únicamente más plausible. </a:t>
            </a:r>
          </a:p>
          <a:p>
            <a:pPr marL="707770" indent="-342900" algn="just">
              <a:lnSpc>
                <a:spcPct val="107000"/>
              </a:lnSpc>
              <a:spcAft>
                <a:spcPts val="600"/>
              </a:spcAft>
              <a:buFont typeface="Wingdings" panose="05000000000000000000" pitchFamily="2" charset="2"/>
              <a:buChar char="q"/>
            </a:pPr>
            <a:r>
              <a:rPr lang="es-AR" sz="2000" b="1" dirty="0">
                <a:latin typeface="+mj-lt"/>
                <a:cs typeface="Times New Roman" panose="02020603050405020304" pitchFamily="18" charset="0"/>
              </a:rPr>
              <a:t>Este tipo de diseño en donde se confrontan teorías permite planear la investigación, establecer las estructuras no solo en el plano teórico sino también en el empírico, y además proporciona elementos para guiar la recopilación de evidencia. </a:t>
            </a:r>
          </a:p>
          <a:p>
            <a:pPr marL="707770" indent="-342900" algn="just">
              <a:lnSpc>
                <a:spcPct val="107000"/>
              </a:lnSpc>
              <a:spcAft>
                <a:spcPts val="600"/>
              </a:spcAft>
              <a:buFont typeface="Wingdings" panose="05000000000000000000" pitchFamily="2" charset="2"/>
              <a:buChar char="q"/>
            </a:pPr>
            <a:r>
              <a:rPr lang="es-AR" sz="2000" b="1" dirty="0">
                <a:latin typeface="+mj-lt"/>
                <a:cs typeface="Times New Roman" panose="02020603050405020304" pitchFamily="18" charset="0"/>
              </a:rPr>
              <a:t>Pero la relación causalidad no forma el contenido principal de una explicación sino su interpretación teórica. La relación planteada en el enunciado teórico puede ser genética, mecánica, aleatoria, dialéctica o interactiva. </a:t>
            </a:r>
          </a:p>
          <a:p>
            <a:endParaRPr lang="es-AR" dirty="0"/>
          </a:p>
        </p:txBody>
      </p:sp>
    </p:spTree>
    <p:extLst>
      <p:ext uri="{BB962C8B-B14F-4D97-AF65-F5344CB8AC3E}">
        <p14:creationId xmlns:p14="http://schemas.microsoft.com/office/powerpoint/2010/main" val="844312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8"/>
          <p:cNvSpPr>
            <a:spLocks noChangeArrowheads="1"/>
          </p:cNvSpPr>
          <p:nvPr/>
        </p:nvSpPr>
        <p:spPr bwMode="auto">
          <a:xfrm>
            <a:off x="2123728" y="256893"/>
            <a:ext cx="5113114" cy="830997"/>
          </a:xfrm>
          <a:prstGeom prst="rect">
            <a:avLst/>
          </a:prstGeom>
          <a:solidFill>
            <a:schemeClr val="accent2"/>
          </a:solidFill>
          <a:ln>
            <a:noFill/>
          </a:ln>
        </p:spPr>
        <p:txBody>
          <a:bodyPr wrap="squar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s-ES_tradnl" altLang="es-AR" sz="2400" b="1" dirty="0"/>
              <a:t>DISEÑOS DE INVESTIGACIÓN</a:t>
            </a:r>
          </a:p>
          <a:p>
            <a:pPr algn="ctr" eaLnBrk="1" hangingPunct="1">
              <a:spcBef>
                <a:spcPct val="0"/>
              </a:spcBef>
              <a:buClrTx/>
              <a:buSzTx/>
              <a:buFontTx/>
              <a:buNone/>
            </a:pPr>
            <a:r>
              <a:rPr lang="es-ES_tradnl" altLang="es-AR" sz="2400" b="1" dirty="0"/>
              <a:t>PRIMERAS NOCIONES</a:t>
            </a:r>
            <a:endParaRPr lang="es-ES" altLang="es-AR" sz="2400" b="1" dirty="0"/>
          </a:p>
        </p:txBody>
      </p:sp>
      <p:sp>
        <p:nvSpPr>
          <p:cNvPr id="5123" name="Rectangle 3"/>
          <p:cNvSpPr>
            <a:spLocks noChangeArrowheads="1"/>
          </p:cNvSpPr>
          <p:nvPr/>
        </p:nvSpPr>
        <p:spPr bwMode="auto">
          <a:xfrm>
            <a:off x="467544" y="1556792"/>
            <a:ext cx="8136904" cy="4832092"/>
          </a:xfrm>
          <a:prstGeom prst="rect">
            <a:avLst/>
          </a:prstGeom>
          <a:solidFill>
            <a:schemeClr val="accent2">
              <a:lumMod val="60000"/>
              <a:lumOff val="40000"/>
            </a:schemeClr>
          </a:solidFill>
          <a:ln>
            <a:noFill/>
          </a:ln>
        </p:spPr>
        <p:txBody>
          <a:bodyPr wrap="square" anchor="ct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just" eaLnBrk="1" hangingPunct="1">
              <a:spcBef>
                <a:spcPct val="0"/>
              </a:spcBef>
              <a:spcAft>
                <a:spcPct val="50000"/>
              </a:spcAft>
              <a:buClrTx/>
              <a:buSzTx/>
              <a:buFontTx/>
              <a:buAutoNum type="arabicPeriod"/>
              <a:defRPr/>
            </a:pPr>
            <a:r>
              <a:rPr lang="es-ES" altLang="es-AR" sz="2800" b="1" dirty="0"/>
              <a:t>Exploratorios. Permite precisar el problema y ajustar el dominio empírico de investigación.</a:t>
            </a:r>
          </a:p>
          <a:p>
            <a:pPr algn="just" eaLnBrk="1" hangingPunct="1">
              <a:spcBef>
                <a:spcPct val="0"/>
              </a:spcBef>
              <a:spcAft>
                <a:spcPct val="50000"/>
              </a:spcAft>
              <a:buClrTx/>
              <a:buSzTx/>
              <a:buFontTx/>
              <a:buAutoNum type="arabicPeriod"/>
              <a:defRPr/>
            </a:pPr>
            <a:r>
              <a:rPr lang="es-ES" altLang="es-AR" sz="2800" b="1" dirty="0"/>
              <a:t>Descriptivos. Da cuenta de qué son o cómo son los hechos, situaciones o procesos objeto de estudio.</a:t>
            </a:r>
          </a:p>
          <a:p>
            <a:pPr algn="just" eaLnBrk="1" hangingPunct="1">
              <a:spcBef>
                <a:spcPct val="0"/>
              </a:spcBef>
              <a:spcAft>
                <a:spcPct val="50000"/>
              </a:spcAft>
              <a:buClrTx/>
              <a:buSzTx/>
              <a:buFontTx/>
              <a:buAutoNum type="arabicPeriod"/>
              <a:defRPr/>
            </a:pPr>
            <a:r>
              <a:rPr lang="es-ES" altLang="es-AR" sz="2800" b="1" dirty="0"/>
              <a:t>Explicativos. Se pretende dar cuenta del por qué o cómo es que suceden determinados hechos, situaciones o procesos.</a:t>
            </a:r>
          </a:p>
        </p:txBody>
      </p:sp>
    </p:spTree>
    <p:extLst>
      <p:ext uri="{BB962C8B-B14F-4D97-AF65-F5344CB8AC3E}">
        <p14:creationId xmlns:p14="http://schemas.microsoft.com/office/powerpoint/2010/main" val="2243451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8"/>
          <p:cNvSpPr>
            <a:spLocks noChangeArrowheads="1"/>
          </p:cNvSpPr>
          <p:nvPr/>
        </p:nvSpPr>
        <p:spPr bwMode="auto">
          <a:xfrm>
            <a:off x="827087" y="549275"/>
            <a:ext cx="80660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eaLnBrk="1" hangingPunct="1">
              <a:spcBef>
                <a:spcPct val="0"/>
              </a:spcBef>
              <a:buClrTx/>
              <a:buSzTx/>
              <a:buFontTx/>
              <a:buNone/>
            </a:pPr>
            <a:r>
              <a:rPr lang="es-ES_tradnl" altLang="es-AR" sz="2400" b="1" dirty="0">
                <a:solidFill>
                  <a:schemeClr val="tx2"/>
                </a:solidFill>
              </a:rPr>
              <a:t>DIFERENTES ESTRATEGIAS DE INVESTIGACIÓN</a:t>
            </a:r>
          </a:p>
          <a:p>
            <a:pPr algn="ctr" eaLnBrk="1" hangingPunct="1">
              <a:spcBef>
                <a:spcPct val="0"/>
              </a:spcBef>
              <a:buClrTx/>
              <a:buSzTx/>
              <a:buFontTx/>
              <a:buNone/>
            </a:pPr>
            <a:r>
              <a:rPr lang="es-ES_tradnl" altLang="es-AR" sz="2400" b="1" dirty="0">
                <a:solidFill>
                  <a:schemeClr val="tx2"/>
                </a:solidFill>
              </a:rPr>
              <a:t>ESTUDIOS OBSERVACIONALES COMPRENSIVOS, CORRELACIONALES Y CAUSALES</a:t>
            </a:r>
            <a:endParaRPr lang="es-ES" altLang="es-AR" sz="2400" b="1" dirty="0">
              <a:solidFill>
                <a:schemeClr val="tx2"/>
              </a:solidFill>
            </a:endParaRPr>
          </a:p>
        </p:txBody>
      </p:sp>
      <p:sp>
        <p:nvSpPr>
          <p:cNvPr id="16387" name="Rectangle 3"/>
          <p:cNvSpPr>
            <a:spLocks noChangeArrowheads="1"/>
          </p:cNvSpPr>
          <p:nvPr/>
        </p:nvSpPr>
        <p:spPr bwMode="auto">
          <a:xfrm>
            <a:off x="250825" y="2560638"/>
            <a:ext cx="8642350" cy="3646487"/>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just" eaLnBrk="1" hangingPunct="1">
              <a:spcBef>
                <a:spcPct val="0"/>
              </a:spcBef>
              <a:spcAft>
                <a:spcPct val="50000"/>
              </a:spcAft>
              <a:buClrTx/>
              <a:buSzTx/>
              <a:buFontTx/>
              <a:buAutoNum type="arabicPeriod"/>
              <a:defRPr/>
            </a:pPr>
            <a:r>
              <a:rPr lang="es-ES" altLang="es-AR" sz="2200" b="1" dirty="0">
                <a:cs typeface="+mn-cs"/>
              </a:rPr>
              <a:t>Investigación cualitativa, aspectos particulares y subjetivos que existen en un número pequeño de casos.</a:t>
            </a:r>
          </a:p>
          <a:p>
            <a:pPr algn="just" eaLnBrk="1" hangingPunct="1">
              <a:spcBef>
                <a:spcPct val="0"/>
              </a:spcBef>
              <a:spcAft>
                <a:spcPct val="50000"/>
              </a:spcAft>
              <a:buClrTx/>
              <a:buSzTx/>
              <a:buFontTx/>
              <a:buAutoNum type="arabicPeriod"/>
              <a:defRPr/>
            </a:pPr>
            <a:r>
              <a:rPr lang="es-ES" altLang="es-AR" sz="2200" b="1" dirty="0">
                <a:effectLst>
                  <a:outerShdw blurRad="38100" dist="38100" dir="2700000" algn="tl">
                    <a:srgbClr val="000000">
                      <a:alpha val="43137"/>
                    </a:srgbClr>
                  </a:outerShdw>
                </a:effectLst>
                <a:cs typeface="+mn-cs"/>
              </a:rPr>
              <a:t>Investigación cuantitativa, correspondencia entre dos o más variables aplicables a un gran número de casos.</a:t>
            </a:r>
          </a:p>
          <a:p>
            <a:pPr algn="just" eaLnBrk="1" hangingPunct="1">
              <a:spcBef>
                <a:spcPct val="0"/>
              </a:spcBef>
              <a:spcAft>
                <a:spcPct val="50000"/>
              </a:spcAft>
              <a:buClrTx/>
              <a:buSzTx/>
              <a:buFontTx/>
              <a:buAutoNum type="arabicPeriod"/>
              <a:defRPr/>
            </a:pPr>
            <a:r>
              <a:rPr lang="es-ES" altLang="es-AR" sz="2200" b="1" dirty="0">
                <a:effectLst>
                  <a:outerShdw blurRad="38100" dist="38100" dir="2700000" algn="tl">
                    <a:srgbClr val="000000">
                      <a:alpha val="43137"/>
                    </a:srgbClr>
                  </a:outerShdw>
                </a:effectLst>
                <a:cs typeface="+mn-cs"/>
              </a:rPr>
              <a:t>Investigación comparativa con datos agregados, diversidad existente entre un número controlado de casos.</a:t>
            </a:r>
          </a:p>
          <a:p>
            <a:pPr algn="just" eaLnBrk="1" hangingPunct="1">
              <a:spcBef>
                <a:spcPct val="0"/>
              </a:spcBef>
              <a:spcAft>
                <a:spcPct val="50000"/>
              </a:spcAft>
              <a:buClrTx/>
              <a:buSzTx/>
              <a:buFontTx/>
              <a:buAutoNum type="arabicPeriod"/>
              <a:defRPr/>
            </a:pPr>
            <a:r>
              <a:rPr lang="es-ES" altLang="es-AR" sz="2200" b="1" dirty="0">
                <a:effectLst>
                  <a:outerShdw blurRad="38100" dist="38100" dir="2700000" algn="tl">
                    <a:srgbClr val="000000">
                      <a:alpha val="43137"/>
                    </a:srgbClr>
                  </a:outerShdw>
                </a:effectLst>
                <a:cs typeface="+mn-cs"/>
              </a:rPr>
              <a:t>Investigación experimental, control y manipulación de las variables con el fin de maximizar la validez interna (causalidad).</a:t>
            </a:r>
          </a:p>
        </p:txBody>
      </p:sp>
    </p:spTree>
    <p:extLst>
      <p:ext uri="{BB962C8B-B14F-4D97-AF65-F5344CB8AC3E}">
        <p14:creationId xmlns:p14="http://schemas.microsoft.com/office/powerpoint/2010/main" val="3614388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A30CF5-D18F-5DD0-5FEF-075FEDEBBAA3}"/>
              </a:ext>
            </a:extLst>
          </p:cNvPr>
          <p:cNvSpPr>
            <a:spLocks noGrp="1"/>
          </p:cNvSpPr>
          <p:nvPr>
            <p:ph idx="1"/>
          </p:nvPr>
        </p:nvSpPr>
        <p:spPr>
          <a:xfrm>
            <a:off x="577788" y="404664"/>
            <a:ext cx="7988424" cy="5760640"/>
          </a:xfrm>
        </p:spPr>
        <p:txBody>
          <a:bodyPr/>
          <a:lstStyle/>
          <a:p>
            <a:pPr algn="ctr">
              <a:spcBef>
                <a:spcPts val="0"/>
              </a:spcBef>
              <a:spcAft>
                <a:spcPts val="1200"/>
              </a:spcAft>
            </a:pPr>
            <a:r>
              <a:rPr lang="es-AR" sz="1800" b="1" dirty="0">
                <a:latin typeface="+mj-lt"/>
                <a:ea typeface="Calibri" panose="020F0502020204030204" pitchFamily="34" charset="0"/>
                <a:cs typeface="Times New Roman" panose="02020603050405020304" pitchFamily="18" charset="0"/>
              </a:rPr>
              <a:t>EXPLICACIÓN CAUSAL DEL MODELO EXPERIMENTAL</a:t>
            </a:r>
          </a:p>
          <a:p>
            <a:pPr algn="just">
              <a:spcBef>
                <a:spcPts val="0"/>
              </a:spcBef>
              <a:spcAft>
                <a:spcPts val="1200"/>
              </a:spcAft>
            </a:pPr>
            <a:r>
              <a:rPr lang="es-AR" sz="2000" b="1" dirty="0">
                <a:latin typeface="+mj-lt"/>
                <a:cs typeface="Times New Roman" panose="02020603050405020304" pitchFamily="18" charset="0"/>
              </a:rPr>
              <a:t>En los experimentos satisfacen las tres condiciones de Mill  (i- la causa precede al efecto, </a:t>
            </a:r>
            <a:r>
              <a:rPr lang="es-AR" sz="2000" b="1" dirty="0" err="1">
                <a:latin typeface="+mj-lt"/>
                <a:cs typeface="Times New Roman" panose="02020603050405020304" pitchFamily="18" charset="0"/>
              </a:rPr>
              <a:t>ii</a:t>
            </a:r>
            <a:r>
              <a:rPr lang="es-AR" sz="2000" b="1" dirty="0">
                <a:latin typeface="+mj-lt"/>
                <a:cs typeface="Times New Roman" panose="02020603050405020304" pitchFamily="18" charset="0"/>
              </a:rPr>
              <a:t>- la causa se relaciona al efecto, y </a:t>
            </a:r>
            <a:r>
              <a:rPr lang="es-AR" sz="2000" b="1" dirty="0" err="1">
                <a:latin typeface="+mj-lt"/>
                <a:cs typeface="Times New Roman" panose="02020603050405020304" pitchFamily="18" charset="0"/>
              </a:rPr>
              <a:t>iii</a:t>
            </a:r>
            <a:r>
              <a:rPr lang="es-AR" sz="2000" b="1" dirty="0">
                <a:latin typeface="+mj-lt"/>
                <a:cs typeface="Times New Roman" panose="02020603050405020304" pitchFamily="18" charset="0"/>
              </a:rPr>
              <a:t>- no se puede encontrar otra explicación alternativa plausible para el efecto que no sea la causa). </a:t>
            </a:r>
          </a:p>
          <a:p>
            <a:pPr algn="just">
              <a:spcBef>
                <a:spcPts val="0"/>
              </a:spcBef>
              <a:spcAft>
                <a:spcPts val="1200"/>
              </a:spcAft>
            </a:pPr>
            <a:r>
              <a:rPr lang="es-AR" sz="2000" b="1" dirty="0">
                <a:latin typeface="+mj-lt"/>
                <a:ea typeface="Calibri" panose="020F0502020204030204" pitchFamily="34" charset="0"/>
                <a:cs typeface="Times New Roman" panose="02020603050405020304" pitchFamily="18" charset="0"/>
              </a:rPr>
              <a:t>El investigador manipula una variable X (causa) para obtener un resultado Y (efecto), lo que garantiza la precedencia temporal, es decir, se observa B una vez que aconteció A. </a:t>
            </a:r>
          </a:p>
          <a:p>
            <a:pPr algn="just">
              <a:spcBef>
                <a:spcPts val="0"/>
              </a:spcBef>
              <a:spcAft>
                <a:spcPts val="1200"/>
              </a:spcAft>
            </a:pPr>
            <a:r>
              <a:rPr lang="es-AR" sz="2000" b="1" dirty="0">
                <a:latin typeface="+mj-lt"/>
                <a:ea typeface="Calibri" panose="020F0502020204030204" pitchFamily="34" charset="0"/>
                <a:cs typeface="Times New Roman" panose="02020603050405020304" pitchFamily="18" charset="0"/>
              </a:rPr>
              <a:t>Además, con la información que proporciona el experimento, se puede establecer la relación entre  X y </a:t>
            </a:r>
            <a:r>
              <a:rPr lang="es-AR" sz="2000" b="1" dirty="0" err="1">
                <a:latin typeface="+mj-lt"/>
                <a:ea typeface="Calibri" panose="020F0502020204030204" pitchFamily="34" charset="0"/>
                <a:cs typeface="Times New Roman" panose="02020603050405020304" pitchFamily="18" charset="0"/>
              </a:rPr>
              <a:t>Y</a:t>
            </a:r>
            <a:r>
              <a:rPr lang="es-AR" sz="2000" b="1" dirty="0">
                <a:latin typeface="+mj-lt"/>
                <a:ea typeface="Calibri" panose="020F0502020204030204" pitchFamily="34" charset="0"/>
                <a:cs typeface="Times New Roman" panose="02020603050405020304" pitchFamily="18" charset="0"/>
              </a:rPr>
              <a:t>, esto es, que se puede establecer el patrón de covariación que liga la causa con el efecto. </a:t>
            </a:r>
          </a:p>
          <a:p>
            <a:pPr algn="just">
              <a:spcBef>
                <a:spcPts val="0"/>
              </a:spcBef>
              <a:spcAft>
                <a:spcPts val="1200"/>
              </a:spcAft>
            </a:pPr>
            <a:r>
              <a:rPr lang="es-AR" sz="2000" b="1" dirty="0">
                <a:latin typeface="+mj-lt"/>
                <a:ea typeface="Calibri" panose="020F0502020204030204" pitchFamily="34" charset="0"/>
                <a:cs typeface="Times New Roman" panose="02020603050405020304" pitchFamily="18" charset="0"/>
              </a:rPr>
              <a:t>Los experimentos son diseñados de manera tal que se controlen los posibles efectos que puedan tener otra variables sobre la relación causal. </a:t>
            </a:r>
            <a:endParaRPr lang="es-AR" sz="2000" dirty="0"/>
          </a:p>
        </p:txBody>
      </p:sp>
    </p:spTree>
    <p:extLst>
      <p:ext uri="{BB962C8B-B14F-4D97-AF65-F5344CB8AC3E}">
        <p14:creationId xmlns:p14="http://schemas.microsoft.com/office/powerpoint/2010/main" val="2287251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252413" y="2066925"/>
            <a:ext cx="9144000" cy="3997325"/>
          </a:xfrm>
          <a:noFill/>
        </p:spPr>
      </p:pic>
      <p:sp>
        <p:nvSpPr>
          <p:cNvPr id="33795" name="Text Box 6"/>
          <p:cNvSpPr txBox="1">
            <a:spLocks noChangeArrowheads="1"/>
          </p:cNvSpPr>
          <p:nvPr/>
        </p:nvSpPr>
        <p:spPr bwMode="auto">
          <a:xfrm>
            <a:off x="468313" y="2420938"/>
            <a:ext cx="2303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s-AR" altLang="es-AR" sz="2400" b="0" i="0" u="none" strike="noStrike" kern="1200" cap="none" spc="0" normalizeH="0" baseline="0" noProof="0">
              <a:ln>
                <a:noFill/>
              </a:ln>
              <a:solidFill>
                <a:srgbClr val="000000"/>
              </a:solidFill>
              <a:effectLst/>
              <a:uLnTx/>
              <a:uFillTx/>
              <a:latin typeface="Tahoma" pitchFamily="34" charset="0"/>
              <a:ea typeface="+mn-ea"/>
              <a:cs typeface="Arial" charset="0"/>
            </a:endParaRPr>
          </a:p>
        </p:txBody>
      </p:sp>
      <p:sp>
        <p:nvSpPr>
          <p:cNvPr id="33796" name="Text Box 7"/>
          <p:cNvSpPr txBox="1">
            <a:spLocks noChangeArrowheads="1"/>
          </p:cNvSpPr>
          <p:nvPr/>
        </p:nvSpPr>
        <p:spPr bwMode="auto">
          <a:xfrm>
            <a:off x="144463" y="3573463"/>
            <a:ext cx="2195512"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s-ES" altLang="es-AR" sz="2400" b="0" i="0" u="none" strike="noStrike" kern="1200" cap="none" spc="0" normalizeH="0" baseline="0" noProof="0">
                <a:ln>
                  <a:noFill/>
                </a:ln>
                <a:solidFill>
                  <a:srgbClr val="000000"/>
                </a:solidFill>
                <a:effectLst/>
                <a:uLnTx/>
                <a:uFillTx/>
                <a:latin typeface="Tahoma" pitchFamily="34" charset="0"/>
                <a:ea typeface="+mn-ea"/>
                <a:cs typeface="Arial" charset="0"/>
              </a:rPr>
              <a:t>LA TEORIA DOTA DE SENTIDO A HECHOS</a:t>
            </a:r>
          </a:p>
        </p:txBody>
      </p:sp>
      <p:sp>
        <p:nvSpPr>
          <p:cNvPr id="33797" name="Text Box 8"/>
          <p:cNvSpPr txBox="1">
            <a:spLocks noChangeArrowheads="1"/>
          </p:cNvSpPr>
          <p:nvPr/>
        </p:nvSpPr>
        <p:spPr bwMode="auto">
          <a:xfrm>
            <a:off x="7092950" y="3573463"/>
            <a:ext cx="22320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s-ES" altLang="es-AR" sz="2400" b="0" i="0" u="none" strike="noStrike" kern="1200" cap="none" spc="0" normalizeH="0" baseline="0" noProof="0">
                <a:ln>
                  <a:noFill/>
                </a:ln>
                <a:solidFill>
                  <a:srgbClr val="000000"/>
                </a:solidFill>
                <a:effectLst/>
                <a:uLnTx/>
                <a:uFillTx/>
                <a:latin typeface="Tahoma" pitchFamily="34" charset="0"/>
                <a:ea typeface="+mn-ea"/>
                <a:cs typeface="Arial" charset="0"/>
              </a:rPr>
              <a:t>LOS HECHOS OBLIGAN A REELABORAR TEORÍAS</a:t>
            </a:r>
          </a:p>
        </p:txBody>
      </p:sp>
      <p:sp>
        <p:nvSpPr>
          <p:cNvPr id="33798" name="Text Box 9"/>
          <p:cNvSpPr txBox="1">
            <a:spLocks noChangeArrowheads="1"/>
          </p:cNvSpPr>
          <p:nvPr/>
        </p:nvSpPr>
        <p:spPr bwMode="auto">
          <a:xfrm>
            <a:off x="1331913" y="549275"/>
            <a:ext cx="6985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altLang="es-AR" sz="2400" b="1" i="0" u="none" strike="noStrike" kern="1200" cap="none" spc="0" normalizeH="0" baseline="0" noProof="0">
                <a:ln>
                  <a:noFill/>
                </a:ln>
                <a:solidFill>
                  <a:srgbClr val="333399"/>
                </a:solidFill>
                <a:effectLst/>
                <a:uLnTx/>
                <a:uFillTx/>
                <a:latin typeface="Tahoma" pitchFamily="34" charset="0"/>
                <a:ea typeface="+mn-ea"/>
                <a:cs typeface="Arial" charset="0"/>
              </a:rPr>
              <a:t>ASPECTOS COGNITIVOS DE PROCESO DE INVESTIGACIÓN</a:t>
            </a:r>
          </a:p>
        </p:txBody>
      </p:sp>
    </p:spTree>
    <p:extLst>
      <p:ext uri="{BB962C8B-B14F-4D97-AF65-F5344CB8AC3E}">
        <p14:creationId xmlns:p14="http://schemas.microsoft.com/office/powerpoint/2010/main" val="1047318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F08870A-9DF5-8F88-7AC6-90C878590D54}"/>
              </a:ext>
            </a:extLst>
          </p:cNvPr>
          <p:cNvPicPr>
            <a:picLocks noChangeAspect="1"/>
          </p:cNvPicPr>
          <p:nvPr/>
        </p:nvPicPr>
        <p:blipFill>
          <a:blip r:embed="rId2"/>
          <a:stretch>
            <a:fillRect/>
          </a:stretch>
        </p:blipFill>
        <p:spPr>
          <a:xfrm>
            <a:off x="467544" y="1124744"/>
            <a:ext cx="8352928" cy="4392488"/>
          </a:xfrm>
          <a:prstGeom prst="rect">
            <a:avLst/>
          </a:prstGeom>
          <a:solidFill>
            <a:schemeClr val="accent2"/>
          </a:solidFill>
          <a:ln>
            <a:solidFill>
              <a:schemeClr val="tx2">
                <a:lumMod val="75000"/>
              </a:schemeClr>
            </a:solidFill>
          </a:ln>
        </p:spPr>
      </p:pic>
    </p:spTree>
    <p:extLst>
      <p:ext uri="{BB962C8B-B14F-4D97-AF65-F5344CB8AC3E}">
        <p14:creationId xmlns:p14="http://schemas.microsoft.com/office/powerpoint/2010/main" val="356744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94A48A2-538B-9CA6-E069-DD877307069B}"/>
              </a:ext>
            </a:extLst>
          </p:cNvPr>
          <p:cNvPicPr>
            <a:picLocks noChangeAspect="1"/>
          </p:cNvPicPr>
          <p:nvPr/>
        </p:nvPicPr>
        <p:blipFill>
          <a:blip r:embed="rId2"/>
          <a:stretch>
            <a:fillRect/>
          </a:stretch>
        </p:blipFill>
        <p:spPr>
          <a:xfrm>
            <a:off x="1007604" y="476672"/>
            <a:ext cx="7236804" cy="1296143"/>
          </a:xfrm>
          <a:prstGeom prst="rect">
            <a:avLst/>
          </a:prstGeom>
        </p:spPr>
      </p:pic>
      <p:pic>
        <p:nvPicPr>
          <p:cNvPr id="8" name="Imagen 7">
            <a:extLst>
              <a:ext uri="{FF2B5EF4-FFF2-40B4-BE49-F238E27FC236}">
                <a16:creationId xmlns:a16="http://schemas.microsoft.com/office/drawing/2014/main" id="{2362C495-5A15-8BEA-6CF7-6FA08BA25D6B}"/>
              </a:ext>
            </a:extLst>
          </p:cNvPr>
          <p:cNvPicPr>
            <a:picLocks noChangeAspect="1"/>
          </p:cNvPicPr>
          <p:nvPr/>
        </p:nvPicPr>
        <p:blipFill>
          <a:blip r:embed="rId3"/>
          <a:stretch>
            <a:fillRect/>
          </a:stretch>
        </p:blipFill>
        <p:spPr>
          <a:xfrm>
            <a:off x="990836" y="1797967"/>
            <a:ext cx="7479704" cy="4763544"/>
          </a:xfrm>
          <a:prstGeom prst="rect">
            <a:avLst/>
          </a:prstGeom>
        </p:spPr>
      </p:pic>
    </p:spTree>
    <p:extLst>
      <p:ext uri="{BB962C8B-B14F-4D97-AF65-F5344CB8AC3E}">
        <p14:creationId xmlns:p14="http://schemas.microsoft.com/office/powerpoint/2010/main" val="3434197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ChangeArrowheads="1"/>
          </p:cNvSpPr>
          <p:nvPr/>
        </p:nvSpPr>
        <p:spPr bwMode="auto">
          <a:xfrm>
            <a:off x="357188" y="1643063"/>
            <a:ext cx="77724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altLang="es-AR" sz="2400" b="1" i="0" u="none" strike="noStrike" kern="1200" cap="none" spc="0" normalizeH="0" baseline="0" noProof="0" dirty="0">
                <a:ln>
                  <a:noFill/>
                </a:ln>
                <a:solidFill>
                  <a:srgbClr val="000000"/>
                </a:solidFill>
                <a:effectLst/>
                <a:uLnTx/>
                <a:uFillTx/>
                <a:latin typeface="Tahoma" pitchFamily="34" charset="0"/>
                <a:ea typeface="+mn-ea"/>
                <a:cs typeface="Arial" charset="0"/>
              </a:rPr>
              <a:t>DADO UN </a:t>
            </a:r>
            <a:r>
              <a:rPr lang="es-ES_tradnl" altLang="es-AR" sz="2400" b="1" dirty="0">
                <a:solidFill>
                  <a:srgbClr val="000000"/>
                </a:solidFill>
              </a:rPr>
              <a:t>PROBLEMA</a:t>
            </a:r>
            <a:r>
              <a:rPr kumimoji="0" lang="es-ES_tradnl" altLang="es-AR" sz="2400" b="1" i="0" u="none" strike="noStrike" kern="1200" cap="none" spc="0" normalizeH="0" baseline="0" noProof="0" dirty="0">
                <a:ln>
                  <a:noFill/>
                </a:ln>
                <a:solidFill>
                  <a:srgbClr val="000000"/>
                </a:solidFill>
                <a:effectLst/>
                <a:uLnTx/>
                <a:uFillTx/>
                <a:latin typeface="Tahoma" pitchFamily="34" charset="0"/>
                <a:ea typeface="+mn-ea"/>
                <a:cs typeface="Arial" charset="0"/>
              </a:rPr>
              <a:t> DE INVESTIGACIÓN QUE</a:t>
            </a:r>
            <a:br>
              <a:rPr kumimoji="0" lang="es-ES_tradnl" altLang="es-AR" sz="2400" b="1" i="0" u="none" strike="noStrike" kern="1200" cap="none" spc="0" normalizeH="0" baseline="0" noProof="0" dirty="0">
                <a:ln>
                  <a:noFill/>
                </a:ln>
                <a:solidFill>
                  <a:srgbClr val="000000"/>
                </a:solidFill>
                <a:effectLst/>
                <a:uLnTx/>
                <a:uFillTx/>
                <a:latin typeface="Tahoma" pitchFamily="34" charset="0"/>
                <a:ea typeface="+mn-ea"/>
                <a:cs typeface="Arial" charset="0"/>
              </a:rPr>
            </a:br>
            <a:r>
              <a:rPr kumimoji="0" lang="es-ES_tradnl" altLang="es-AR" sz="2400" b="1" i="0" u="none" strike="noStrike" kern="1200" cap="none" spc="0" normalizeH="0" baseline="0" noProof="0" dirty="0">
                <a:ln>
                  <a:noFill/>
                </a:ln>
                <a:solidFill>
                  <a:srgbClr val="000000"/>
                </a:solidFill>
                <a:effectLst/>
                <a:uLnTx/>
                <a:uFillTx/>
                <a:latin typeface="Tahoma" pitchFamily="34" charset="0"/>
                <a:ea typeface="+mn-ea"/>
                <a:cs typeface="Arial" charset="0"/>
              </a:rPr>
              <a:t>NECESITA/UTILIZA DATOS ESTADÍSTICOS</a:t>
            </a:r>
            <a:endParaRPr kumimoji="0" lang="es-ES_tradnl" altLang="es-AR" sz="4400" b="1" i="0" u="none" strike="noStrike" kern="1200" cap="none" spc="0" normalizeH="0" baseline="0" noProof="0" dirty="0">
              <a:ln>
                <a:noFill/>
              </a:ln>
              <a:solidFill>
                <a:srgbClr val="333399"/>
              </a:solidFill>
              <a:effectLst/>
              <a:uLnTx/>
              <a:uFillTx/>
              <a:latin typeface="Comic Sans MS" pitchFamily="66" charset="0"/>
              <a:ea typeface="+mn-ea"/>
              <a:cs typeface="Arial" charset="0"/>
            </a:endParaRPr>
          </a:p>
        </p:txBody>
      </p:sp>
      <p:sp>
        <p:nvSpPr>
          <p:cNvPr id="30724" name="Text Box 5"/>
          <p:cNvSpPr txBox="1">
            <a:spLocks noChangeArrowheads="1"/>
          </p:cNvSpPr>
          <p:nvPr/>
        </p:nvSpPr>
        <p:spPr bwMode="auto">
          <a:xfrm>
            <a:off x="900113" y="3071813"/>
            <a:ext cx="66246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s-ES_tradnl" altLang="es-AR" sz="2400" b="0" i="0" u="none" strike="noStrike" kern="1200" cap="none" spc="0" normalizeH="0" baseline="0" noProof="0">
                <a:ln>
                  <a:noFill/>
                </a:ln>
                <a:solidFill>
                  <a:srgbClr val="000000"/>
                </a:solidFill>
                <a:effectLst/>
                <a:uLnTx/>
                <a:uFillTx/>
                <a:latin typeface="Tahoma" pitchFamily="34" charset="0"/>
                <a:ea typeface="+mn-ea"/>
                <a:cs typeface="Arial" charset="0"/>
              </a:rPr>
              <a:t>FORMULACIÓN DE HIPÓTESIS, ELABORACIÓN DE LA MUESTRA Y EL INSTRUMENTO</a:t>
            </a:r>
          </a:p>
        </p:txBody>
      </p:sp>
      <p:sp>
        <p:nvSpPr>
          <p:cNvPr id="30725" name="Text Box 7"/>
          <p:cNvSpPr txBox="1">
            <a:spLocks noChangeArrowheads="1"/>
          </p:cNvSpPr>
          <p:nvPr/>
        </p:nvSpPr>
        <p:spPr bwMode="auto">
          <a:xfrm>
            <a:off x="611188" y="4429125"/>
            <a:ext cx="7097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s-ES_tradnl" altLang="es-AR" sz="2400" b="0" i="0" u="none" strike="noStrike" kern="1200" cap="none" spc="0" normalizeH="0" baseline="0" noProof="0">
                <a:ln>
                  <a:noFill/>
                </a:ln>
                <a:solidFill>
                  <a:srgbClr val="000000"/>
                </a:solidFill>
                <a:effectLst/>
                <a:uLnTx/>
                <a:uFillTx/>
                <a:latin typeface="Tahoma" pitchFamily="34" charset="0"/>
                <a:ea typeface="+mn-ea"/>
                <a:cs typeface="Arial" charset="0"/>
              </a:rPr>
              <a:t>APLICACIÓN CONTROLADA DE MEDICIONES</a:t>
            </a:r>
          </a:p>
        </p:txBody>
      </p:sp>
      <p:sp>
        <p:nvSpPr>
          <p:cNvPr id="30726" name="AutoShape 8"/>
          <p:cNvSpPr>
            <a:spLocks noChangeArrowheads="1"/>
          </p:cNvSpPr>
          <p:nvPr/>
        </p:nvSpPr>
        <p:spPr bwMode="auto">
          <a:xfrm>
            <a:off x="3929063" y="4929188"/>
            <a:ext cx="823912" cy="385762"/>
          </a:xfrm>
          <a:prstGeom prst="downArrow">
            <a:avLst>
              <a:gd name="adj1" fmla="val 50000"/>
              <a:gd name="adj2" fmla="val 25000"/>
            </a:avLst>
          </a:prstGeom>
          <a:solidFill>
            <a:srgbClr val="CCCCFF"/>
          </a:solidFill>
          <a:ln w="9525">
            <a:solidFill>
              <a:srgbClr val="CC99FF"/>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altLang="es-AR" sz="2400" b="0" i="0" u="none" strike="noStrike" kern="1200" cap="none" spc="0" normalizeH="0" baseline="0" noProof="0">
              <a:ln>
                <a:noFill/>
              </a:ln>
              <a:solidFill>
                <a:srgbClr val="000000"/>
              </a:solidFill>
              <a:effectLst/>
              <a:uLnTx/>
              <a:uFillTx/>
              <a:latin typeface="Tahoma" pitchFamily="34" charset="0"/>
              <a:ea typeface="+mn-ea"/>
              <a:cs typeface="Arial" charset="0"/>
            </a:endParaRPr>
          </a:p>
        </p:txBody>
      </p:sp>
      <p:sp>
        <p:nvSpPr>
          <p:cNvPr id="30727" name="Text Box 9"/>
          <p:cNvSpPr txBox="1">
            <a:spLocks noChangeArrowheads="1"/>
          </p:cNvSpPr>
          <p:nvPr/>
        </p:nvSpPr>
        <p:spPr bwMode="auto">
          <a:xfrm>
            <a:off x="539750" y="5429250"/>
            <a:ext cx="7315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s-ES_tradnl" altLang="es-AR" sz="2400" b="0" i="0" u="none" strike="noStrike" kern="1200" cap="none" spc="0" normalizeH="0" baseline="0" noProof="0">
                <a:ln>
                  <a:noFill/>
                </a:ln>
                <a:solidFill>
                  <a:srgbClr val="000000"/>
                </a:solidFill>
                <a:effectLst/>
                <a:uLnTx/>
                <a:uFillTx/>
                <a:latin typeface="Tahoma" pitchFamily="34" charset="0"/>
                <a:ea typeface="+mn-ea"/>
                <a:cs typeface="Arial" charset="0"/>
              </a:rPr>
              <a:t>CODIFICACIÓN, PROCESAMIENTO Y CARGA DE INFORMACIÓN</a:t>
            </a:r>
            <a:r>
              <a:rPr kumimoji="0" lang="es-ES_tradnl" altLang="es-AR" sz="2400" b="0" i="0" u="none" strike="noStrike" kern="1200" cap="none" spc="0" normalizeH="0" baseline="0" noProof="0">
                <a:ln>
                  <a:noFill/>
                </a:ln>
                <a:solidFill>
                  <a:srgbClr val="000000"/>
                </a:solidFill>
                <a:effectLst/>
                <a:uLnTx/>
                <a:uFillTx/>
                <a:latin typeface="Times New Roman" pitchFamily="18" charset="0"/>
                <a:ea typeface="+mn-ea"/>
                <a:cs typeface="Arial" charset="0"/>
              </a:rPr>
              <a:t> </a:t>
            </a:r>
          </a:p>
        </p:txBody>
      </p:sp>
      <p:sp>
        <p:nvSpPr>
          <p:cNvPr id="30728" name="Text Box 10"/>
          <p:cNvSpPr txBox="1">
            <a:spLocks noChangeArrowheads="1"/>
          </p:cNvSpPr>
          <p:nvPr/>
        </p:nvSpPr>
        <p:spPr bwMode="auto">
          <a:xfrm>
            <a:off x="2286000" y="6267450"/>
            <a:ext cx="4143375" cy="519113"/>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s-ES_tradnl" altLang="es-AR" sz="2800" b="1" i="0" u="none" strike="noStrike" kern="1200" cap="none" spc="0" normalizeH="0" baseline="0" noProof="0">
                <a:ln>
                  <a:noFill/>
                </a:ln>
                <a:solidFill>
                  <a:srgbClr val="000000"/>
                </a:solidFill>
                <a:effectLst/>
                <a:uLnTx/>
                <a:uFillTx/>
                <a:latin typeface="Tahoma" pitchFamily="34" charset="0"/>
                <a:ea typeface="+mn-ea"/>
                <a:cs typeface="Arial" charset="0"/>
              </a:rPr>
              <a:t>BASE DE DATOS</a:t>
            </a:r>
          </a:p>
        </p:txBody>
      </p:sp>
      <p:sp>
        <p:nvSpPr>
          <p:cNvPr id="30729" name="AutoShape 8"/>
          <p:cNvSpPr>
            <a:spLocks noChangeArrowheads="1"/>
          </p:cNvSpPr>
          <p:nvPr/>
        </p:nvSpPr>
        <p:spPr bwMode="auto">
          <a:xfrm>
            <a:off x="3929063" y="3929063"/>
            <a:ext cx="823912" cy="385762"/>
          </a:xfrm>
          <a:prstGeom prst="downArrow">
            <a:avLst>
              <a:gd name="adj1" fmla="val 50000"/>
              <a:gd name="adj2" fmla="val 25000"/>
            </a:avLst>
          </a:prstGeom>
          <a:solidFill>
            <a:srgbClr val="CCCCFF"/>
          </a:solidFill>
          <a:ln w="9525">
            <a:solidFill>
              <a:srgbClr val="CC99FF"/>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altLang="es-AR" sz="2400" b="0" i="0" u="none" strike="noStrike" kern="1200" cap="none" spc="0" normalizeH="0" baseline="0" noProof="0">
              <a:ln>
                <a:noFill/>
              </a:ln>
              <a:solidFill>
                <a:srgbClr val="000000"/>
              </a:solidFill>
              <a:effectLst/>
              <a:uLnTx/>
              <a:uFillTx/>
              <a:latin typeface="Tahoma" pitchFamily="34" charset="0"/>
              <a:ea typeface="+mn-ea"/>
              <a:cs typeface="Arial" charset="0"/>
            </a:endParaRPr>
          </a:p>
        </p:txBody>
      </p:sp>
      <p:sp>
        <p:nvSpPr>
          <p:cNvPr id="30730" name="AutoShape 8"/>
          <p:cNvSpPr>
            <a:spLocks noChangeArrowheads="1"/>
          </p:cNvSpPr>
          <p:nvPr/>
        </p:nvSpPr>
        <p:spPr bwMode="auto">
          <a:xfrm>
            <a:off x="3929063" y="2643188"/>
            <a:ext cx="823912" cy="385762"/>
          </a:xfrm>
          <a:prstGeom prst="downArrow">
            <a:avLst>
              <a:gd name="adj1" fmla="val 50000"/>
              <a:gd name="adj2" fmla="val 25000"/>
            </a:avLst>
          </a:prstGeom>
          <a:solidFill>
            <a:srgbClr val="CCCCFF"/>
          </a:solidFill>
          <a:ln w="9525">
            <a:solidFill>
              <a:srgbClr val="CC99FF"/>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altLang="es-AR" sz="2400" b="0" i="0" u="none" strike="noStrike" kern="1200" cap="none" spc="0" normalizeH="0" baseline="0" noProof="0">
              <a:ln>
                <a:noFill/>
              </a:ln>
              <a:solidFill>
                <a:srgbClr val="000000"/>
              </a:solidFill>
              <a:effectLst/>
              <a:uLnTx/>
              <a:uFillTx/>
              <a:latin typeface="Tahoma" pitchFamily="34" charset="0"/>
              <a:ea typeface="+mn-ea"/>
              <a:cs typeface="Arial" charset="0"/>
            </a:endParaRPr>
          </a:p>
        </p:txBody>
      </p:sp>
      <p:sp>
        <p:nvSpPr>
          <p:cNvPr id="11" name="Rectangle 2"/>
          <p:cNvSpPr>
            <a:spLocks noChangeArrowheads="1"/>
          </p:cNvSpPr>
          <p:nvPr/>
        </p:nvSpPr>
        <p:spPr bwMode="auto">
          <a:xfrm>
            <a:off x="918333" y="785813"/>
            <a:ext cx="73961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altLang="es-AR" sz="2400" b="1" i="0" u="none" strike="noStrike" kern="1200" cap="none" spc="0" normalizeH="0" baseline="0" noProof="0" dirty="0">
                <a:ln>
                  <a:noFill/>
                </a:ln>
                <a:solidFill>
                  <a:srgbClr val="333399"/>
                </a:solidFill>
                <a:effectLst/>
                <a:uLnTx/>
                <a:uFillTx/>
                <a:latin typeface="Tahoma" pitchFamily="34" charset="0"/>
                <a:ea typeface="+mn-ea"/>
                <a:cs typeface="Arial" charset="0"/>
              </a:rPr>
              <a:t>ESTRATEGIAS DE INVESTIGACIÓN</a:t>
            </a:r>
            <a:endParaRPr kumimoji="0" lang="es-ES" altLang="es-AR" sz="2400" b="1" i="0" u="none" strike="noStrike" kern="1200" cap="none" spc="0" normalizeH="0" baseline="0" noProof="0" dirty="0">
              <a:ln>
                <a:noFill/>
              </a:ln>
              <a:solidFill>
                <a:srgbClr val="333399"/>
              </a:solidFill>
              <a:effectLst/>
              <a:uLnTx/>
              <a:uFillTx/>
              <a:latin typeface="Tahoma" pitchFamily="34" charset="0"/>
              <a:ea typeface="+mn-ea"/>
              <a:cs typeface="Arial" charset="0"/>
            </a:endParaRPr>
          </a:p>
        </p:txBody>
      </p:sp>
    </p:spTree>
    <p:extLst>
      <p:ext uri="{BB962C8B-B14F-4D97-AF65-F5344CB8AC3E}">
        <p14:creationId xmlns:p14="http://schemas.microsoft.com/office/powerpoint/2010/main" val="1518239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ChangeArrowheads="1"/>
          </p:cNvSpPr>
          <p:nvPr/>
        </p:nvSpPr>
        <p:spPr bwMode="auto">
          <a:xfrm>
            <a:off x="500063" y="1045395"/>
            <a:ext cx="77724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altLang="es-AR" sz="2400" b="1" i="0" u="none" strike="noStrike" kern="1200" cap="none" spc="0" normalizeH="0" baseline="0" noProof="0" dirty="0">
                <a:ln>
                  <a:noFill/>
                </a:ln>
                <a:solidFill>
                  <a:srgbClr val="000000"/>
                </a:solidFill>
                <a:effectLst/>
                <a:uLnTx/>
                <a:uFillTx/>
                <a:latin typeface="Tahoma" pitchFamily="34" charset="0"/>
                <a:ea typeface="+mn-ea"/>
                <a:cs typeface="Arial" charset="0"/>
              </a:rPr>
              <a:t>DADA UNA BASE DE DATOS</a:t>
            </a:r>
            <a:endParaRPr kumimoji="0" lang="es-ES_tradnl" altLang="es-AR" sz="4400" b="1" i="0" u="none" strike="noStrike" kern="1200" cap="none" spc="0" normalizeH="0" baseline="0" noProof="0" dirty="0">
              <a:ln>
                <a:noFill/>
              </a:ln>
              <a:solidFill>
                <a:srgbClr val="333399"/>
              </a:solidFill>
              <a:effectLst/>
              <a:uLnTx/>
              <a:uFillTx/>
              <a:latin typeface="Comic Sans MS" pitchFamily="66" charset="0"/>
              <a:ea typeface="+mn-ea"/>
              <a:cs typeface="Arial" charset="0"/>
            </a:endParaRPr>
          </a:p>
        </p:txBody>
      </p:sp>
      <p:sp>
        <p:nvSpPr>
          <p:cNvPr id="32772" name="Text Box 5"/>
          <p:cNvSpPr txBox="1">
            <a:spLocks noChangeArrowheads="1"/>
          </p:cNvSpPr>
          <p:nvPr/>
        </p:nvSpPr>
        <p:spPr bwMode="auto">
          <a:xfrm>
            <a:off x="1073944" y="2202299"/>
            <a:ext cx="66246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s-ES_tradnl" altLang="es-AR" sz="2400" b="0" i="0" u="none" strike="noStrike" kern="1200" cap="none" spc="0" normalizeH="0" baseline="0" noProof="0" dirty="0">
                <a:ln>
                  <a:noFill/>
                </a:ln>
                <a:solidFill>
                  <a:srgbClr val="000000"/>
                </a:solidFill>
                <a:effectLst/>
                <a:uLnTx/>
                <a:uFillTx/>
                <a:latin typeface="Tahoma" pitchFamily="34" charset="0"/>
                <a:ea typeface="+mn-ea"/>
                <a:cs typeface="Arial" charset="0"/>
              </a:rPr>
              <a:t>REFORMULACIÓN DE HIPÓTESIS, CONSTRUCCIÓN DE VARIABLES E ÍNDICES</a:t>
            </a:r>
          </a:p>
        </p:txBody>
      </p:sp>
      <p:sp>
        <p:nvSpPr>
          <p:cNvPr id="32773" name="Text Box 7"/>
          <p:cNvSpPr txBox="1">
            <a:spLocks noChangeArrowheads="1"/>
          </p:cNvSpPr>
          <p:nvPr/>
        </p:nvSpPr>
        <p:spPr bwMode="auto">
          <a:xfrm>
            <a:off x="677862" y="3798969"/>
            <a:ext cx="741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s-ES_tradnl" altLang="es-AR" sz="2400" b="0" i="0" u="none" strike="noStrike" kern="1200" cap="none" spc="0" normalizeH="0" baseline="0" noProof="0" dirty="0">
                <a:ln>
                  <a:noFill/>
                </a:ln>
                <a:solidFill>
                  <a:srgbClr val="000000"/>
                </a:solidFill>
                <a:effectLst/>
                <a:uLnTx/>
                <a:uFillTx/>
                <a:latin typeface="Tahoma" pitchFamily="34" charset="0"/>
                <a:ea typeface="+mn-ea"/>
                <a:cs typeface="Arial" charset="0"/>
              </a:rPr>
              <a:t>DEFINICIÓN DE UN DISEÑO DE ANÁLISIS Y APLICACIÓN DE TÉCNICAS DE PROCESAMIENTO</a:t>
            </a:r>
          </a:p>
        </p:txBody>
      </p:sp>
      <p:sp>
        <p:nvSpPr>
          <p:cNvPr id="32774" name="Text Box 9"/>
          <p:cNvSpPr txBox="1">
            <a:spLocks noChangeArrowheads="1"/>
          </p:cNvSpPr>
          <p:nvPr/>
        </p:nvSpPr>
        <p:spPr bwMode="auto">
          <a:xfrm>
            <a:off x="500063" y="5317304"/>
            <a:ext cx="7315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s-ES_tradnl" altLang="es-AR" sz="2400" b="0" i="0" u="none" strike="noStrike" kern="1200" cap="none" spc="0" normalizeH="0" baseline="0" noProof="0" dirty="0">
                <a:ln>
                  <a:noFill/>
                </a:ln>
                <a:solidFill>
                  <a:srgbClr val="000000"/>
                </a:solidFill>
                <a:effectLst/>
                <a:uLnTx/>
                <a:uFillTx/>
                <a:latin typeface="Tahoma" pitchFamily="34" charset="0"/>
                <a:ea typeface="+mn-ea"/>
                <a:cs typeface="Arial" charset="0"/>
              </a:rPr>
              <a:t>ANÁLISIS DE RESULTADOS</a:t>
            </a:r>
            <a:endParaRPr kumimoji="0" lang="es-ES_tradnl" altLang="es-AR" sz="2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32775" name="Text Box 10"/>
          <p:cNvSpPr txBox="1">
            <a:spLocks noChangeArrowheads="1"/>
          </p:cNvSpPr>
          <p:nvPr/>
        </p:nvSpPr>
        <p:spPr bwMode="auto">
          <a:xfrm>
            <a:off x="1714500" y="6143625"/>
            <a:ext cx="5143500" cy="523875"/>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s-ES_tradnl" altLang="es-AR" sz="2800" b="1" i="0" u="none" strike="noStrike" kern="1200" cap="none" spc="0" normalizeH="0" baseline="0" noProof="0" dirty="0">
                <a:ln>
                  <a:noFill/>
                </a:ln>
                <a:solidFill>
                  <a:srgbClr val="000000"/>
                </a:solidFill>
                <a:effectLst/>
                <a:uLnTx/>
                <a:uFillTx/>
                <a:latin typeface="Tahoma" pitchFamily="34" charset="0"/>
                <a:ea typeface="+mn-ea"/>
                <a:cs typeface="Arial" charset="0"/>
              </a:rPr>
              <a:t>INFERENCIAS COGNITIVAS</a:t>
            </a:r>
          </a:p>
        </p:txBody>
      </p:sp>
      <p:sp>
        <p:nvSpPr>
          <p:cNvPr id="32776" name="AutoShape 8"/>
          <p:cNvSpPr>
            <a:spLocks noChangeArrowheads="1"/>
          </p:cNvSpPr>
          <p:nvPr/>
        </p:nvSpPr>
        <p:spPr bwMode="auto">
          <a:xfrm>
            <a:off x="3974307" y="1728458"/>
            <a:ext cx="823912" cy="385763"/>
          </a:xfrm>
          <a:prstGeom prst="downArrow">
            <a:avLst>
              <a:gd name="adj1" fmla="val 53762"/>
              <a:gd name="adj2" fmla="val 25000"/>
            </a:avLst>
          </a:prstGeom>
          <a:solidFill>
            <a:srgbClr val="CCCCFF"/>
          </a:solidFill>
          <a:ln w="9525">
            <a:solidFill>
              <a:srgbClr val="CC99FF"/>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altLang="es-AR" sz="2400" b="0" i="0" u="none" strike="noStrike" kern="1200" cap="none" spc="0" normalizeH="0" baseline="0" noProof="0">
              <a:ln>
                <a:noFill/>
              </a:ln>
              <a:solidFill>
                <a:srgbClr val="000000"/>
              </a:solidFill>
              <a:effectLst/>
              <a:uLnTx/>
              <a:uFillTx/>
              <a:latin typeface="Tahoma" pitchFamily="34" charset="0"/>
              <a:ea typeface="+mn-ea"/>
              <a:cs typeface="Arial" charset="0"/>
            </a:endParaRPr>
          </a:p>
        </p:txBody>
      </p:sp>
      <p:sp>
        <p:nvSpPr>
          <p:cNvPr id="32777" name="AutoShape 8"/>
          <p:cNvSpPr>
            <a:spLocks noChangeArrowheads="1"/>
          </p:cNvSpPr>
          <p:nvPr/>
        </p:nvSpPr>
        <p:spPr bwMode="auto">
          <a:xfrm>
            <a:off x="3974307" y="3130167"/>
            <a:ext cx="823912" cy="385763"/>
          </a:xfrm>
          <a:prstGeom prst="downArrow">
            <a:avLst>
              <a:gd name="adj1" fmla="val 50000"/>
              <a:gd name="adj2" fmla="val 25000"/>
            </a:avLst>
          </a:prstGeom>
          <a:solidFill>
            <a:srgbClr val="CCCCFF"/>
          </a:solidFill>
          <a:ln w="9525">
            <a:solidFill>
              <a:srgbClr val="CC99FF"/>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altLang="es-AR" sz="2400" b="0" i="0" u="none" strike="noStrike" kern="1200" cap="none" spc="0" normalizeH="0" baseline="0" noProof="0">
              <a:ln>
                <a:noFill/>
              </a:ln>
              <a:solidFill>
                <a:srgbClr val="000000"/>
              </a:solidFill>
              <a:effectLst/>
              <a:uLnTx/>
              <a:uFillTx/>
              <a:latin typeface="Tahoma" pitchFamily="34" charset="0"/>
              <a:ea typeface="+mn-ea"/>
              <a:cs typeface="Arial" charset="0"/>
            </a:endParaRPr>
          </a:p>
        </p:txBody>
      </p:sp>
      <p:sp>
        <p:nvSpPr>
          <p:cNvPr id="32778" name="AutoShape 8"/>
          <p:cNvSpPr>
            <a:spLocks noChangeArrowheads="1"/>
          </p:cNvSpPr>
          <p:nvPr/>
        </p:nvSpPr>
        <p:spPr bwMode="auto">
          <a:xfrm>
            <a:off x="3950495" y="4720123"/>
            <a:ext cx="823912" cy="461963"/>
          </a:xfrm>
          <a:prstGeom prst="downArrow">
            <a:avLst>
              <a:gd name="adj1" fmla="val 50000"/>
              <a:gd name="adj2" fmla="val 25000"/>
            </a:avLst>
          </a:prstGeom>
          <a:solidFill>
            <a:srgbClr val="CCCCFF"/>
          </a:solidFill>
          <a:ln w="9525">
            <a:solidFill>
              <a:srgbClr val="CC99FF"/>
            </a:solidFill>
            <a:miter lim="800000"/>
            <a:headEnd/>
            <a:tailEnd/>
          </a:ln>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altLang="es-AR" sz="2400" b="0" i="0" u="none" strike="noStrike" kern="1200" cap="none" spc="0" normalizeH="0" baseline="0" noProof="0">
              <a:ln>
                <a:noFill/>
              </a:ln>
              <a:solidFill>
                <a:srgbClr val="000000"/>
              </a:solidFill>
              <a:effectLst/>
              <a:uLnTx/>
              <a:uFillTx/>
              <a:latin typeface="Tahoma" pitchFamily="34" charset="0"/>
              <a:ea typeface="+mn-ea"/>
              <a:cs typeface="Arial" charset="0"/>
            </a:endParaRPr>
          </a:p>
        </p:txBody>
      </p:sp>
      <p:sp>
        <p:nvSpPr>
          <p:cNvPr id="11" name="Rectangle 2">
            <a:extLst>
              <a:ext uri="{FF2B5EF4-FFF2-40B4-BE49-F238E27FC236}">
                <a16:creationId xmlns:a16="http://schemas.microsoft.com/office/drawing/2014/main" id="{C6BD1728-103A-4666-952D-D514CDD6767D}"/>
              </a:ext>
            </a:extLst>
          </p:cNvPr>
          <p:cNvSpPr>
            <a:spLocks noChangeArrowheads="1"/>
          </p:cNvSpPr>
          <p:nvPr/>
        </p:nvSpPr>
        <p:spPr bwMode="auto">
          <a:xfrm>
            <a:off x="973931" y="480355"/>
            <a:ext cx="73961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altLang="es-AR" sz="2400" b="1" i="0" u="none" strike="noStrike" kern="1200" cap="none" spc="0" normalizeH="0" baseline="0" noProof="0" dirty="0">
                <a:ln>
                  <a:noFill/>
                </a:ln>
                <a:solidFill>
                  <a:srgbClr val="333399"/>
                </a:solidFill>
                <a:effectLst/>
                <a:uLnTx/>
                <a:uFillTx/>
                <a:latin typeface="Tahoma" pitchFamily="34" charset="0"/>
                <a:ea typeface="+mn-ea"/>
                <a:cs typeface="Arial" charset="0"/>
              </a:rPr>
              <a:t>ESTRATEGIAS DE INVESTIGACIÓN</a:t>
            </a:r>
            <a:endParaRPr kumimoji="0" lang="es-ES" altLang="es-AR" sz="2400" b="1" i="0" u="none" strike="noStrike" kern="1200" cap="none" spc="0" normalizeH="0" baseline="0" noProof="0" dirty="0">
              <a:ln>
                <a:noFill/>
              </a:ln>
              <a:solidFill>
                <a:srgbClr val="333399"/>
              </a:solidFill>
              <a:effectLst/>
              <a:uLnTx/>
              <a:uFillTx/>
              <a:latin typeface="Tahoma" pitchFamily="34" charset="0"/>
              <a:ea typeface="+mn-ea"/>
              <a:cs typeface="Arial" charset="0"/>
            </a:endParaRPr>
          </a:p>
        </p:txBody>
      </p:sp>
    </p:spTree>
    <p:extLst>
      <p:ext uri="{BB962C8B-B14F-4D97-AF65-F5344CB8AC3E}">
        <p14:creationId xmlns:p14="http://schemas.microsoft.com/office/powerpoint/2010/main" val="1716604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838200"/>
            <a:ext cx="9144000" cy="1800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s-ES_tradnl" altLang="es-AR" sz="2400" b="0" i="0" u="none" strike="noStrike" kern="1200" cap="none" spc="0" normalizeH="0" baseline="0" noProof="0">
              <a:ln>
                <a:noFill/>
              </a:ln>
              <a:solidFill>
                <a:srgbClr val="000000"/>
              </a:solidFill>
              <a:effectLst/>
              <a:uLnTx/>
              <a:uFillTx/>
              <a:latin typeface="Tahoma" pitchFamily="34" charset="0"/>
              <a:ea typeface="+mn-ea"/>
              <a:cs typeface="Arial" charset="0"/>
            </a:endParaRPr>
          </a:p>
        </p:txBody>
      </p:sp>
      <p:sp>
        <p:nvSpPr>
          <p:cNvPr id="22531" name="Rectangle 3"/>
          <p:cNvSpPr>
            <a:spLocks noChangeArrowheads="1"/>
          </p:cNvSpPr>
          <p:nvPr/>
        </p:nvSpPr>
        <p:spPr bwMode="auto">
          <a:xfrm>
            <a:off x="152400" y="188913"/>
            <a:ext cx="8763000" cy="695325"/>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altLang="es-AR" sz="3000" b="1" i="0" u="none" strike="noStrike" kern="1200" cap="none" spc="0" normalizeH="0" baseline="0" noProof="0" dirty="0">
                <a:ln>
                  <a:noFill/>
                </a:ln>
                <a:solidFill>
                  <a:srgbClr val="000000"/>
                </a:solidFill>
                <a:effectLst/>
                <a:uLnTx/>
                <a:uFillTx/>
                <a:latin typeface="Tahoma" pitchFamily="34" charset="0"/>
                <a:ea typeface="+mn-ea"/>
                <a:cs typeface="Arial" charset="0"/>
              </a:rPr>
              <a:t>HACIA UN </a:t>
            </a:r>
            <a:r>
              <a:rPr lang="es-MX" altLang="es-AR" sz="3000" b="1" dirty="0">
                <a:solidFill>
                  <a:srgbClr val="000000"/>
                </a:solidFill>
              </a:rPr>
              <a:t>DISEÑO</a:t>
            </a:r>
            <a:r>
              <a:rPr kumimoji="0" lang="es-MX" altLang="es-AR" sz="3000" b="1" i="0" u="none" strike="noStrike" kern="1200" cap="none" spc="0" normalizeH="0" baseline="0" noProof="0" dirty="0">
                <a:ln>
                  <a:noFill/>
                </a:ln>
                <a:solidFill>
                  <a:srgbClr val="000000"/>
                </a:solidFill>
                <a:effectLst/>
                <a:uLnTx/>
                <a:uFillTx/>
                <a:latin typeface="Tahoma" pitchFamily="34" charset="0"/>
                <a:ea typeface="+mn-ea"/>
                <a:cs typeface="Arial" charset="0"/>
              </a:rPr>
              <a:t> DE INVESTIGACIÓN</a:t>
            </a:r>
            <a:endParaRPr kumimoji="0" lang="es-AR" altLang="es-AR" sz="3000" b="1" i="0" u="none" strike="noStrike" kern="1200" cap="none" spc="0" normalizeH="0" baseline="0" noProof="0" dirty="0">
              <a:ln>
                <a:noFill/>
              </a:ln>
              <a:solidFill>
                <a:srgbClr val="000000"/>
              </a:solidFill>
              <a:effectLst/>
              <a:uLnTx/>
              <a:uFillTx/>
              <a:latin typeface="Tahoma" pitchFamily="34" charset="0"/>
              <a:ea typeface="+mn-ea"/>
              <a:cs typeface="Arial" charset="0"/>
            </a:endParaRPr>
          </a:p>
        </p:txBody>
      </p:sp>
      <p:sp>
        <p:nvSpPr>
          <p:cNvPr id="22532" name="Text Box 4"/>
          <p:cNvSpPr txBox="1">
            <a:spLocks noChangeArrowheads="1"/>
          </p:cNvSpPr>
          <p:nvPr/>
        </p:nvSpPr>
        <p:spPr bwMode="auto">
          <a:xfrm>
            <a:off x="468313" y="1196975"/>
            <a:ext cx="8207375" cy="5554663"/>
          </a:xfrm>
          <a:prstGeom prst="rect">
            <a:avLst/>
          </a:prstGeom>
          <a:solidFill>
            <a:srgbClr val="9EFC8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457200" marR="0" lvl="0" indent="-457200" algn="just" defTabSz="914400" rtl="0" eaLnBrk="1" fontAlgn="base" latinLnBrk="0" hangingPunct="1">
              <a:lnSpc>
                <a:spcPct val="100000"/>
              </a:lnSpc>
              <a:spcBef>
                <a:spcPct val="0"/>
              </a:spcBef>
              <a:spcAft>
                <a:spcPts val="600"/>
              </a:spcAft>
              <a:buClrTx/>
              <a:buSzTx/>
              <a:buFontTx/>
              <a:buAutoNum type="arabicParenR"/>
              <a:tabLst/>
              <a:defRPr/>
            </a:pPr>
            <a:r>
              <a:rPr kumimoji="0" lang="es-ES" altLang="es-AR" sz="2200" b="0" i="0" u="none" strike="noStrike" kern="1200" cap="none" spc="0" normalizeH="0" baseline="0" noProof="0">
                <a:ln>
                  <a:noFill/>
                </a:ln>
                <a:solidFill>
                  <a:srgbClr val="000000"/>
                </a:solidFill>
                <a:effectLst/>
                <a:uLnTx/>
                <a:uFillTx/>
                <a:latin typeface="Tahoma" pitchFamily="34" charset="0"/>
                <a:ea typeface="+mn-ea"/>
                <a:cs typeface="Arial" charset="0"/>
              </a:rPr>
              <a:t>Presente el Tema/Problema de investigación analizado buscando ampliar/refutar un conocimiento existente; </a:t>
            </a:r>
          </a:p>
          <a:p>
            <a:pPr marL="457200" marR="0" lvl="0" indent="-457200" algn="just" defTabSz="914400" rtl="0" eaLnBrk="1" fontAlgn="base" latinLnBrk="0" hangingPunct="1">
              <a:lnSpc>
                <a:spcPct val="100000"/>
              </a:lnSpc>
              <a:spcBef>
                <a:spcPct val="0"/>
              </a:spcBef>
              <a:spcAft>
                <a:spcPts val="600"/>
              </a:spcAft>
              <a:buClrTx/>
              <a:buSzTx/>
              <a:buFontTx/>
              <a:buAutoNum type="arabicParenR"/>
              <a:tabLst/>
              <a:defRPr/>
            </a:pPr>
            <a:r>
              <a:rPr kumimoji="0" lang="es-ES" altLang="es-AR" sz="2200" b="0" i="0" u="none" strike="noStrike" kern="1200" cap="none" spc="0" normalizeH="0" baseline="0" noProof="0">
                <a:ln>
                  <a:noFill/>
                </a:ln>
                <a:solidFill>
                  <a:srgbClr val="000000"/>
                </a:solidFill>
                <a:effectLst/>
                <a:uLnTx/>
                <a:uFillTx/>
                <a:latin typeface="Tahoma" pitchFamily="34" charset="0"/>
                <a:ea typeface="+mn-ea"/>
                <a:cs typeface="Arial" charset="0"/>
              </a:rPr>
              <a:t>Describa en qué contexto temporal y espacial se encuentra el problema que se propone investigar; </a:t>
            </a:r>
          </a:p>
          <a:p>
            <a:pPr marL="457200" marR="0" lvl="0" indent="-457200" algn="just" defTabSz="914400" rtl="0" eaLnBrk="1" fontAlgn="base" latinLnBrk="0" hangingPunct="1">
              <a:lnSpc>
                <a:spcPct val="100000"/>
              </a:lnSpc>
              <a:spcBef>
                <a:spcPct val="0"/>
              </a:spcBef>
              <a:spcAft>
                <a:spcPts val="600"/>
              </a:spcAft>
              <a:buClrTx/>
              <a:buSzTx/>
              <a:buFontTx/>
              <a:buAutoNum type="arabicParenR"/>
              <a:tabLst/>
              <a:defRPr/>
            </a:pPr>
            <a:r>
              <a:rPr kumimoji="0" lang="es-ES" altLang="es-AR" sz="2200" b="0" i="0" u="none" strike="noStrike" kern="1200" cap="none" spc="0" normalizeH="0" baseline="0" noProof="0">
                <a:ln>
                  <a:noFill/>
                </a:ln>
                <a:solidFill>
                  <a:srgbClr val="000000"/>
                </a:solidFill>
                <a:effectLst/>
                <a:uLnTx/>
                <a:uFillTx/>
                <a:latin typeface="Tahoma" pitchFamily="34" charset="0"/>
                <a:ea typeface="+mn-ea"/>
                <a:cs typeface="Arial" charset="0"/>
              </a:rPr>
              <a:t>Caracterice su enfoque teórico o supuestos ideológicos que orientan o justifican su investigación;</a:t>
            </a:r>
          </a:p>
          <a:p>
            <a:pPr marL="457200" marR="0" lvl="0" indent="-457200" algn="just" defTabSz="914400" rtl="0" eaLnBrk="1" fontAlgn="base" latinLnBrk="0" hangingPunct="1">
              <a:lnSpc>
                <a:spcPct val="100000"/>
              </a:lnSpc>
              <a:spcBef>
                <a:spcPct val="0"/>
              </a:spcBef>
              <a:spcAft>
                <a:spcPts val="600"/>
              </a:spcAft>
              <a:buClrTx/>
              <a:buSzTx/>
              <a:buFontTx/>
              <a:buAutoNum type="arabicParenR"/>
              <a:tabLst/>
              <a:defRPr/>
            </a:pPr>
            <a:r>
              <a:rPr kumimoji="0" lang="es-ES" altLang="es-AR" sz="2200" b="0" i="0" u="none" strike="noStrike" kern="1200" cap="none" spc="0" normalizeH="0" baseline="0" noProof="0">
                <a:ln>
                  <a:noFill/>
                </a:ln>
                <a:solidFill>
                  <a:srgbClr val="000000"/>
                </a:solidFill>
                <a:effectLst/>
                <a:uLnTx/>
                <a:uFillTx/>
                <a:latin typeface="Tahoma" pitchFamily="34" charset="0"/>
                <a:ea typeface="+mn-ea"/>
                <a:cs typeface="Arial" charset="0"/>
              </a:rPr>
              <a:t>Formule una o más hipótesis sobre lo que espera descubrir o refutar (defina la/las hipótesis teóricas y la/las hipótesis empíricas); </a:t>
            </a:r>
          </a:p>
          <a:p>
            <a:pPr marL="457200" marR="0" lvl="0" indent="-457200" algn="just" defTabSz="914400" rtl="0" eaLnBrk="1" fontAlgn="base" latinLnBrk="0" hangingPunct="1">
              <a:lnSpc>
                <a:spcPct val="100000"/>
              </a:lnSpc>
              <a:spcBef>
                <a:spcPct val="0"/>
              </a:spcBef>
              <a:spcAft>
                <a:spcPts val="600"/>
              </a:spcAft>
              <a:buClrTx/>
              <a:buSzTx/>
              <a:buFontTx/>
              <a:buAutoNum type="arabicParenR"/>
              <a:tabLst/>
              <a:defRPr/>
            </a:pPr>
            <a:r>
              <a:rPr kumimoji="0" lang="es-ES" altLang="es-AR" sz="2200" b="0" i="0" u="none" strike="noStrike" kern="1200" cap="none" spc="0" normalizeH="0" baseline="0" noProof="0">
                <a:ln>
                  <a:noFill/>
                </a:ln>
                <a:solidFill>
                  <a:srgbClr val="000000"/>
                </a:solidFill>
                <a:effectLst/>
                <a:uLnTx/>
                <a:uFillTx/>
                <a:latin typeface="Tahoma" pitchFamily="34" charset="0"/>
                <a:ea typeface="+mn-ea"/>
                <a:cs typeface="Arial" charset="0"/>
              </a:rPr>
              <a:t>En función del punto anterior, ¿qué esperaría usted que ocurra a nivel empírico (hechos observables) para corroborar o refutar la/s hipótesis?</a:t>
            </a:r>
          </a:p>
          <a:p>
            <a:pPr marL="457200" marR="0" lvl="0" indent="-457200" algn="just" defTabSz="914400" rtl="0" eaLnBrk="1" fontAlgn="base" latinLnBrk="0" hangingPunct="1">
              <a:lnSpc>
                <a:spcPct val="100000"/>
              </a:lnSpc>
              <a:spcBef>
                <a:spcPct val="0"/>
              </a:spcBef>
              <a:spcAft>
                <a:spcPts val="600"/>
              </a:spcAft>
              <a:buClrTx/>
              <a:buSzTx/>
              <a:buFontTx/>
              <a:buAutoNum type="arabicParenR"/>
              <a:tabLst/>
              <a:defRPr/>
            </a:pPr>
            <a:r>
              <a:rPr kumimoji="0" lang="es-ES" altLang="es-AR" sz="2200" b="0" i="0" u="none" strike="noStrike" kern="1200" cap="none" spc="0" normalizeH="0" baseline="0" noProof="0">
                <a:ln>
                  <a:noFill/>
                </a:ln>
                <a:solidFill>
                  <a:srgbClr val="000000"/>
                </a:solidFill>
                <a:effectLst/>
                <a:uLnTx/>
                <a:uFillTx/>
                <a:latin typeface="Tahoma" pitchFamily="34" charset="0"/>
                <a:ea typeface="+mn-ea"/>
                <a:cs typeface="Arial" charset="0"/>
              </a:rPr>
              <a:t>Defina los objetivos de investigación, proponga una estrategia de investigación y precise qué fenómenos son los que deberá estudiar.  </a:t>
            </a:r>
            <a:endParaRPr kumimoji="0" lang="es-AR" altLang="es-AR" sz="2200" b="0" i="0" u="none" strike="noStrike" kern="1200" cap="none" spc="0" normalizeH="0" baseline="0" noProof="0">
              <a:ln>
                <a:noFill/>
              </a:ln>
              <a:solidFill>
                <a:srgbClr val="000000"/>
              </a:solidFill>
              <a:effectLst/>
              <a:uLnTx/>
              <a:uFillTx/>
              <a:latin typeface="Tahoma" pitchFamily="34" charset="0"/>
              <a:ea typeface="+mn-ea"/>
              <a:cs typeface="Arial" charset="0"/>
            </a:endParaRPr>
          </a:p>
        </p:txBody>
      </p:sp>
    </p:spTree>
    <p:extLst>
      <p:ext uri="{BB962C8B-B14F-4D97-AF65-F5344CB8AC3E}">
        <p14:creationId xmlns:p14="http://schemas.microsoft.com/office/powerpoint/2010/main" val="1648149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647564" y="188640"/>
            <a:ext cx="7848872" cy="3154710"/>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ctr" defTabSz="914400" rtl="0" eaLnBrk="1" fontAlgn="base" latinLnBrk="0" hangingPunct="1">
              <a:lnSpc>
                <a:spcPct val="100000"/>
              </a:lnSpc>
              <a:spcBef>
                <a:spcPts val="0"/>
              </a:spcBef>
              <a:spcAft>
                <a:spcPts val="600"/>
              </a:spcAft>
              <a:buClrTx/>
              <a:buSzTx/>
              <a:buFontTx/>
              <a:buNone/>
              <a:tabLst/>
              <a:defRPr/>
            </a:pPr>
            <a:r>
              <a:rPr kumimoji="0" lang="es-MX" altLang="es-AR" sz="2400" b="1" i="0" u="none" strike="noStrike" kern="1200" cap="none" spc="0" normalizeH="0" baseline="0" noProof="0" dirty="0">
                <a:ln>
                  <a:noFill/>
                </a:ln>
                <a:solidFill>
                  <a:srgbClr val="000000"/>
                </a:solidFill>
                <a:effectLst/>
                <a:uLnTx/>
                <a:uFillTx/>
                <a:latin typeface="Tahoma" pitchFamily="34" charset="0"/>
                <a:ea typeface="+mn-ea"/>
                <a:cs typeface="Arial" charset="0"/>
              </a:rPr>
              <a:t>EL DISEÑO DE LA INVESTIGACIÓN SOCIAL</a:t>
            </a:r>
          </a:p>
          <a:p>
            <a:pPr marL="0" marR="0" lvl="0" indent="0" algn="ctr" defTabSz="914400" rtl="0" eaLnBrk="1" fontAlgn="base" latinLnBrk="0" hangingPunct="1">
              <a:lnSpc>
                <a:spcPct val="100000"/>
              </a:lnSpc>
              <a:spcBef>
                <a:spcPts val="0"/>
              </a:spcBef>
              <a:spcAft>
                <a:spcPts val="600"/>
              </a:spcAft>
              <a:buClrTx/>
              <a:buSzTx/>
              <a:buFontTx/>
              <a:buNone/>
              <a:tabLst/>
              <a:defRPr/>
            </a:pPr>
            <a:r>
              <a:rPr kumimoji="0" lang="es-MX" altLang="es-AR" sz="2000" b="1" i="0" u="none" strike="noStrike" kern="1200" cap="none" spc="0" normalizeH="0" baseline="0" noProof="0" dirty="0">
                <a:ln>
                  <a:noFill/>
                </a:ln>
                <a:solidFill>
                  <a:srgbClr val="000000"/>
                </a:solidFill>
                <a:effectLst/>
                <a:uLnTx/>
                <a:uFillTx/>
                <a:latin typeface="Tahoma" pitchFamily="34" charset="0"/>
                <a:ea typeface="+mn-ea"/>
                <a:cs typeface="Arial" charset="0"/>
              </a:rPr>
              <a:t>PROBLEMA / PREGUNTA</a:t>
            </a:r>
          </a:p>
          <a:p>
            <a:pPr marL="0" marR="0" lvl="0" indent="0" algn="ctr" defTabSz="914400" rtl="0" eaLnBrk="1" fontAlgn="base" latinLnBrk="0" hangingPunct="1">
              <a:lnSpc>
                <a:spcPct val="100000"/>
              </a:lnSpc>
              <a:spcBef>
                <a:spcPts val="0"/>
              </a:spcBef>
              <a:spcAft>
                <a:spcPts val="600"/>
              </a:spcAft>
              <a:buClrTx/>
              <a:buSzTx/>
              <a:buFontTx/>
              <a:buNone/>
              <a:tabLst/>
              <a:defRPr/>
            </a:pPr>
            <a:r>
              <a:rPr kumimoji="0" lang="es-MX" altLang="es-AR" sz="2000" b="1" i="0" u="none" strike="noStrike" kern="1200" cap="none" spc="0" normalizeH="0" baseline="0" noProof="0" dirty="0">
                <a:ln>
                  <a:noFill/>
                </a:ln>
                <a:solidFill>
                  <a:srgbClr val="000000"/>
                </a:solidFill>
                <a:effectLst/>
                <a:uLnTx/>
                <a:uFillTx/>
                <a:latin typeface="Tahoma" pitchFamily="34" charset="0"/>
                <a:ea typeface="+mn-ea"/>
                <a:cs typeface="Arial" charset="0"/>
              </a:rPr>
              <a:t>HIPÓTESIS</a:t>
            </a:r>
          </a:p>
          <a:p>
            <a:pPr marL="0" marR="0" lvl="0" indent="0" algn="ctr" defTabSz="914400" rtl="0" eaLnBrk="1" fontAlgn="base" latinLnBrk="0" hangingPunct="1">
              <a:lnSpc>
                <a:spcPct val="100000"/>
              </a:lnSpc>
              <a:spcBef>
                <a:spcPts val="0"/>
              </a:spcBef>
              <a:spcAft>
                <a:spcPts val="600"/>
              </a:spcAft>
              <a:buClrTx/>
              <a:buSzTx/>
              <a:buFontTx/>
              <a:buNone/>
              <a:tabLst/>
              <a:defRPr/>
            </a:pPr>
            <a:r>
              <a:rPr kumimoji="0" lang="es-MX" altLang="es-AR" sz="2000" b="1" i="0" u="none" strike="noStrike" kern="1200" cap="none" spc="0" normalizeH="0" baseline="0" noProof="0" dirty="0">
                <a:ln>
                  <a:noFill/>
                </a:ln>
                <a:solidFill>
                  <a:srgbClr val="000000"/>
                </a:solidFill>
                <a:effectLst/>
                <a:uLnTx/>
                <a:uFillTx/>
                <a:latin typeface="Tahoma" pitchFamily="34" charset="0"/>
                <a:ea typeface="+mn-ea"/>
                <a:cs typeface="Arial" charset="0"/>
              </a:rPr>
              <a:t>INFORMACIÓN</a:t>
            </a:r>
          </a:p>
          <a:p>
            <a:pPr marL="0" marR="0" lvl="0" indent="0" algn="ctr" defTabSz="914400" rtl="0" eaLnBrk="1" fontAlgn="base" latinLnBrk="0" hangingPunct="1">
              <a:lnSpc>
                <a:spcPct val="100000"/>
              </a:lnSpc>
              <a:spcBef>
                <a:spcPts val="0"/>
              </a:spcBef>
              <a:spcAft>
                <a:spcPts val="600"/>
              </a:spcAft>
              <a:buClrTx/>
              <a:buSzTx/>
              <a:buFontTx/>
              <a:buNone/>
              <a:tabLst/>
              <a:defRPr/>
            </a:pPr>
            <a:r>
              <a:rPr kumimoji="0" lang="es-MX" altLang="es-AR" sz="2000" b="1" i="0" u="none" strike="noStrike" kern="1200" cap="none" spc="0" normalizeH="0" baseline="0" noProof="0" dirty="0">
                <a:ln>
                  <a:noFill/>
                </a:ln>
                <a:solidFill>
                  <a:srgbClr val="000000"/>
                </a:solidFill>
                <a:effectLst/>
                <a:uLnTx/>
                <a:uFillTx/>
                <a:latin typeface="Tahoma" pitchFamily="34" charset="0"/>
                <a:ea typeface="+mn-ea"/>
                <a:cs typeface="Arial" charset="0"/>
              </a:rPr>
              <a:t>ESTRATEGIA</a:t>
            </a:r>
          </a:p>
          <a:p>
            <a:pPr marL="0" marR="0" lvl="0" indent="0" algn="ctr" defTabSz="914400" rtl="0" eaLnBrk="1" fontAlgn="base" latinLnBrk="0" hangingPunct="1">
              <a:lnSpc>
                <a:spcPct val="100000"/>
              </a:lnSpc>
              <a:spcBef>
                <a:spcPts val="0"/>
              </a:spcBef>
              <a:spcAft>
                <a:spcPts val="600"/>
              </a:spcAft>
              <a:buClrTx/>
              <a:buSzTx/>
              <a:buFontTx/>
              <a:buNone/>
              <a:tabLst/>
              <a:defRPr/>
            </a:pPr>
            <a:r>
              <a:rPr kumimoji="0" lang="es-MX" altLang="es-AR" sz="2000" b="1" i="0" u="none" strike="noStrike" kern="1200" cap="none" spc="0" normalizeH="0" baseline="0" noProof="0" dirty="0">
                <a:ln>
                  <a:noFill/>
                </a:ln>
                <a:solidFill>
                  <a:srgbClr val="000000"/>
                </a:solidFill>
                <a:effectLst/>
                <a:uLnTx/>
                <a:uFillTx/>
                <a:latin typeface="Tahoma" pitchFamily="34" charset="0"/>
                <a:ea typeface="+mn-ea"/>
                <a:cs typeface="Arial" charset="0"/>
              </a:rPr>
              <a:t>MEDICIÓN</a:t>
            </a:r>
          </a:p>
          <a:p>
            <a:pPr marL="0" marR="0" lvl="0" indent="0" algn="ctr" defTabSz="914400" rtl="0" eaLnBrk="1" fontAlgn="base" latinLnBrk="0" hangingPunct="1">
              <a:lnSpc>
                <a:spcPct val="100000"/>
              </a:lnSpc>
              <a:spcBef>
                <a:spcPts val="0"/>
              </a:spcBef>
              <a:spcAft>
                <a:spcPts val="600"/>
              </a:spcAft>
              <a:buClrTx/>
              <a:buSzTx/>
              <a:buFontTx/>
              <a:buNone/>
              <a:tabLst/>
              <a:defRPr/>
            </a:pPr>
            <a:r>
              <a:rPr kumimoji="0" lang="es-MX" altLang="es-AR" sz="2000" b="1" i="0" u="none" strike="noStrike" kern="1200" cap="none" spc="0" normalizeH="0" baseline="0" noProof="0" dirty="0">
                <a:ln>
                  <a:noFill/>
                </a:ln>
                <a:solidFill>
                  <a:srgbClr val="000000"/>
                </a:solidFill>
                <a:effectLst/>
                <a:uLnTx/>
                <a:uFillTx/>
                <a:latin typeface="Tahoma" pitchFamily="34" charset="0"/>
                <a:ea typeface="+mn-ea"/>
                <a:cs typeface="Arial" charset="0"/>
              </a:rPr>
              <a:t>ANÁLISIS</a:t>
            </a:r>
          </a:p>
          <a:p>
            <a:pPr marL="0" marR="0" lvl="0" indent="0" algn="ctr" defTabSz="914400" rtl="0" eaLnBrk="1" fontAlgn="base" latinLnBrk="0" hangingPunct="1">
              <a:lnSpc>
                <a:spcPct val="100000"/>
              </a:lnSpc>
              <a:spcBef>
                <a:spcPts val="0"/>
              </a:spcBef>
              <a:spcAft>
                <a:spcPts val="600"/>
              </a:spcAft>
              <a:buClrTx/>
              <a:buSzTx/>
              <a:buFontTx/>
              <a:buNone/>
              <a:tabLst/>
              <a:defRPr/>
            </a:pPr>
            <a:r>
              <a:rPr kumimoji="0" lang="es-MX" altLang="es-AR" sz="2000" b="1" i="0" u="none" strike="noStrike" kern="1200" cap="none" spc="0" normalizeH="0" baseline="0" noProof="0" dirty="0">
                <a:ln>
                  <a:noFill/>
                </a:ln>
                <a:solidFill>
                  <a:srgbClr val="FF0000"/>
                </a:solidFill>
                <a:effectLst/>
                <a:uLnTx/>
                <a:uFillTx/>
                <a:latin typeface="Tahoma" pitchFamily="34" charset="0"/>
                <a:ea typeface="+mn-ea"/>
                <a:cs typeface="Arial" charset="0"/>
              </a:rPr>
              <a:t>INFERENCIA</a:t>
            </a:r>
          </a:p>
        </p:txBody>
      </p:sp>
      <p:pic>
        <p:nvPicPr>
          <p:cNvPr id="2" name="Imagen 1">
            <a:extLst>
              <a:ext uri="{FF2B5EF4-FFF2-40B4-BE49-F238E27FC236}">
                <a16:creationId xmlns:a16="http://schemas.microsoft.com/office/drawing/2014/main" id="{820FD511-0CE7-30D4-1A6C-8B445AAB2B7D}"/>
              </a:ext>
            </a:extLst>
          </p:cNvPr>
          <p:cNvPicPr>
            <a:picLocks noChangeAspect="1"/>
          </p:cNvPicPr>
          <p:nvPr/>
        </p:nvPicPr>
        <p:blipFill>
          <a:blip r:embed="rId2"/>
          <a:stretch>
            <a:fillRect/>
          </a:stretch>
        </p:blipFill>
        <p:spPr>
          <a:xfrm>
            <a:off x="755577" y="3532552"/>
            <a:ext cx="7848872" cy="3139322"/>
          </a:xfrm>
          <a:prstGeom prst="rect">
            <a:avLst/>
          </a:prstGeom>
        </p:spPr>
      </p:pic>
    </p:spTree>
    <p:extLst>
      <p:ext uri="{BB962C8B-B14F-4D97-AF65-F5344CB8AC3E}">
        <p14:creationId xmlns:p14="http://schemas.microsoft.com/office/powerpoint/2010/main" val="245175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631824" y="2204864"/>
            <a:ext cx="8342797" cy="4201150"/>
          </a:xfrm>
          <a:prstGeom prst="rect">
            <a:avLst/>
          </a:prstGeom>
          <a:solidFill>
            <a:schemeClr val="accent1">
              <a:lumMod val="20000"/>
              <a:lumOff val="80000"/>
            </a:schemeClr>
          </a:solidFill>
          <a:ln w="9525">
            <a:solidFill>
              <a:schemeClr val="bg1"/>
            </a:solidFill>
            <a:miter lim="800000"/>
            <a:headEnd/>
            <a:tailEnd/>
          </a:ln>
          <a:effectLst/>
        </p:spPr>
        <p:txBody>
          <a:bodyPr wrap="squar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ctr" defTabSz="914400" rtl="0" eaLnBrk="1" fontAlgn="base" latinLnBrk="0" hangingPunct="1">
              <a:lnSpc>
                <a:spcPct val="100000"/>
              </a:lnSpc>
              <a:spcBef>
                <a:spcPts val="600"/>
              </a:spcBef>
              <a:spcAft>
                <a:spcPts val="1200"/>
              </a:spcAft>
              <a:buClrTx/>
              <a:buSzTx/>
              <a:buFontTx/>
              <a:buNone/>
              <a:tabLst/>
              <a:defRPr/>
            </a:pPr>
            <a:r>
              <a:rPr kumimoji="0" lang="es-MX" altLang="es-AR" sz="2800" b="1" i="0" u="none" strike="noStrike" kern="1200" cap="none" spc="0" normalizeH="0" baseline="0" noProof="0" dirty="0">
                <a:ln>
                  <a:noFill/>
                </a:ln>
                <a:solidFill>
                  <a:srgbClr val="000000"/>
                </a:solidFill>
                <a:effectLst/>
                <a:uLnTx/>
                <a:uFillTx/>
                <a:latin typeface="Tahoma" pitchFamily="34" charset="0"/>
                <a:ea typeface="+mn-ea"/>
                <a:cs typeface="Arial" charset="0"/>
              </a:rPr>
              <a:t>INFERIR ES UN EJERCICIO DE ELABORACIÓN CONCEPTUAL EN DONDE SE PONEN EN CORRESPONDENCIA ENUNCIADOS GENERALES Y PARTICULARES: TEORÍAS – HECHOS. </a:t>
            </a:r>
          </a:p>
          <a:p>
            <a:pPr marL="0" marR="0" lvl="0" indent="0" algn="ctr" defTabSz="914400" rtl="0" eaLnBrk="1" fontAlgn="base" latinLnBrk="0" hangingPunct="1">
              <a:lnSpc>
                <a:spcPct val="100000"/>
              </a:lnSpc>
              <a:spcBef>
                <a:spcPts val="600"/>
              </a:spcBef>
              <a:spcAft>
                <a:spcPts val="1200"/>
              </a:spcAft>
              <a:buClrTx/>
              <a:buSzTx/>
              <a:buFontTx/>
              <a:buNone/>
              <a:tabLst/>
              <a:defRPr/>
            </a:pPr>
            <a:r>
              <a:rPr kumimoji="0" lang="es-MX" altLang="es-AR" sz="2800" b="1" i="0" u="none" strike="noStrike" kern="1200" cap="none" spc="0" normalizeH="0" baseline="0" noProof="0" dirty="0">
                <a:ln>
                  <a:noFill/>
                </a:ln>
                <a:solidFill>
                  <a:srgbClr val="000000"/>
                </a:solidFill>
                <a:effectLst/>
                <a:uLnTx/>
                <a:uFillTx/>
                <a:latin typeface="Tahoma" pitchFamily="34" charset="0"/>
                <a:ea typeface="+mn-ea"/>
                <a:cs typeface="Arial" charset="0"/>
              </a:rPr>
              <a:t>INFERIR IMPLICA REGISTRAR HECHOS Y TEORÍAS NO REGISTRADOS A PARTIR DE HECHOS Y TEORÍAS REGISTRADOS EN UNA FASE ANTERIOR</a:t>
            </a:r>
            <a:endParaRPr kumimoji="0" lang="es-MX" altLang="es-AR" sz="3600" b="1" i="0" u="none" strike="noStrike" kern="1200" cap="none" spc="0" normalizeH="0" baseline="0" noProof="0" dirty="0">
              <a:ln>
                <a:noFill/>
              </a:ln>
              <a:solidFill>
                <a:srgbClr val="000000"/>
              </a:solidFill>
              <a:effectLst/>
              <a:uLnTx/>
              <a:uFillTx/>
              <a:latin typeface="Tahoma" pitchFamily="34" charset="0"/>
              <a:ea typeface="+mn-ea"/>
              <a:cs typeface="Arial" charset="0"/>
            </a:endParaRPr>
          </a:p>
        </p:txBody>
      </p:sp>
      <p:sp>
        <p:nvSpPr>
          <p:cNvPr id="19459" name="Rectangle 3"/>
          <p:cNvSpPr>
            <a:spLocks noChangeArrowheads="1"/>
          </p:cNvSpPr>
          <p:nvPr/>
        </p:nvSpPr>
        <p:spPr bwMode="auto">
          <a:xfrm>
            <a:off x="631824" y="260648"/>
            <a:ext cx="804463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ctr" defTabSz="914400" rtl="0" eaLnBrk="1" fontAlgn="base" latinLnBrk="0" hangingPunct="1">
              <a:lnSpc>
                <a:spcPct val="100000"/>
              </a:lnSpc>
              <a:spcBef>
                <a:spcPct val="100000"/>
              </a:spcBef>
              <a:spcAft>
                <a:spcPct val="0"/>
              </a:spcAft>
              <a:buClrTx/>
              <a:buSzTx/>
              <a:buFontTx/>
              <a:buNone/>
              <a:tabLst/>
              <a:defRPr/>
            </a:pPr>
            <a:r>
              <a:rPr kumimoji="0" lang="es-MX" altLang="es-AR" sz="2800" b="1" i="0" u="none" strike="noStrike" kern="1200" cap="none" spc="0" normalizeH="0" baseline="0" noProof="0" dirty="0">
                <a:ln>
                  <a:noFill/>
                </a:ln>
                <a:solidFill>
                  <a:srgbClr val="333399"/>
                </a:solidFill>
                <a:effectLst/>
                <a:uLnTx/>
                <a:uFillTx/>
                <a:latin typeface="Tahoma" pitchFamily="34" charset="0"/>
                <a:ea typeface="+mn-ea"/>
                <a:cs typeface="Arial" charset="0"/>
              </a:rPr>
              <a:t>EL CONOCIMIENTO SE ELABORA A PARTIR DE INFERENCIAS FUNDADAS EN PRECONCEPTOS Y EN LA EXPERIENCIA</a:t>
            </a:r>
          </a:p>
        </p:txBody>
      </p:sp>
    </p:spTree>
    <p:extLst>
      <p:ext uri="{BB962C8B-B14F-4D97-AF65-F5344CB8AC3E}">
        <p14:creationId xmlns:p14="http://schemas.microsoft.com/office/powerpoint/2010/main" val="1635698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838200"/>
            <a:ext cx="9144000" cy="1800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s-AR" altLang="es-AR" sz="2400" b="0" i="0" u="none" strike="noStrike" kern="1200" cap="none" spc="0" normalizeH="0" baseline="0" noProof="0">
              <a:ln>
                <a:noFill/>
              </a:ln>
              <a:solidFill>
                <a:srgbClr val="000000"/>
              </a:solidFill>
              <a:effectLst/>
              <a:uLnTx/>
              <a:uFillTx/>
              <a:latin typeface="Tahoma" pitchFamily="34" charset="0"/>
              <a:ea typeface="+mn-ea"/>
              <a:cs typeface="Arial" charset="0"/>
            </a:endParaRPr>
          </a:p>
        </p:txBody>
      </p:sp>
      <p:sp>
        <p:nvSpPr>
          <p:cNvPr id="15363" name="Rectangle 3"/>
          <p:cNvSpPr>
            <a:spLocks noChangeArrowheads="1"/>
          </p:cNvSpPr>
          <p:nvPr/>
        </p:nvSpPr>
        <p:spPr bwMode="auto">
          <a:xfrm>
            <a:off x="152400" y="116632"/>
            <a:ext cx="8839200" cy="6741367"/>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ts val="600"/>
              </a:spcAft>
              <a:buClrTx/>
              <a:buSzTx/>
              <a:buFont typeface="Wingdings" pitchFamily="2" charset="2"/>
              <a:buNone/>
              <a:tabLst/>
              <a:defRPr/>
            </a:pPr>
            <a:r>
              <a:rPr kumimoji="0" lang="es-MX" altLang="es-AR" sz="2800" b="1" i="0" u="none" strike="noStrike" kern="1200" cap="none" spc="0" normalizeH="0" baseline="0" noProof="0" dirty="0">
                <a:ln>
                  <a:noFill/>
                </a:ln>
                <a:solidFill>
                  <a:srgbClr val="000000"/>
                </a:solidFill>
                <a:effectLst/>
                <a:uLnTx/>
                <a:uFillTx/>
                <a:latin typeface="Tahoma" pitchFamily="34" charset="0"/>
                <a:ea typeface="+mn-ea"/>
                <a:cs typeface="Arial" charset="0"/>
              </a:rPr>
              <a:t>Explicar en Ciencias Sociales: dar cuenta de las condiciones o reglas bajo las cuales es de esperar (probable) que ocurra un fenómeno.</a:t>
            </a:r>
          </a:p>
          <a:p>
            <a:pPr marL="0" marR="0" lvl="0" indent="0" algn="just" defTabSz="914400" rtl="0" eaLnBrk="1" fontAlgn="base" latinLnBrk="0" hangingPunct="1">
              <a:lnSpc>
                <a:spcPct val="100000"/>
              </a:lnSpc>
              <a:spcBef>
                <a:spcPct val="0"/>
              </a:spcBef>
              <a:spcAft>
                <a:spcPts val="600"/>
              </a:spcAft>
              <a:buClrTx/>
              <a:buSzTx/>
              <a:buFont typeface="Wingdings" pitchFamily="2" charset="2"/>
              <a:buNone/>
              <a:tabLst/>
              <a:defRPr/>
            </a:pPr>
            <a:endParaRPr kumimoji="0" lang="es-MX" altLang="es-AR" sz="2400" b="1" i="0" u="none" strike="noStrike" kern="1200" cap="none" spc="0" normalizeH="0" baseline="0" noProof="0" dirty="0">
              <a:ln>
                <a:noFill/>
              </a:ln>
              <a:solidFill>
                <a:srgbClr val="000000"/>
              </a:solidFill>
              <a:effectLst/>
              <a:uLnTx/>
              <a:uFillTx/>
              <a:latin typeface="Tahoma" pitchFamily="34" charset="0"/>
              <a:ea typeface="+mn-ea"/>
              <a:cs typeface="Arial" charset="0"/>
            </a:endParaRPr>
          </a:p>
          <a:p>
            <a:pPr marL="0" marR="0" lvl="0" indent="0" algn="just" defTabSz="914400" rtl="0" eaLnBrk="1" fontAlgn="base" latinLnBrk="0" hangingPunct="1">
              <a:lnSpc>
                <a:spcPct val="100000"/>
              </a:lnSpc>
              <a:spcBef>
                <a:spcPct val="0"/>
              </a:spcBef>
              <a:spcAft>
                <a:spcPts val="600"/>
              </a:spcAft>
              <a:buClrTx/>
              <a:buSzTx/>
              <a:buFont typeface="Wingdings" pitchFamily="2" charset="2"/>
              <a:buNone/>
              <a:tabLst/>
              <a:defRPr/>
            </a:pPr>
            <a:r>
              <a:rPr kumimoji="0" lang="es-AR" altLang="es-AR" sz="2800" b="0" i="0" u="none" strike="noStrike" kern="1200" cap="none" spc="0" normalizeH="0" baseline="0" noProof="0" dirty="0">
                <a:ln>
                  <a:noFill/>
                </a:ln>
                <a:solidFill>
                  <a:srgbClr val="000000"/>
                </a:solidFill>
                <a:effectLst/>
                <a:uLnTx/>
                <a:uFillTx/>
                <a:latin typeface="Tahoma" pitchFamily="34" charset="0"/>
                <a:ea typeface="+mn-ea"/>
                <a:cs typeface="Arial" charset="0"/>
              </a:rPr>
              <a:t>El sujeto que conoce está comprometido con los hechos que le interesan y por lo tanto está inclinado a creer que los conoce intuitivamente. La dificultad principal de las ciencias del hombre consiste en que el sujeto es a la vez sujeto y objeto, estando esto agravado por el hecho de que el objeto es un sujeto consciente, semiótico y de múltiples simbolismos. Esto exige un mayor esfuerzo de descentración y de diseños de investigación que lo hagan posible. </a:t>
            </a:r>
            <a:endParaRPr kumimoji="0" lang="es-MX" altLang="es-AR" sz="2200" b="1" i="0" u="none" strike="noStrike" kern="1200" cap="none" spc="0" normalizeH="0" baseline="0" noProof="0" dirty="0">
              <a:ln>
                <a:noFill/>
              </a:ln>
              <a:solidFill>
                <a:srgbClr val="000000"/>
              </a:solidFill>
              <a:effectLst/>
              <a:uLnTx/>
              <a:uFillTx/>
              <a:latin typeface="Tahoma" pitchFamily="34" charset="0"/>
              <a:ea typeface="+mn-ea"/>
              <a:cs typeface="Arial" charset="0"/>
            </a:endParaRPr>
          </a:p>
        </p:txBody>
      </p:sp>
    </p:spTree>
    <p:extLst>
      <p:ext uri="{BB962C8B-B14F-4D97-AF65-F5344CB8AC3E}">
        <p14:creationId xmlns:p14="http://schemas.microsoft.com/office/powerpoint/2010/main" val="1130471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643063" y="2357438"/>
            <a:ext cx="6500812" cy="1077912"/>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ctr" defTabSz="914400" rtl="0" eaLnBrk="1" fontAlgn="base" latinLnBrk="0" hangingPunct="1">
              <a:lnSpc>
                <a:spcPct val="100000"/>
              </a:lnSpc>
              <a:spcBef>
                <a:spcPct val="100000"/>
              </a:spcBef>
              <a:spcAft>
                <a:spcPct val="0"/>
              </a:spcAft>
              <a:buClrTx/>
              <a:buSzTx/>
              <a:buFontTx/>
              <a:buNone/>
              <a:tabLst/>
              <a:defRPr/>
            </a:pPr>
            <a:r>
              <a:rPr kumimoji="0" lang="es-MX" altLang="es-AR" sz="3200" b="1" i="0" u="none" strike="noStrike" kern="1200" cap="none" spc="0" normalizeH="0" baseline="0" noProof="0" dirty="0">
                <a:ln>
                  <a:noFill/>
                </a:ln>
                <a:solidFill>
                  <a:srgbClr val="1C1C1C">
                    <a:lumMod val="50000"/>
                    <a:lumOff val="50000"/>
                  </a:srgbClr>
                </a:solidFill>
                <a:effectLst/>
                <a:uLnTx/>
                <a:uFillTx/>
                <a:latin typeface="Tahoma" pitchFamily="34" charset="0"/>
                <a:ea typeface="+mn-ea"/>
                <a:cs typeface="Arial" charset="0"/>
              </a:rPr>
              <a:t>LA CONSTRUCCIÓN DE CONOCIMIENTO</a:t>
            </a:r>
            <a:endParaRPr kumimoji="0" lang="es-MX" altLang="es-AR" sz="2400" b="1" i="0" u="none" strike="noStrike" kern="1200" cap="none" spc="0" normalizeH="0" baseline="0" noProof="0" dirty="0">
              <a:ln>
                <a:noFill/>
              </a:ln>
              <a:solidFill>
                <a:srgbClr val="1C1C1C">
                  <a:lumMod val="50000"/>
                  <a:lumOff val="50000"/>
                </a:srgbClr>
              </a:solidFill>
              <a:effectLst/>
              <a:uLnTx/>
              <a:uFillTx/>
              <a:latin typeface="Tahoma" pitchFamily="34" charset="0"/>
              <a:ea typeface="+mn-ea"/>
              <a:cs typeface="Arial" charset="0"/>
            </a:endParaRPr>
          </a:p>
        </p:txBody>
      </p:sp>
      <p:sp>
        <p:nvSpPr>
          <p:cNvPr id="4099" name="Rectangle 3"/>
          <p:cNvSpPr>
            <a:spLocks noChangeArrowheads="1"/>
          </p:cNvSpPr>
          <p:nvPr/>
        </p:nvSpPr>
        <p:spPr bwMode="auto">
          <a:xfrm>
            <a:off x="1285875" y="785813"/>
            <a:ext cx="7643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l" defTabSz="914400" rtl="0" eaLnBrk="1" fontAlgn="base" latinLnBrk="0" hangingPunct="1">
              <a:lnSpc>
                <a:spcPct val="100000"/>
              </a:lnSpc>
              <a:spcBef>
                <a:spcPct val="100000"/>
              </a:spcBef>
              <a:spcAft>
                <a:spcPct val="0"/>
              </a:spcAft>
              <a:buClrTx/>
              <a:buSzTx/>
              <a:buFontTx/>
              <a:buNone/>
              <a:tabLst/>
              <a:defRPr/>
            </a:pPr>
            <a:r>
              <a:rPr kumimoji="0" lang="es-MX" altLang="es-AR" sz="2800" b="1" i="0" u="none" strike="noStrike" kern="1200" cap="none" spc="0" normalizeH="0" baseline="0" noProof="0">
                <a:ln>
                  <a:noFill/>
                </a:ln>
                <a:solidFill>
                  <a:srgbClr val="000000"/>
                </a:solidFill>
                <a:effectLst/>
                <a:uLnTx/>
                <a:uFillTx/>
                <a:latin typeface="Tahoma" pitchFamily="34" charset="0"/>
                <a:ea typeface="+mn-ea"/>
                <a:cs typeface="Arial" charset="0"/>
              </a:rPr>
              <a:t>METODOLOGÍA EN CIENCIAS SOCIALES</a:t>
            </a:r>
          </a:p>
        </p:txBody>
      </p:sp>
      <p:sp>
        <p:nvSpPr>
          <p:cNvPr id="6148" name="Text Box 2"/>
          <p:cNvSpPr txBox="1">
            <a:spLocks noChangeArrowheads="1"/>
          </p:cNvSpPr>
          <p:nvPr/>
        </p:nvSpPr>
        <p:spPr bwMode="auto">
          <a:xfrm>
            <a:off x="1541463" y="5049838"/>
            <a:ext cx="6846887" cy="584775"/>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ctr" defTabSz="914400" rtl="0" eaLnBrk="1" fontAlgn="base" latinLnBrk="0" hangingPunct="1">
              <a:lnSpc>
                <a:spcPct val="100000"/>
              </a:lnSpc>
              <a:spcBef>
                <a:spcPct val="100000"/>
              </a:spcBef>
              <a:spcAft>
                <a:spcPct val="0"/>
              </a:spcAft>
              <a:buClrTx/>
              <a:buSzTx/>
              <a:buFontTx/>
              <a:buNone/>
              <a:tabLst/>
              <a:defRPr/>
            </a:pPr>
            <a:r>
              <a:rPr kumimoji="0" lang="es-MX" altLang="es-AR" sz="3200" b="1" i="0" u="none" strike="noStrike" kern="1200" cap="none" spc="0" normalizeH="0" baseline="0" noProof="0" dirty="0">
                <a:ln>
                  <a:noFill/>
                </a:ln>
                <a:solidFill>
                  <a:srgbClr val="1C1C1C"/>
                </a:solidFill>
                <a:effectLst/>
                <a:uLnTx/>
                <a:uFillTx/>
                <a:latin typeface="Tahoma" pitchFamily="34" charset="0"/>
                <a:ea typeface="+mn-ea"/>
                <a:cs typeface="Arial" charset="0"/>
              </a:rPr>
              <a:t>EL DISEÑO DE INVESTIGACIÓN</a:t>
            </a:r>
          </a:p>
        </p:txBody>
      </p:sp>
      <p:sp>
        <p:nvSpPr>
          <p:cNvPr id="4101" name="Text Box 2"/>
          <p:cNvSpPr txBox="1">
            <a:spLocks noChangeArrowheads="1"/>
          </p:cNvSpPr>
          <p:nvPr/>
        </p:nvSpPr>
        <p:spPr bwMode="auto">
          <a:xfrm>
            <a:off x="1643063" y="3714750"/>
            <a:ext cx="6572250" cy="1077913"/>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ctr" defTabSz="914400" rtl="0" eaLnBrk="1" fontAlgn="base" latinLnBrk="0" hangingPunct="1">
              <a:lnSpc>
                <a:spcPct val="100000"/>
              </a:lnSpc>
              <a:spcBef>
                <a:spcPct val="100000"/>
              </a:spcBef>
              <a:spcAft>
                <a:spcPct val="0"/>
              </a:spcAft>
              <a:buClrTx/>
              <a:buSzTx/>
              <a:buFontTx/>
              <a:buNone/>
              <a:tabLst/>
              <a:defRPr/>
            </a:pPr>
            <a:r>
              <a:rPr kumimoji="0" lang="es-MX" altLang="es-AR" sz="3200" b="1" i="0" u="none" strike="noStrike" kern="1200" cap="none" spc="0" normalizeH="0" baseline="0" noProof="0" dirty="0">
                <a:ln>
                  <a:noFill/>
                </a:ln>
                <a:solidFill>
                  <a:srgbClr val="1C1C1C">
                    <a:lumMod val="50000"/>
                    <a:lumOff val="50000"/>
                  </a:srgbClr>
                </a:solidFill>
                <a:effectLst/>
                <a:uLnTx/>
                <a:uFillTx/>
                <a:latin typeface="Tahoma" pitchFamily="34" charset="0"/>
                <a:ea typeface="+mn-ea"/>
                <a:cs typeface="Arial" charset="0"/>
              </a:rPr>
              <a:t>LA METODOLOGÍA DE INVESTIGACIÓN</a:t>
            </a:r>
            <a:endParaRPr kumimoji="0" lang="es-MX" altLang="es-AR" sz="2400" b="1" i="0" u="none" strike="noStrike" kern="1200" cap="none" spc="0" normalizeH="0" baseline="0" noProof="0" dirty="0">
              <a:ln>
                <a:noFill/>
              </a:ln>
              <a:solidFill>
                <a:srgbClr val="1C1C1C">
                  <a:lumMod val="50000"/>
                  <a:lumOff val="50000"/>
                </a:srgbClr>
              </a:solidFill>
              <a:effectLst/>
              <a:uLnTx/>
              <a:uFillTx/>
              <a:latin typeface="Tahoma" pitchFamily="34" charset="0"/>
              <a:ea typeface="+mn-ea"/>
              <a:cs typeface="Arial" charset="0"/>
            </a:endParaRPr>
          </a:p>
        </p:txBody>
      </p:sp>
    </p:spTree>
    <p:extLst>
      <p:ext uri="{BB962C8B-B14F-4D97-AF65-F5344CB8AC3E}">
        <p14:creationId xmlns:p14="http://schemas.microsoft.com/office/powerpoint/2010/main" val="1694142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3786188" y="1847850"/>
            <a:ext cx="2016125" cy="571500"/>
          </a:xfrm>
          <a:prstGeom prst="rect">
            <a:avLst/>
          </a:prstGeom>
          <a:noFill/>
          <a:ln w="38100">
            <a:solidFill>
              <a:srgbClr val="CC99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AR" altLang="es-AR" sz="2400" b="0" i="0" u="none" strike="noStrike" kern="1200" cap="none" spc="0" normalizeH="0" baseline="0" noProof="0">
              <a:ln>
                <a:noFill/>
              </a:ln>
              <a:solidFill>
                <a:srgbClr val="000000"/>
              </a:solidFill>
              <a:effectLst/>
              <a:uLnTx/>
              <a:uFillTx/>
              <a:latin typeface="Tahoma" pitchFamily="34" charset="0"/>
              <a:ea typeface="+mn-ea"/>
              <a:cs typeface="Arial" charset="0"/>
            </a:endParaRPr>
          </a:p>
        </p:txBody>
      </p:sp>
      <p:sp>
        <p:nvSpPr>
          <p:cNvPr id="7171" name="Rectangle 4"/>
          <p:cNvSpPr>
            <a:spLocks noChangeArrowheads="1"/>
          </p:cNvSpPr>
          <p:nvPr/>
        </p:nvSpPr>
        <p:spPr bwMode="auto">
          <a:xfrm>
            <a:off x="3852863" y="1901825"/>
            <a:ext cx="1882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altLang="es-AR" sz="2400" b="1" i="0" u="none" strike="noStrike" kern="1200" cap="none" spc="0" normalizeH="0" baseline="0" noProof="0">
                <a:ln>
                  <a:noFill/>
                </a:ln>
                <a:solidFill>
                  <a:srgbClr val="000000"/>
                </a:solidFill>
                <a:effectLst/>
                <a:uLnTx/>
                <a:uFillTx/>
                <a:latin typeface="Tahoma" pitchFamily="34" charset="0"/>
                <a:ea typeface="+mn-ea"/>
                <a:cs typeface="Arial" charset="0"/>
              </a:rPr>
              <a:t>Momento I</a:t>
            </a:r>
            <a:endParaRPr kumimoji="0" lang="es-ES" altLang="es-AR" sz="2400" b="1" i="0" u="none" strike="noStrike" kern="1200" cap="none" spc="0" normalizeH="0" baseline="0" noProof="0">
              <a:ln>
                <a:noFill/>
              </a:ln>
              <a:solidFill>
                <a:srgbClr val="000000"/>
              </a:solidFill>
              <a:effectLst/>
              <a:uLnTx/>
              <a:uFillTx/>
              <a:latin typeface="Tahoma" pitchFamily="34" charset="0"/>
              <a:ea typeface="+mn-ea"/>
              <a:cs typeface="Arial" charset="0"/>
            </a:endParaRPr>
          </a:p>
        </p:txBody>
      </p:sp>
      <p:sp>
        <p:nvSpPr>
          <p:cNvPr id="7172" name="Text Box 5"/>
          <p:cNvSpPr txBox="1">
            <a:spLocks noChangeArrowheads="1"/>
          </p:cNvSpPr>
          <p:nvPr/>
        </p:nvSpPr>
        <p:spPr bwMode="auto">
          <a:xfrm>
            <a:off x="1382713" y="2636838"/>
            <a:ext cx="6877050" cy="1077912"/>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altLang="es-AR" sz="3200" b="0" i="0" u="none" strike="noStrike" kern="1200" cap="none" spc="0" normalizeH="0" baseline="0" noProof="0">
                <a:ln>
                  <a:noFill/>
                </a:ln>
                <a:solidFill>
                  <a:srgbClr val="000000"/>
                </a:solidFill>
                <a:effectLst/>
                <a:uLnTx/>
                <a:uFillTx/>
                <a:latin typeface="Tahoma" pitchFamily="34" charset="0"/>
                <a:ea typeface="+mn-ea"/>
                <a:cs typeface="Arial" charset="0"/>
              </a:rPr>
              <a:t>Planteo de un Tema/Problema</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_tradnl" altLang="es-AR" sz="3200" b="0" i="0" u="none" strike="noStrike" kern="1200" cap="none" spc="0" normalizeH="0" baseline="0" noProof="0">
                <a:ln>
                  <a:noFill/>
                </a:ln>
                <a:solidFill>
                  <a:srgbClr val="000000"/>
                </a:solidFill>
                <a:effectLst/>
                <a:uLnTx/>
                <a:uFillTx/>
                <a:latin typeface="Tahoma" pitchFamily="34" charset="0"/>
                <a:ea typeface="+mn-ea"/>
                <a:cs typeface="Arial" charset="0"/>
              </a:rPr>
              <a:t>Delimitar tiempo y espacio</a:t>
            </a:r>
          </a:p>
        </p:txBody>
      </p:sp>
      <p:sp>
        <p:nvSpPr>
          <p:cNvPr id="7173" name="Text Box 6"/>
          <p:cNvSpPr txBox="1">
            <a:spLocks noChangeArrowheads="1"/>
          </p:cNvSpPr>
          <p:nvPr/>
        </p:nvSpPr>
        <p:spPr bwMode="auto">
          <a:xfrm>
            <a:off x="752475" y="4005263"/>
            <a:ext cx="8137525" cy="1076325"/>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s-ES_tradnl" altLang="es-AR" sz="3200" b="0" i="0" u="none" strike="noStrike" kern="1200" cap="none" spc="0" normalizeH="0" baseline="0" noProof="0">
                <a:ln>
                  <a:noFill/>
                </a:ln>
                <a:solidFill>
                  <a:srgbClr val="000000"/>
                </a:solidFill>
                <a:effectLst/>
                <a:uLnTx/>
                <a:uFillTx/>
                <a:latin typeface="Tahoma" pitchFamily="34" charset="0"/>
                <a:ea typeface="+mn-ea"/>
                <a:cs typeface="Arial" charset="0"/>
              </a:rPr>
              <a:t>Identificación / Ajuste de las Preguntas e Hipótesis Subyacentes de Investigación</a:t>
            </a:r>
            <a:endParaRPr kumimoji="0" lang="es-ES_tradnl" altLang="es-AR" sz="2800" b="0" i="0" u="none" strike="noStrike" kern="1200" cap="none" spc="0" normalizeH="0" baseline="0" noProof="0">
              <a:ln>
                <a:noFill/>
              </a:ln>
              <a:solidFill>
                <a:srgbClr val="000000"/>
              </a:solidFill>
              <a:effectLst/>
              <a:uLnTx/>
              <a:uFillTx/>
              <a:latin typeface="Tahoma" pitchFamily="34" charset="0"/>
              <a:ea typeface="+mn-ea"/>
              <a:cs typeface="Arial" charset="0"/>
            </a:endParaRPr>
          </a:p>
        </p:txBody>
      </p:sp>
      <p:sp>
        <p:nvSpPr>
          <p:cNvPr id="7174" name="AutoShape 7"/>
          <p:cNvSpPr>
            <a:spLocks noChangeArrowheads="1"/>
          </p:cNvSpPr>
          <p:nvPr/>
        </p:nvSpPr>
        <p:spPr bwMode="auto">
          <a:xfrm>
            <a:off x="4140200" y="5337175"/>
            <a:ext cx="1363663" cy="790575"/>
          </a:xfrm>
          <a:prstGeom prst="downArrow">
            <a:avLst>
              <a:gd name="adj1" fmla="val 56065"/>
              <a:gd name="adj2" fmla="val 31667"/>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AR" altLang="es-AR" sz="2400" b="0" i="0" u="none" strike="noStrike" kern="1200" cap="none" spc="0" normalizeH="0" baseline="0" noProof="0">
              <a:ln>
                <a:noFill/>
              </a:ln>
              <a:solidFill>
                <a:srgbClr val="FFCF01"/>
              </a:solidFill>
              <a:effectLst/>
              <a:uLnTx/>
              <a:uFillTx/>
              <a:latin typeface="Tahoma" pitchFamily="34" charset="0"/>
              <a:ea typeface="+mn-ea"/>
              <a:cs typeface="Arial" charset="0"/>
            </a:endParaRPr>
          </a:p>
        </p:txBody>
      </p:sp>
      <p:sp>
        <p:nvSpPr>
          <p:cNvPr id="7175" name="Rectangle 8"/>
          <p:cNvSpPr>
            <a:spLocks noChangeArrowheads="1"/>
          </p:cNvSpPr>
          <p:nvPr/>
        </p:nvSpPr>
        <p:spPr bwMode="auto">
          <a:xfrm>
            <a:off x="1257300" y="92075"/>
            <a:ext cx="7812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altLang="es-AR" sz="2400" b="1" i="0" u="none" strike="noStrike" kern="1200" cap="none" spc="0" normalizeH="0" baseline="0" noProof="0">
                <a:ln>
                  <a:noFill/>
                </a:ln>
                <a:solidFill>
                  <a:srgbClr val="333399"/>
                </a:solidFill>
                <a:effectLst/>
                <a:uLnTx/>
                <a:uFillTx/>
                <a:latin typeface="Tahoma" pitchFamily="34" charset="0"/>
                <a:ea typeface="+mn-ea"/>
                <a:cs typeface="Arial" charset="0"/>
              </a:rPr>
              <a:t>CIRCUITO DEL PROCESO DE INVESTIGACIÓN</a:t>
            </a:r>
            <a:endParaRPr kumimoji="0" lang="es-ES" altLang="es-AR" sz="2400" b="1" i="0" u="none" strike="noStrike" kern="1200" cap="none" spc="0" normalizeH="0" baseline="0" noProof="0">
              <a:ln>
                <a:noFill/>
              </a:ln>
              <a:solidFill>
                <a:srgbClr val="333399"/>
              </a:solidFill>
              <a:effectLst/>
              <a:uLnTx/>
              <a:uFillTx/>
              <a:latin typeface="Tahoma" pitchFamily="34" charset="0"/>
              <a:ea typeface="+mn-ea"/>
              <a:cs typeface="Arial" charset="0"/>
            </a:endParaRPr>
          </a:p>
        </p:txBody>
      </p:sp>
      <p:sp>
        <p:nvSpPr>
          <p:cNvPr id="7176" name="6 CuadroTexto"/>
          <p:cNvSpPr txBox="1">
            <a:spLocks noChangeArrowheads="1"/>
          </p:cNvSpPr>
          <p:nvPr/>
        </p:nvSpPr>
        <p:spPr bwMode="auto">
          <a:xfrm>
            <a:off x="395288" y="558800"/>
            <a:ext cx="8137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altLang="es-AR" sz="1200" b="1" i="0" u="none" strike="noStrike" kern="1200" cap="none" spc="0" normalizeH="0" baseline="0" noProof="0" dirty="0">
                <a:ln>
                  <a:noFill/>
                </a:ln>
                <a:solidFill>
                  <a:srgbClr val="000000"/>
                </a:solidFill>
                <a:effectLst/>
                <a:uLnTx/>
                <a:uFillTx/>
                <a:latin typeface="Tahoma" pitchFamily="34" charset="0"/>
                <a:ea typeface="+mn-ea"/>
                <a:cs typeface="Arial" charset="0"/>
              </a:rPr>
              <a:t>La idea o problema de investigación se presenta </a:t>
            </a:r>
            <a:r>
              <a:rPr kumimoji="0" lang="es-AR" altLang="es-AR" sz="1200" b="1" i="0" u="none" strike="noStrike" kern="1200" cap="none" spc="0" normalizeH="0" baseline="0" noProof="0" dirty="0">
                <a:ln>
                  <a:noFill/>
                </a:ln>
                <a:solidFill>
                  <a:srgbClr val="000000"/>
                </a:solidFill>
                <a:effectLst/>
                <a:uLnTx/>
                <a:uFillTx/>
                <a:latin typeface="Tahoma" pitchFamily="34" charset="0"/>
                <a:ea typeface="+mn-ea"/>
                <a:cs typeface="Arial" charset="0"/>
              </a:rPr>
              <a:t>inicialmente </a:t>
            </a:r>
            <a:r>
              <a:rPr kumimoji="0" lang="es-MX" altLang="es-AR" sz="1200" b="1" i="0" u="none" strike="noStrike" kern="1200" cap="none" spc="0" normalizeH="0" baseline="0" noProof="0" dirty="0">
                <a:ln>
                  <a:noFill/>
                </a:ln>
                <a:solidFill>
                  <a:srgbClr val="000000"/>
                </a:solidFill>
                <a:effectLst/>
                <a:uLnTx/>
                <a:uFillTx/>
                <a:latin typeface="Tahoma" pitchFamily="34" charset="0"/>
                <a:ea typeface="+mn-ea"/>
                <a:cs typeface="Arial" charset="0"/>
              </a:rPr>
              <a:t>de modo vago o genérico. Luego se va precisando y configurando a partir de adentrarse en el campo de conocimiento determinado. Eso sucede por medio de una revisión de antecedentes sobre el tema que colabora para que se estructure la idea originaria insertándola en una perspectiva teórica y metodológica.</a:t>
            </a:r>
            <a:endParaRPr kumimoji="0" lang="es-AR" altLang="es-AR" sz="1200" b="1" i="0" u="none" strike="noStrike" kern="1200" cap="none" spc="0" normalizeH="0" baseline="0" noProof="0" dirty="0">
              <a:ln>
                <a:noFill/>
              </a:ln>
              <a:solidFill>
                <a:srgbClr val="000000"/>
              </a:solidFill>
              <a:effectLst/>
              <a:uLnTx/>
              <a:uFillTx/>
              <a:latin typeface="Tahoma" pitchFamily="34" charset="0"/>
              <a:ea typeface="+mn-ea"/>
              <a:cs typeface="Arial" charset="0"/>
            </a:endParaRPr>
          </a:p>
        </p:txBody>
      </p:sp>
    </p:spTree>
    <p:extLst>
      <p:ext uri="{BB962C8B-B14F-4D97-AF65-F5344CB8AC3E}">
        <p14:creationId xmlns:p14="http://schemas.microsoft.com/office/powerpoint/2010/main" val="3108399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582738" y="188913"/>
            <a:ext cx="709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altLang="es-AR" sz="2400" b="1" i="0" u="none" strike="noStrike" kern="1200" cap="none" spc="0" normalizeH="0" baseline="0" noProof="0">
                <a:ln>
                  <a:noFill/>
                </a:ln>
                <a:solidFill>
                  <a:srgbClr val="333399"/>
                </a:solidFill>
                <a:effectLst/>
                <a:uLnTx/>
                <a:uFillTx/>
                <a:latin typeface="Tahoma" pitchFamily="34" charset="0"/>
                <a:ea typeface="+mn-ea"/>
                <a:cs typeface="Arial" charset="0"/>
              </a:rPr>
              <a:t>DE LOS CONCEPTOS A LOS INDICADORES</a:t>
            </a:r>
            <a:endParaRPr kumimoji="0" lang="es-ES" altLang="es-AR" sz="2400" b="1" i="0" u="none" strike="noStrike" kern="1200" cap="none" spc="0" normalizeH="0" baseline="0" noProof="0">
              <a:ln>
                <a:noFill/>
              </a:ln>
              <a:solidFill>
                <a:srgbClr val="333399"/>
              </a:solidFill>
              <a:effectLst/>
              <a:uLnTx/>
              <a:uFillTx/>
              <a:latin typeface="Tahoma" pitchFamily="34" charset="0"/>
              <a:ea typeface="+mn-ea"/>
              <a:cs typeface="Arial" charset="0"/>
            </a:endParaRPr>
          </a:p>
        </p:txBody>
      </p:sp>
      <p:sp>
        <p:nvSpPr>
          <p:cNvPr id="11267" name="Text Box 3"/>
          <p:cNvSpPr txBox="1">
            <a:spLocks noChangeArrowheads="1"/>
          </p:cNvSpPr>
          <p:nvPr/>
        </p:nvSpPr>
        <p:spPr bwMode="auto">
          <a:xfrm>
            <a:off x="539750" y="2060575"/>
            <a:ext cx="8299450" cy="519113"/>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s-ES_tradnl" altLang="es-AR" sz="2800" b="1" i="0" u="none" strike="noStrike" kern="1200" cap="none" spc="0" normalizeH="0" baseline="0" noProof="0">
                <a:ln>
                  <a:noFill/>
                </a:ln>
                <a:solidFill>
                  <a:srgbClr val="000000"/>
                </a:solidFill>
                <a:effectLst/>
                <a:uLnTx/>
                <a:uFillTx/>
                <a:latin typeface="Tahoma" pitchFamily="34" charset="0"/>
                <a:ea typeface="+mn-ea"/>
                <a:cs typeface="Arial" charset="0"/>
              </a:rPr>
              <a:t>Identificación de Hipótesis / Conjeturas</a:t>
            </a:r>
          </a:p>
        </p:txBody>
      </p:sp>
      <p:sp>
        <p:nvSpPr>
          <p:cNvPr id="11268" name="Text Box 4"/>
          <p:cNvSpPr txBox="1">
            <a:spLocks noChangeArrowheads="1"/>
          </p:cNvSpPr>
          <p:nvPr/>
        </p:nvSpPr>
        <p:spPr bwMode="auto">
          <a:xfrm>
            <a:off x="288925" y="2781300"/>
            <a:ext cx="86106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just" defTabSz="914400" rtl="0" eaLnBrk="0" fontAlgn="base" latinLnBrk="0" hangingPunct="0">
              <a:lnSpc>
                <a:spcPct val="100000"/>
              </a:lnSpc>
              <a:spcBef>
                <a:spcPct val="100000"/>
              </a:spcBef>
              <a:spcAft>
                <a:spcPct val="0"/>
              </a:spcAft>
              <a:buClr>
                <a:srgbClr val="3333CC"/>
              </a:buClr>
              <a:buSzTx/>
              <a:buFont typeface="Wingdings" pitchFamily="2" charset="2"/>
              <a:buChar char="q"/>
              <a:tabLst/>
              <a:defRPr/>
            </a:pPr>
            <a:r>
              <a:rPr kumimoji="0" lang="es-ES_tradnl" altLang="es-AR" sz="2800" b="0" i="0" u="none" strike="noStrike" kern="1200" cap="none" spc="0" normalizeH="0" baseline="0" noProof="0" dirty="0">
                <a:ln>
                  <a:noFill/>
                </a:ln>
                <a:solidFill>
                  <a:srgbClr val="000000"/>
                </a:solidFill>
                <a:effectLst/>
                <a:uLnTx/>
                <a:uFillTx/>
                <a:latin typeface="Comic Sans MS" pitchFamily="66" charset="0"/>
                <a:ea typeface="+mn-ea"/>
                <a:cs typeface="Arial" charset="0"/>
              </a:rPr>
              <a:t> </a:t>
            </a:r>
            <a:r>
              <a:rPr kumimoji="0" lang="es-ES_tradnl" altLang="es-AR" sz="2800" b="0" i="0" u="none" strike="noStrike" kern="1200" cap="none" spc="0" normalizeH="0" baseline="0" noProof="0" dirty="0">
                <a:ln>
                  <a:noFill/>
                </a:ln>
                <a:solidFill>
                  <a:srgbClr val="000000"/>
                </a:solidFill>
                <a:effectLst/>
                <a:uLnTx/>
                <a:uFillTx/>
                <a:latin typeface="Tahoma" pitchFamily="34" charset="0"/>
                <a:ea typeface="+mn-ea"/>
                <a:cs typeface="Arial" charset="0"/>
              </a:rPr>
              <a:t>Definir la pregunta de investigación y la hipótesis de trabajo (proposiciones teóricas que dan sentido a la pregunta y preconfiguran su respuesta)</a:t>
            </a:r>
          </a:p>
          <a:p>
            <a:pPr marL="0" marR="0" lvl="0" indent="0" algn="just" defTabSz="914400" rtl="0" eaLnBrk="0" fontAlgn="base" latinLnBrk="0" hangingPunct="0">
              <a:lnSpc>
                <a:spcPct val="100000"/>
              </a:lnSpc>
              <a:spcBef>
                <a:spcPct val="100000"/>
              </a:spcBef>
              <a:spcAft>
                <a:spcPct val="0"/>
              </a:spcAft>
              <a:buClr>
                <a:srgbClr val="3333CC"/>
              </a:buClr>
              <a:buSzTx/>
              <a:buFont typeface="Wingdings" pitchFamily="2" charset="2"/>
              <a:buChar char="q"/>
              <a:tabLst/>
              <a:defRPr/>
            </a:pPr>
            <a:r>
              <a:rPr kumimoji="0" lang="es-ES_tradnl" altLang="es-AR" sz="2800" b="0" i="0" u="none" strike="noStrike" kern="1200" cap="none" spc="0" normalizeH="0" baseline="0" noProof="0" dirty="0">
                <a:ln>
                  <a:noFill/>
                </a:ln>
                <a:solidFill>
                  <a:srgbClr val="000000"/>
                </a:solidFill>
                <a:effectLst/>
                <a:uLnTx/>
                <a:uFillTx/>
                <a:latin typeface="Tahoma" pitchFamily="34" charset="0"/>
                <a:ea typeface="+mn-ea"/>
                <a:cs typeface="Arial" charset="0"/>
              </a:rPr>
              <a:t> Establecer las relaciones esperables entre dimensiones y variables (proposiciones empíricas) </a:t>
            </a:r>
          </a:p>
          <a:p>
            <a:pPr marL="0" marR="0" lvl="0" indent="0" algn="just" defTabSz="914400" rtl="0" eaLnBrk="0" fontAlgn="base" latinLnBrk="0" hangingPunct="0">
              <a:lnSpc>
                <a:spcPct val="100000"/>
              </a:lnSpc>
              <a:spcBef>
                <a:spcPct val="100000"/>
              </a:spcBef>
              <a:spcAft>
                <a:spcPct val="0"/>
              </a:spcAft>
              <a:buClr>
                <a:srgbClr val="3333CC"/>
              </a:buClr>
              <a:buSzTx/>
              <a:buFont typeface="Wingdings" pitchFamily="2" charset="2"/>
              <a:buChar char="q"/>
              <a:tabLst/>
              <a:defRPr/>
            </a:pPr>
            <a:r>
              <a:rPr kumimoji="0" lang="es-ES_tradnl" altLang="es-AR" sz="2800" b="0" i="0" u="none" strike="noStrike" kern="1200" cap="none" spc="0" normalizeH="0" baseline="0" noProof="0" dirty="0">
                <a:ln>
                  <a:noFill/>
                </a:ln>
                <a:solidFill>
                  <a:srgbClr val="000000"/>
                </a:solidFill>
                <a:effectLst/>
                <a:uLnTx/>
                <a:uFillTx/>
                <a:latin typeface="Tahoma" pitchFamily="34" charset="0"/>
                <a:ea typeface="+mn-ea"/>
                <a:cs typeface="Arial" charset="0"/>
              </a:rPr>
              <a:t> Seleccionar, ajustar y elaborar indicadores e índices observables para cada dimensión / variables.</a:t>
            </a:r>
          </a:p>
        </p:txBody>
      </p:sp>
      <p:sp>
        <p:nvSpPr>
          <p:cNvPr id="11269" name="1 CuadroTexto"/>
          <p:cNvSpPr txBox="1">
            <a:spLocks noChangeArrowheads="1"/>
          </p:cNvSpPr>
          <p:nvPr/>
        </p:nvSpPr>
        <p:spPr bwMode="auto">
          <a:xfrm>
            <a:off x="539750" y="692150"/>
            <a:ext cx="80502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AR" altLang="es-AR" sz="1600" b="1" i="0" u="none" strike="noStrike" kern="1200" cap="none" spc="0" normalizeH="0" baseline="0" noProof="0" dirty="0">
                <a:ln>
                  <a:noFill/>
                </a:ln>
                <a:solidFill>
                  <a:srgbClr val="000000"/>
                </a:solidFill>
                <a:effectLst/>
                <a:uLnTx/>
                <a:uFillTx/>
                <a:latin typeface="Tahoma" pitchFamily="34" charset="0"/>
                <a:ea typeface="+mn-ea"/>
                <a:cs typeface="Arial" charset="0"/>
              </a:rPr>
              <a:t>De una proposición teórica derivamos por deducción lógica y mediante definiciones operacionales de los conceptos, una o más proposiciones o hipótesis empíricas (consecuencias observables de las hipótesis teóricas).</a:t>
            </a:r>
            <a:r>
              <a:rPr kumimoji="0" lang="es-AR" altLang="es-AR" sz="1600" b="1" i="0" u="none" strike="noStrike" kern="1200" cap="none" spc="0" normalizeH="0" baseline="0" noProof="0" dirty="0">
                <a:ln>
                  <a:noFill/>
                </a:ln>
                <a:solidFill>
                  <a:srgbClr val="000000"/>
                </a:solidFill>
                <a:effectLst/>
                <a:uLnTx/>
                <a:uFillTx/>
                <a:latin typeface="Ebrima" pitchFamily="2" charset="0"/>
                <a:ea typeface="+mn-ea"/>
                <a:cs typeface="Calibri" pitchFamily="34" charset="0"/>
              </a:rPr>
              <a:t> </a:t>
            </a:r>
          </a:p>
        </p:txBody>
      </p:sp>
    </p:spTree>
    <p:extLst>
      <p:ext uri="{BB962C8B-B14F-4D97-AF65-F5344CB8AC3E}">
        <p14:creationId xmlns:p14="http://schemas.microsoft.com/office/powerpoint/2010/main" val="1618978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6"/>
          <p:cNvSpPr txBox="1">
            <a:spLocks noChangeArrowheads="1"/>
          </p:cNvSpPr>
          <p:nvPr/>
        </p:nvSpPr>
        <p:spPr bwMode="auto">
          <a:xfrm>
            <a:off x="575245" y="764704"/>
            <a:ext cx="8137525" cy="830997"/>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s-ES_tradnl" altLang="es-AR" sz="2400" b="0" i="0" u="none" strike="noStrike" kern="1200" cap="none" spc="0" normalizeH="0" baseline="0" noProof="0" dirty="0">
                <a:ln>
                  <a:noFill/>
                </a:ln>
                <a:solidFill>
                  <a:srgbClr val="000000"/>
                </a:solidFill>
                <a:effectLst/>
                <a:uLnTx/>
                <a:uFillTx/>
                <a:latin typeface="Tahoma" pitchFamily="34" charset="0"/>
                <a:ea typeface="+mn-ea"/>
                <a:cs typeface="Arial" charset="0"/>
              </a:rPr>
              <a:t>Identificación / Ajuste de las Preguntas e Hipótesis de Investigación / Se empieza por i) pero se busca llegar a </a:t>
            </a:r>
            <a:r>
              <a:rPr kumimoji="0" lang="es-ES_tradnl" altLang="es-AR" sz="2400" b="0" i="0" u="none" strike="noStrike" kern="1200" cap="none" spc="0" normalizeH="0" baseline="0" noProof="0" dirty="0" err="1">
                <a:ln>
                  <a:noFill/>
                </a:ln>
                <a:solidFill>
                  <a:srgbClr val="000000"/>
                </a:solidFill>
                <a:effectLst/>
                <a:uLnTx/>
                <a:uFillTx/>
                <a:latin typeface="Tahoma" pitchFamily="34" charset="0"/>
                <a:ea typeface="+mn-ea"/>
                <a:cs typeface="Arial" charset="0"/>
              </a:rPr>
              <a:t>iv</a:t>
            </a:r>
            <a:r>
              <a:rPr kumimoji="0" lang="es-ES_tradnl" altLang="es-AR" sz="2400" b="0" i="0" u="none" strike="noStrike" kern="1200" cap="none" spc="0" normalizeH="0" baseline="0" noProof="0" dirty="0">
                <a:ln>
                  <a:noFill/>
                </a:ln>
                <a:solidFill>
                  <a:srgbClr val="000000"/>
                </a:solidFill>
                <a:effectLst/>
                <a:uLnTx/>
                <a:uFillTx/>
                <a:latin typeface="Tahoma" pitchFamily="34" charset="0"/>
                <a:ea typeface="+mn-ea"/>
                <a:cs typeface="Arial" charset="0"/>
              </a:rPr>
              <a:t>)</a:t>
            </a:r>
            <a:endParaRPr kumimoji="0" lang="es-ES_tradnl" altLang="es-AR" sz="2000" b="0" i="0" u="none" strike="noStrike" kern="1200" cap="none" spc="0" normalizeH="0" baseline="0" noProof="0" dirty="0">
              <a:ln>
                <a:noFill/>
              </a:ln>
              <a:solidFill>
                <a:srgbClr val="000000"/>
              </a:solidFill>
              <a:effectLst/>
              <a:uLnTx/>
              <a:uFillTx/>
              <a:latin typeface="Tahoma" pitchFamily="34" charset="0"/>
              <a:ea typeface="+mn-ea"/>
              <a:cs typeface="Arial" charset="0"/>
            </a:endParaRPr>
          </a:p>
        </p:txBody>
      </p:sp>
      <p:sp>
        <p:nvSpPr>
          <p:cNvPr id="4" name="Rectangle 8">
            <a:extLst>
              <a:ext uri="{FF2B5EF4-FFF2-40B4-BE49-F238E27FC236}">
                <a16:creationId xmlns:a16="http://schemas.microsoft.com/office/drawing/2014/main" id="{89DA373C-50D1-DB0E-4962-7F84EBE6D665}"/>
              </a:ext>
            </a:extLst>
          </p:cNvPr>
          <p:cNvSpPr>
            <a:spLocks noChangeArrowheads="1"/>
          </p:cNvSpPr>
          <p:nvPr/>
        </p:nvSpPr>
        <p:spPr bwMode="auto">
          <a:xfrm>
            <a:off x="1187624" y="176995"/>
            <a:ext cx="7812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altLang="es-AR" sz="2400" b="1" i="0" u="none" strike="noStrike" kern="1200" cap="none" spc="0" normalizeH="0" baseline="0" noProof="0" dirty="0">
                <a:ln>
                  <a:noFill/>
                </a:ln>
                <a:solidFill>
                  <a:srgbClr val="333399"/>
                </a:solidFill>
                <a:effectLst/>
                <a:uLnTx/>
                <a:uFillTx/>
                <a:latin typeface="Tahoma" pitchFamily="34" charset="0"/>
                <a:ea typeface="+mn-ea"/>
                <a:cs typeface="Arial" charset="0"/>
              </a:rPr>
              <a:t>CIRCUITO DEL PROCESO DE INVESTIGACIÓN</a:t>
            </a:r>
            <a:endParaRPr kumimoji="0" lang="es-ES" altLang="es-AR" sz="2400" b="1" i="0" u="none" strike="noStrike" kern="1200" cap="none" spc="0" normalizeH="0" baseline="0" noProof="0" dirty="0">
              <a:ln>
                <a:noFill/>
              </a:ln>
              <a:solidFill>
                <a:srgbClr val="333399"/>
              </a:solidFill>
              <a:effectLst/>
              <a:uLnTx/>
              <a:uFillTx/>
              <a:latin typeface="Tahoma" pitchFamily="34" charset="0"/>
              <a:ea typeface="+mn-ea"/>
              <a:cs typeface="Arial" charset="0"/>
            </a:endParaRPr>
          </a:p>
        </p:txBody>
      </p:sp>
      <p:sp>
        <p:nvSpPr>
          <p:cNvPr id="6" name="CuadroTexto 5">
            <a:extLst>
              <a:ext uri="{FF2B5EF4-FFF2-40B4-BE49-F238E27FC236}">
                <a16:creationId xmlns:a16="http://schemas.microsoft.com/office/drawing/2014/main" id="{F05B7DF1-215A-4AF2-31D7-DAF112A0F3D4}"/>
              </a:ext>
            </a:extLst>
          </p:cNvPr>
          <p:cNvSpPr txBox="1"/>
          <p:nvPr/>
        </p:nvSpPr>
        <p:spPr>
          <a:xfrm>
            <a:off x="575245" y="1844824"/>
            <a:ext cx="8137525" cy="4708981"/>
          </a:xfrm>
          <a:prstGeom prst="rect">
            <a:avLst/>
          </a:prstGeom>
          <a:noFill/>
        </p:spPr>
        <p:txBody>
          <a:bodyPr wrap="square">
            <a:spAutoFit/>
          </a:bodyPr>
          <a:lstStyle/>
          <a:p>
            <a:pPr marL="0" indent="0" algn="just">
              <a:buNone/>
            </a:pPr>
            <a:r>
              <a:rPr lang="es-AR" sz="2000" dirty="0">
                <a:effectLst/>
                <a:latin typeface="+mj-lt"/>
                <a:ea typeface="Calibri" panose="020F0502020204030204" pitchFamily="34" charset="0"/>
                <a:cs typeface="Times New Roman" panose="02020603050405020304" pitchFamily="18" charset="0"/>
              </a:rPr>
              <a:t>La </a:t>
            </a:r>
            <a:r>
              <a:rPr lang="es-AR" sz="2000" dirty="0">
                <a:latin typeface="+mj-lt"/>
                <a:ea typeface="Calibri" panose="020F0502020204030204" pitchFamily="34" charset="0"/>
                <a:cs typeface="Times New Roman" panose="02020603050405020304" pitchFamily="18" charset="0"/>
              </a:rPr>
              <a:t>idea popperiana de hipótesis (empíricamente refutable) responde </a:t>
            </a:r>
            <a:r>
              <a:rPr lang="es-AR" sz="2000" dirty="0">
                <a:effectLst/>
                <a:latin typeface="+mj-lt"/>
                <a:ea typeface="Calibri" panose="020F0502020204030204" pitchFamily="34" charset="0"/>
                <a:cs typeface="Times New Roman" panose="02020603050405020304" pitchFamily="18" charset="0"/>
              </a:rPr>
              <a:t>a una concepción limitada de la noción de hipótesis, dado que se restringe a enunciados derivados de un cuerpo teórico susceptible de ser contrastados con la evidencia empírica. </a:t>
            </a:r>
          </a:p>
          <a:p>
            <a:pPr marL="0" indent="0" algn="just">
              <a:buNone/>
            </a:pPr>
            <a:endParaRPr lang="es-AR" sz="2000" dirty="0">
              <a:latin typeface="+mj-lt"/>
              <a:ea typeface="Calibri" panose="020F0502020204030204" pitchFamily="34" charset="0"/>
              <a:cs typeface="Times New Roman" panose="02020603050405020304" pitchFamily="18" charset="0"/>
            </a:endParaRPr>
          </a:p>
          <a:p>
            <a:pPr marL="0" indent="0" algn="just">
              <a:buNone/>
            </a:pPr>
            <a:r>
              <a:rPr lang="es-AR" sz="2000" b="1" dirty="0">
                <a:effectLst/>
                <a:latin typeface="+mj-lt"/>
                <a:ea typeface="Calibri" panose="020F0502020204030204" pitchFamily="34" charset="0"/>
                <a:cs typeface="Times New Roman" panose="02020603050405020304" pitchFamily="18" charset="0"/>
              </a:rPr>
              <a:t>Bunge (1979a: 283-284) distingue cuatro niveles en la operación de conjeturar; </a:t>
            </a:r>
            <a:r>
              <a:rPr lang="es-AR" sz="2000" b="1" i="1" dirty="0">
                <a:effectLst/>
                <a:latin typeface="+mj-lt"/>
                <a:ea typeface="Calibri" panose="020F0502020204030204" pitchFamily="34" charset="0"/>
                <a:cs typeface="Times New Roman" panose="02020603050405020304" pitchFamily="18" charset="0"/>
              </a:rPr>
              <a:t>i)</a:t>
            </a:r>
            <a:r>
              <a:rPr lang="es-AR" sz="2000" b="1" dirty="0">
                <a:effectLst/>
                <a:latin typeface="+mj-lt"/>
                <a:ea typeface="Calibri" panose="020F0502020204030204" pitchFamily="34" charset="0"/>
                <a:cs typeface="Times New Roman" panose="02020603050405020304" pitchFamily="18" charset="0"/>
              </a:rPr>
              <a:t> ocurrencias, que son hipótesis sin fundar teóricamente ni contrastar; </a:t>
            </a:r>
            <a:r>
              <a:rPr lang="es-AR" sz="2000" b="1" i="1" dirty="0" err="1">
                <a:effectLst/>
                <a:latin typeface="+mj-lt"/>
                <a:ea typeface="Calibri" panose="020F0502020204030204" pitchFamily="34" charset="0"/>
                <a:cs typeface="Times New Roman" panose="02020603050405020304" pitchFamily="18" charset="0"/>
              </a:rPr>
              <a:t>ii</a:t>
            </a:r>
            <a:r>
              <a:rPr lang="es-AR" sz="2000" b="1" i="1" dirty="0">
                <a:effectLst/>
                <a:latin typeface="+mj-lt"/>
                <a:ea typeface="Calibri" panose="020F0502020204030204" pitchFamily="34" charset="0"/>
                <a:cs typeface="Times New Roman" panose="02020603050405020304" pitchFamily="18" charset="0"/>
              </a:rPr>
              <a:t>)</a:t>
            </a:r>
            <a:r>
              <a:rPr lang="es-AR" sz="2000" b="1" dirty="0">
                <a:effectLst/>
                <a:latin typeface="+mj-lt"/>
                <a:ea typeface="Calibri" panose="020F0502020204030204" pitchFamily="34" charset="0"/>
                <a:cs typeface="Times New Roman" panose="02020603050405020304" pitchFamily="18" charset="0"/>
              </a:rPr>
              <a:t> hipótesis empíricas: conjeturas aisladas sin convalidación, que se apoyan en las regularidades observadas de la evidencia empírica, pero que carecen de fundamento conceptual;</a:t>
            </a:r>
            <a:r>
              <a:rPr lang="es-AR" sz="2000" b="1" i="1" dirty="0">
                <a:effectLst/>
                <a:latin typeface="+mj-lt"/>
                <a:ea typeface="Calibri" panose="020F0502020204030204" pitchFamily="34" charset="0"/>
                <a:cs typeface="Times New Roman" panose="02020603050405020304" pitchFamily="18" charset="0"/>
              </a:rPr>
              <a:t> </a:t>
            </a:r>
            <a:r>
              <a:rPr lang="es-AR" sz="2000" b="1" i="1" dirty="0" err="1">
                <a:effectLst/>
                <a:latin typeface="+mj-lt"/>
                <a:ea typeface="Calibri" panose="020F0502020204030204" pitchFamily="34" charset="0"/>
                <a:cs typeface="Times New Roman" panose="02020603050405020304" pitchFamily="18" charset="0"/>
              </a:rPr>
              <a:t>iii</a:t>
            </a:r>
            <a:r>
              <a:rPr lang="es-AR" sz="2000" b="1" dirty="0">
                <a:effectLst/>
                <a:latin typeface="+mj-lt"/>
                <a:ea typeface="Calibri" panose="020F0502020204030204" pitchFamily="34" charset="0"/>
                <a:cs typeface="Times New Roman" panose="02020603050405020304" pitchFamily="18" charset="0"/>
              </a:rPr>
              <a:t>) hipótesis plausibles, que tienen apoyo teórico, pero que no se han sometido a la prueba de la experiencia, e </a:t>
            </a:r>
            <a:r>
              <a:rPr lang="es-AR" sz="2000" b="1" i="1" dirty="0" err="1">
                <a:effectLst/>
                <a:latin typeface="+mj-lt"/>
                <a:ea typeface="Calibri" panose="020F0502020204030204" pitchFamily="34" charset="0"/>
                <a:cs typeface="Times New Roman" panose="02020603050405020304" pitchFamily="18" charset="0"/>
              </a:rPr>
              <a:t>iv</a:t>
            </a:r>
            <a:r>
              <a:rPr lang="es-AR" sz="2000" b="1" i="1" dirty="0">
                <a:effectLst/>
                <a:latin typeface="+mj-lt"/>
                <a:ea typeface="Calibri" panose="020F0502020204030204" pitchFamily="34" charset="0"/>
                <a:cs typeface="Times New Roman" panose="02020603050405020304" pitchFamily="18" charset="0"/>
              </a:rPr>
              <a:t>)</a:t>
            </a:r>
            <a:r>
              <a:rPr lang="es-AR" sz="2000" b="1" dirty="0">
                <a:effectLst/>
                <a:latin typeface="+mj-lt"/>
                <a:ea typeface="Calibri" panose="020F0502020204030204" pitchFamily="34" charset="0"/>
                <a:cs typeface="Times New Roman" panose="02020603050405020304" pitchFamily="18" charset="0"/>
              </a:rPr>
              <a:t> hipótesis convalidadas, que son enunciados conceptuales teóricamente fundados y contrastados con la experiencia. </a:t>
            </a:r>
          </a:p>
        </p:txBody>
      </p:sp>
    </p:spTree>
    <p:extLst>
      <p:ext uri="{BB962C8B-B14F-4D97-AF65-F5344CB8AC3E}">
        <p14:creationId xmlns:p14="http://schemas.microsoft.com/office/powerpoint/2010/main" val="1454699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8"/>
          <p:cNvSpPr>
            <a:spLocks noChangeArrowheads="1"/>
          </p:cNvSpPr>
          <p:nvPr/>
        </p:nvSpPr>
        <p:spPr bwMode="auto">
          <a:xfrm>
            <a:off x="215106" y="109518"/>
            <a:ext cx="8713787" cy="650947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457200" indent="-457200" eaLnBrk="0" hangingPunct="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50000"/>
              </a:spcAft>
              <a:buClrTx/>
              <a:buSzTx/>
              <a:buFont typeface="Wingdings" pitchFamily="2" charset="2"/>
              <a:buNone/>
              <a:tabLst/>
              <a:defRPr/>
            </a:pPr>
            <a:r>
              <a:rPr kumimoji="0" lang="es-ES" altLang="es-AR" sz="2800" b="1" i="0" u="none" strike="noStrike" kern="1200" cap="none" spc="0" normalizeH="0" baseline="0" noProof="0" dirty="0">
                <a:ln>
                  <a:noFill/>
                </a:ln>
                <a:solidFill>
                  <a:srgbClr val="000000"/>
                </a:solidFill>
                <a:effectLst/>
                <a:uLnTx/>
                <a:uFillTx/>
                <a:latin typeface="Tahoma" pitchFamily="34" charset="0"/>
                <a:ea typeface="+mn-ea"/>
                <a:cs typeface="Arial" charset="0"/>
              </a:rPr>
              <a:t>EJEMPLO PROBLEMA DE INVESTIGACIÓN</a:t>
            </a:r>
          </a:p>
          <a:p>
            <a:pPr marL="0" marR="0" lvl="0" indent="0" algn="ctr" defTabSz="914400" rtl="0" eaLnBrk="1" fontAlgn="base" latinLnBrk="0" hangingPunct="1">
              <a:lnSpc>
                <a:spcPct val="100000"/>
              </a:lnSpc>
              <a:spcBef>
                <a:spcPct val="0"/>
              </a:spcBef>
              <a:spcAft>
                <a:spcPct val="50000"/>
              </a:spcAft>
              <a:buClrTx/>
              <a:buSzTx/>
              <a:buFont typeface="Wingdings" pitchFamily="2" charset="2"/>
              <a:buNone/>
              <a:tabLst/>
              <a:defRPr/>
            </a:pPr>
            <a:r>
              <a:rPr kumimoji="0" lang="es-ES" altLang="es-AR" sz="2000" b="0" i="0" u="none" strike="noStrike" kern="1200" cap="none" spc="0" normalizeH="0" baseline="0" noProof="0" dirty="0">
                <a:ln>
                  <a:noFill/>
                </a:ln>
                <a:solidFill>
                  <a:srgbClr val="000000"/>
                </a:solidFill>
                <a:effectLst/>
                <a:uLnTx/>
                <a:uFillTx/>
                <a:latin typeface="Tahoma" pitchFamily="34" charset="0"/>
                <a:ea typeface="+mn-ea"/>
                <a:cs typeface="Arial" charset="0"/>
              </a:rPr>
              <a:t>UNA SOSPECHA TEÓRICA ASOCIADO A EXPLICACIONES Y HECHOS CONOCIDIOS ORIENTAN LA INVESTIGACIÓN</a:t>
            </a:r>
          </a:p>
          <a:p>
            <a:pPr marL="0" lvl="0" indent="0" algn="ctr" eaLnBrk="1" hangingPunct="1">
              <a:spcBef>
                <a:spcPct val="0"/>
              </a:spcBef>
              <a:spcAft>
                <a:spcPct val="50000"/>
              </a:spcAft>
              <a:buClrTx/>
              <a:buSzTx/>
              <a:buNone/>
              <a:defRPr/>
            </a:pPr>
            <a:r>
              <a:rPr lang="es-ES" altLang="es-AR" sz="2200" b="1" dirty="0">
                <a:solidFill>
                  <a:srgbClr val="000000"/>
                </a:solidFill>
              </a:rPr>
              <a:t>TESIS CONOCIDAS </a:t>
            </a:r>
          </a:p>
          <a:p>
            <a:pPr marL="0" lvl="0" indent="0" algn="just" eaLnBrk="1" hangingPunct="1">
              <a:spcBef>
                <a:spcPct val="0"/>
              </a:spcBef>
              <a:spcAft>
                <a:spcPct val="50000"/>
              </a:spcAft>
              <a:buClrTx/>
              <a:buSzTx/>
              <a:buNone/>
              <a:defRPr/>
            </a:pPr>
            <a:r>
              <a:rPr lang="es-ES" altLang="es-AR" sz="2200" dirty="0">
                <a:solidFill>
                  <a:srgbClr val="000000"/>
                </a:solidFill>
              </a:rPr>
              <a:t>La </a:t>
            </a:r>
            <a:r>
              <a:rPr kumimoji="0" lang="es-ES" altLang="es-AR" sz="2200" i="0" u="none" strike="noStrike" kern="1200" cap="none" spc="0" normalizeH="0" baseline="0" noProof="0" dirty="0">
                <a:ln>
                  <a:noFill/>
                </a:ln>
                <a:solidFill>
                  <a:srgbClr val="000000"/>
                </a:solidFill>
                <a:effectLst/>
                <a:uLnTx/>
                <a:uFillTx/>
                <a:latin typeface="Tahoma" pitchFamily="34" charset="0"/>
                <a:ea typeface="+mn-ea"/>
                <a:cs typeface="Arial" charset="0"/>
              </a:rPr>
              <a:t>CONFIANZA CIUDADANA hacia los Gobiernos en la Argentina contemporánea depende tanto del grado de bienestar económico que genera su gestión como de las identidades político-ideológicas de la población hacia los partidos o coaliciones de gobierno.</a:t>
            </a:r>
          </a:p>
          <a:p>
            <a:pPr marL="0" marR="0" indent="0" algn="ctr" defTabSz="914400" eaLnBrk="1" latinLnBrk="0" hangingPunct="1">
              <a:lnSpc>
                <a:spcPct val="100000"/>
              </a:lnSpc>
              <a:spcBef>
                <a:spcPct val="0"/>
              </a:spcBef>
              <a:spcAft>
                <a:spcPct val="50000"/>
              </a:spcAft>
              <a:buClrTx/>
              <a:buSzTx/>
              <a:buNone/>
              <a:tabLst/>
              <a:defRPr/>
            </a:pPr>
            <a:r>
              <a:rPr lang="es-ES" altLang="es-AR" sz="2200" b="1" dirty="0">
                <a:solidFill>
                  <a:srgbClr val="000000"/>
                </a:solidFill>
              </a:rPr>
              <a:t>PROBLEMATIZACIÓN</a:t>
            </a:r>
          </a:p>
          <a:p>
            <a:pPr marL="0" marR="0" lvl="0" indent="0" algn="just" defTabSz="914400" rtl="0" eaLnBrk="1" fontAlgn="base" latinLnBrk="0" hangingPunct="1">
              <a:lnSpc>
                <a:spcPct val="100000"/>
              </a:lnSpc>
              <a:spcBef>
                <a:spcPct val="0"/>
              </a:spcBef>
              <a:spcAft>
                <a:spcPct val="50000"/>
              </a:spcAft>
              <a:buClrTx/>
              <a:buSzTx/>
              <a:buFont typeface="Wingdings" pitchFamily="2" charset="2"/>
              <a:buNone/>
              <a:tabLst/>
              <a:defRPr/>
            </a:pPr>
            <a:r>
              <a:rPr kumimoji="0" lang="es-ES" altLang="es-AR" sz="2000" b="1" i="0" u="none" strike="noStrike" kern="1200" cap="none" spc="0" normalizeH="0" baseline="0" noProof="0" dirty="0">
                <a:ln>
                  <a:noFill/>
                </a:ln>
                <a:solidFill>
                  <a:srgbClr val="000000"/>
                </a:solidFill>
                <a:effectLst/>
                <a:uLnTx/>
                <a:uFillTx/>
                <a:latin typeface="Tahoma" pitchFamily="34" charset="0"/>
                <a:ea typeface="+mn-ea"/>
                <a:cs typeface="Arial" charset="0"/>
              </a:rPr>
              <a:t>¿EN QUÉ MEDIDA SE VALIDAN ESTAS TESIS EN LA HISTORIA POLÍTICO-ECONÓMICA DE LA ARGENTINA 2010-2021? </a:t>
            </a:r>
          </a:p>
          <a:p>
            <a:pPr marL="0" indent="0" algn="just" eaLnBrk="1" hangingPunct="1">
              <a:spcBef>
                <a:spcPct val="0"/>
              </a:spcBef>
              <a:spcAft>
                <a:spcPct val="50000"/>
              </a:spcAft>
              <a:buClrTx/>
              <a:buSzTx/>
              <a:buNone/>
              <a:defRPr/>
            </a:pPr>
            <a:r>
              <a:rPr lang="es-ES" altLang="es-AR" sz="2000" b="1" dirty="0">
                <a:solidFill>
                  <a:srgbClr val="000000"/>
                </a:solidFill>
              </a:rPr>
              <a:t>¿ES POSIBLE QUE HAYA FACTORES DE OTRO ORDEN INTERVNIENDO EN LAS REPRESENTACIONES SOCIALES DE CONFIANZA? </a:t>
            </a:r>
          </a:p>
          <a:p>
            <a:pPr marL="0" indent="0" algn="just" eaLnBrk="1" hangingPunct="1">
              <a:spcBef>
                <a:spcPct val="0"/>
              </a:spcBef>
              <a:spcAft>
                <a:spcPct val="50000"/>
              </a:spcAft>
              <a:buClrTx/>
              <a:buSzTx/>
              <a:buNone/>
              <a:defRPr/>
            </a:pPr>
            <a:r>
              <a:rPr lang="es-ES" altLang="es-AR" sz="2000" b="1" dirty="0">
                <a:solidFill>
                  <a:srgbClr val="000000"/>
                </a:solidFill>
              </a:rPr>
              <a:t>¿ESTOS FACTORES OPERAN DE MANERA DISTINTA SEGÚN EL NIVEL SOCIOECONÓMICO DE LA CIUDADANÍA?</a:t>
            </a:r>
          </a:p>
        </p:txBody>
      </p:sp>
    </p:spTree>
    <p:extLst>
      <p:ext uri="{BB962C8B-B14F-4D97-AF65-F5344CB8AC3E}">
        <p14:creationId xmlns:p14="http://schemas.microsoft.com/office/powerpoint/2010/main" val="2307010916"/>
      </p:ext>
    </p:extLst>
  </p:cSld>
  <p:clrMapOvr>
    <a:masterClrMapping/>
  </p:clrMapOvr>
</p:sld>
</file>

<file path=ppt/theme/theme1.xml><?xml version="1.0" encoding="utf-8"?>
<a:theme xmlns:a="http://schemas.openxmlformats.org/drawingml/2006/main" name="1_Mezclas">
  <a:themeElements>
    <a:clrScheme name="Mezcla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ezcla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Mezcla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zcla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zcla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Mezcla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zcla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zcla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Mezcla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ezclas">
  <a:themeElements>
    <a:clrScheme name="Mezcla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ezcla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Mezcla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zcla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zcla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Mezcla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zcla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zcla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Mezcla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ezclas">
  <a:themeElements>
    <a:clrScheme name="Mezcla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ezcla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Mezcla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zcla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zcla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Mezcla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zcla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zcla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Mezcla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C:\Archivos de programa\Microsoft Office\Templates\Diseños de presentaciones\Alta tensión.pot</Template>
  <TotalTime>7241</TotalTime>
  <Words>1986</Words>
  <Application>Microsoft Office PowerPoint</Application>
  <PresentationFormat>Presentación en pantalla (4:3)</PresentationFormat>
  <Paragraphs>145</Paragraphs>
  <Slides>25</Slides>
  <Notes>3</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25</vt:i4>
      </vt:variant>
    </vt:vector>
  </HeadingPairs>
  <TitlesOfParts>
    <vt:vector size="35" baseType="lpstr">
      <vt:lpstr>Arial</vt:lpstr>
      <vt:lpstr>Calibri</vt:lpstr>
      <vt:lpstr>Comic Sans MS</vt:lpstr>
      <vt:lpstr>Ebrima</vt:lpstr>
      <vt:lpstr>Tahoma</vt:lpstr>
      <vt:lpstr>Times New Roman</vt:lpstr>
      <vt:lpstr>Wingdings</vt:lpstr>
      <vt:lpstr>1_Mezclas</vt:lpstr>
      <vt:lpstr>2_Mezclas</vt:lpstr>
      <vt:lpstr>Mezclas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UCA</dc:creator>
  <cp:lastModifiedBy>Agustin Salvia</cp:lastModifiedBy>
  <cp:revision>285</cp:revision>
  <dcterms:created xsi:type="dcterms:W3CDTF">2006-07-27T19:02:59Z</dcterms:created>
  <dcterms:modified xsi:type="dcterms:W3CDTF">2023-04-11T00:31:00Z</dcterms:modified>
</cp:coreProperties>
</file>