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53" r:id="rId2"/>
  </p:sldMasterIdLst>
  <p:notesMasterIdLst>
    <p:notesMasterId r:id="rId26"/>
  </p:notesMasterIdLst>
  <p:handoutMasterIdLst>
    <p:handoutMasterId r:id="rId27"/>
  </p:handoutMasterIdLst>
  <p:sldIdLst>
    <p:sldId id="265" r:id="rId3"/>
    <p:sldId id="353" r:id="rId4"/>
    <p:sldId id="1231" r:id="rId5"/>
    <p:sldId id="354" r:id="rId6"/>
    <p:sldId id="338" r:id="rId7"/>
    <p:sldId id="382" r:id="rId8"/>
    <p:sldId id="341" r:id="rId9"/>
    <p:sldId id="1230" r:id="rId10"/>
    <p:sldId id="358" r:id="rId11"/>
    <p:sldId id="384" r:id="rId12"/>
    <p:sldId id="1229" r:id="rId13"/>
    <p:sldId id="449" r:id="rId14"/>
    <p:sldId id="392" r:id="rId15"/>
    <p:sldId id="462" r:id="rId16"/>
    <p:sldId id="473" r:id="rId17"/>
    <p:sldId id="1228" r:id="rId18"/>
    <p:sldId id="1233" r:id="rId19"/>
    <p:sldId id="1232" r:id="rId20"/>
    <p:sldId id="1226" r:id="rId21"/>
    <p:sldId id="1225" r:id="rId22"/>
    <p:sldId id="257" r:id="rId23"/>
    <p:sldId id="1213" r:id="rId24"/>
    <p:sldId id="1214" r:id="rId25"/>
  </p:sldIdLst>
  <p:sldSz cx="9144000" cy="6858000" type="screen4x3"/>
  <p:notesSz cx="7010400" cy="92964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FFDC"/>
    <a:srgbClr val="F10FD1"/>
    <a:srgbClr val="47B952"/>
    <a:srgbClr val="00CC99"/>
    <a:srgbClr val="00FF99"/>
    <a:srgbClr val="CCCCFF"/>
    <a:srgbClr val="CCFFCC"/>
    <a:srgbClr val="9EF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27EC50-1241-4981-A1FB-9D94B952E235}" v="32" dt="2023-03-28T03:44:51.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5" autoAdjust="0"/>
    <p:restoredTop sz="90889" autoAdjust="0"/>
  </p:normalViewPr>
  <p:slideViewPr>
    <p:cSldViewPr>
      <p:cViewPr varScale="1">
        <p:scale>
          <a:sx n="103" d="100"/>
          <a:sy n="103" d="100"/>
        </p:scale>
        <p:origin x="9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ustin Salvia" userId="0511a48e-b065-4293-b605-5cfb5fbdce4e" providerId="ADAL" clId="{7127EC50-1241-4981-A1FB-9D94B952E235}"/>
    <pc:docChg chg="undo custSel addSld delSld modSld sldOrd">
      <pc:chgData name="Agustin Salvia" userId="0511a48e-b065-4293-b605-5cfb5fbdce4e" providerId="ADAL" clId="{7127EC50-1241-4981-A1FB-9D94B952E235}" dt="2023-03-28T03:51:03.872" v="65"/>
      <pc:docMkLst>
        <pc:docMk/>
      </pc:docMkLst>
      <pc:sldChg chg="ord">
        <pc:chgData name="Agustin Salvia" userId="0511a48e-b065-4293-b605-5cfb5fbdce4e" providerId="ADAL" clId="{7127EC50-1241-4981-A1FB-9D94B952E235}" dt="2023-03-28T03:51:03.872" v="65"/>
        <pc:sldMkLst>
          <pc:docMk/>
          <pc:sldMk cId="989776552" sldId="341"/>
        </pc:sldMkLst>
      </pc:sldChg>
      <pc:sldChg chg="add del">
        <pc:chgData name="Agustin Salvia" userId="0511a48e-b065-4293-b605-5cfb5fbdce4e" providerId="ADAL" clId="{7127EC50-1241-4981-A1FB-9D94B952E235}" dt="2023-03-28T03:50:45.545" v="60" actId="47"/>
        <pc:sldMkLst>
          <pc:docMk/>
          <pc:sldMk cId="271157977" sldId="352"/>
        </pc:sldMkLst>
      </pc:sldChg>
      <pc:sldChg chg="add del">
        <pc:chgData name="Agustin Salvia" userId="0511a48e-b065-4293-b605-5cfb5fbdce4e" providerId="ADAL" clId="{7127EC50-1241-4981-A1FB-9D94B952E235}" dt="2023-03-28T03:50:46.353" v="61" actId="47"/>
        <pc:sldMkLst>
          <pc:docMk/>
          <pc:sldMk cId="1016908166" sldId="374"/>
        </pc:sldMkLst>
      </pc:sldChg>
      <pc:sldChg chg="del">
        <pc:chgData name="Agustin Salvia" userId="0511a48e-b065-4293-b605-5cfb5fbdce4e" providerId="ADAL" clId="{7127EC50-1241-4981-A1FB-9D94B952E235}" dt="2023-03-28T03:45:21.873" v="55" actId="47"/>
        <pc:sldMkLst>
          <pc:docMk/>
          <pc:sldMk cId="3734696406" sldId="431"/>
        </pc:sldMkLst>
      </pc:sldChg>
      <pc:sldChg chg="modSp mod">
        <pc:chgData name="Agustin Salvia" userId="0511a48e-b065-4293-b605-5cfb5fbdce4e" providerId="ADAL" clId="{7127EC50-1241-4981-A1FB-9D94B952E235}" dt="2023-03-28T03:42:42.444" v="54" actId="113"/>
        <pc:sldMkLst>
          <pc:docMk/>
          <pc:sldMk cId="517901481" sldId="1225"/>
        </pc:sldMkLst>
        <pc:graphicFrameChg chg="mod modGraphic">
          <ac:chgData name="Agustin Salvia" userId="0511a48e-b065-4293-b605-5cfb5fbdce4e" providerId="ADAL" clId="{7127EC50-1241-4981-A1FB-9D94B952E235}" dt="2023-03-28T03:42:42.444" v="54" actId="113"/>
          <ac:graphicFrameMkLst>
            <pc:docMk/>
            <pc:sldMk cId="517901481" sldId="1225"/>
            <ac:graphicFrameMk id="2" creationId="{00000000-0000-0000-0000-000000000000}"/>
          </ac:graphicFrameMkLst>
        </pc:graphicFrameChg>
      </pc:sldChg>
      <pc:sldChg chg="del">
        <pc:chgData name="Agustin Salvia" userId="0511a48e-b065-4293-b605-5cfb5fbdce4e" providerId="ADAL" clId="{7127EC50-1241-4981-A1FB-9D94B952E235}" dt="2023-03-28T03:40:31.254" v="46" actId="47"/>
        <pc:sldMkLst>
          <pc:docMk/>
          <pc:sldMk cId="90797499" sldId="1227"/>
        </pc:sldMkLst>
      </pc:sldChg>
      <pc:sldChg chg="modSp">
        <pc:chgData name="Agustin Salvia" userId="0511a48e-b065-4293-b605-5cfb5fbdce4e" providerId="ADAL" clId="{7127EC50-1241-4981-A1FB-9D94B952E235}" dt="2023-03-28T03:33:03.690" v="0"/>
        <pc:sldMkLst>
          <pc:docMk/>
          <pc:sldMk cId="42429203" sldId="1228"/>
        </pc:sldMkLst>
        <pc:graphicFrameChg chg="mod">
          <ac:chgData name="Agustin Salvia" userId="0511a48e-b065-4293-b605-5cfb5fbdce4e" providerId="ADAL" clId="{7127EC50-1241-4981-A1FB-9D94B952E235}" dt="2023-03-28T03:33:03.690" v="0"/>
          <ac:graphicFrameMkLst>
            <pc:docMk/>
            <pc:sldMk cId="42429203" sldId="1228"/>
            <ac:graphicFrameMk id="11" creationId="{00000000-0000-0000-0000-000000000000}"/>
          </ac:graphicFrameMkLst>
        </pc:graphicFrameChg>
      </pc:sldChg>
      <pc:sldChg chg="ord">
        <pc:chgData name="Agustin Salvia" userId="0511a48e-b065-4293-b605-5cfb5fbdce4e" providerId="ADAL" clId="{7127EC50-1241-4981-A1FB-9D94B952E235}" dt="2023-03-28T03:50:51.072" v="63"/>
        <pc:sldMkLst>
          <pc:docMk/>
          <pc:sldMk cId="1130471764" sldId="1230"/>
        </pc:sldMkLst>
      </pc:sldChg>
      <pc:sldChg chg="modSp mod">
        <pc:chgData name="Agustin Salvia" userId="0511a48e-b065-4293-b605-5cfb5fbdce4e" providerId="ADAL" clId="{7127EC50-1241-4981-A1FB-9D94B952E235}" dt="2023-03-28T03:38:49.474" v="45" actId="208"/>
        <pc:sldMkLst>
          <pc:docMk/>
          <pc:sldMk cId="2582069389" sldId="1232"/>
        </pc:sldMkLst>
        <pc:spChg chg="mod">
          <ac:chgData name="Agustin Salvia" userId="0511a48e-b065-4293-b605-5cfb5fbdce4e" providerId="ADAL" clId="{7127EC50-1241-4981-A1FB-9D94B952E235}" dt="2023-03-28T03:36:34.938" v="39" actId="113"/>
          <ac:spMkLst>
            <pc:docMk/>
            <pc:sldMk cId="2582069389" sldId="1232"/>
            <ac:spMk id="8" creationId="{00000000-0000-0000-0000-000000000000}"/>
          </ac:spMkLst>
        </pc:spChg>
        <pc:spChg chg="mod">
          <ac:chgData name="Agustin Salvia" userId="0511a48e-b065-4293-b605-5cfb5fbdce4e" providerId="ADAL" clId="{7127EC50-1241-4981-A1FB-9D94B952E235}" dt="2023-03-28T03:36:01.927" v="34" actId="1076"/>
          <ac:spMkLst>
            <pc:docMk/>
            <pc:sldMk cId="2582069389" sldId="1232"/>
            <ac:spMk id="9" creationId="{00000000-0000-0000-0000-000000000000}"/>
          </ac:spMkLst>
        </pc:spChg>
        <pc:graphicFrameChg chg="mod modGraphic">
          <ac:chgData name="Agustin Salvia" userId="0511a48e-b065-4293-b605-5cfb5fbdce4e" providerId="ADAL" clId="{7127EC50-1241-4981-A1FB-9D94B952E235}" dt="2023-03-28T03:34:26.466" v="16" actId="1076"/>
          <ac:graphicFrameMkLst>
            <pc:docMk/>
            <pc:sldMk cId="2582069389" sldId="1232"/>
            <ac:graphicFrameMk id="2" creationId="{64854B62-2B31-4026-887B-F96236144453}"/>
          </ac:graphicFrameMkLst>
        </pc:graphicFrameChg>
        <pc:graphicFrameChg chg="mod">
          <ac:chgData name="Agustin Salvia" userId="0511a48e-b065-4293-b605-5cfb5fbdce4e" providerId="ADAL" clId="{7127EC50-1241-4981-A1FB-9D94B952E235}" dt="2023-03-28T03:38:49.474" v="45" actId="208"/>
          <ac:graphicFrameMkLst>
            <pc:docMk/>
            <pc:sldMk cId="2582069389" sldId="1232"/>
            <ac:graphicFrameMk id="11" creationId="{00000000-0000-0000-0000-000000000000}"/>
          </ac:graphicFrameMkLst>
        </pc:graphicFrameChg>
      </pc:sldChg>
      <pc:sldChg chg="delSp modSp mod">
        <pc:chgData name="Agustin Salvia" userId="0511a48e-b065-4293-b605-5cfb5fbdce4e" providerId="ADAL" clId="{7127EC50-1241-4981-A1FB-9D94B952E235}" dt="2023-03-28T03:34:03.532" v="14" actId="478"/>
        <pc:sldMkLst>
          <pc:docMk/>
          <pc:sldMk cId="665692598" sldId="1233"/>
        </pc:sldMkLst>
        <pc:spChg chg="mod">
          <ac:chgData name="Agustin Salvia" userId="0511a48e-b065-4293-b605-5cfb5fbdce4e" providerId="ADAL" clId="{7127EC50-1241-4981-A1FB-9D94B952E235}" dt="2023-03-28T03:33:59.599" v="13" actId="207"/>
          <ac:spMkLst>
            <pc:docMk/>
            <pc:sldMk cId="665692598" sldId="1233"/>
            <ac:spMk id="3" creationId="{00000000-0000-0000-0000-000000000000}"/>
          </ac:spMkLst>
        </pc:spChg>
        <pc:spChg chg="mod">
          <ac:chgData name="Agustin Salvia" userId="0511a48e-b065-4293-b605-5cfb5fbdce4e" providerId="ADAL" clId="{7127EC50-1241-4981-A1FB-9D94B952E235}" dt="2023-03-28T03:33:51.400" v="12" actId="1076"/>
          <ac:spMkLst>
            <pc:docMk/>
            <pc:sldMk cId="665692598" sldId="1233"/>
            <ac:spMk id="5" creationId="{CA12B4D4-D70F-4108-8668-9F712EE0EB64}"/>
          </ac:spMkLst>
        </pc:spChg>
        <pc:picChg chg="del">
          <ac:chgData name="Agustin Salvia" userId="0511a48e-b065-4293-b605-5cfb5fbdce4e" providerId="ADAL" clId="{7127EC50-1241-4981-A1FB-9D94B952E235}" dt="2023-03-28T03:34:03.532" v="14" actId="478"/>
          <ac:picMkLst>
            <pc:docMk/>
            <pc:sldMk cId="665692598" sldId="1233"/>
            <ac:picMk id="4" creationId="{00000000-0000-0000-0000-000000000000}"/>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nazarenabauso\Downloads\Gr&#225;fico%20en%20Microsoft%20PowerPoin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azarenabauso\Downloads\Gr&#225;fico%20en%20Microsoft%20PowerPoin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Gr&#225;fico%202%20en%20Microsoft%20PowerPoint"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oleObject" Target="Gr&#225;fico%20en%20Microsoft%20PowerPoint"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29171592520106E-2"/>
          <c:y val="1.6951409775052578E-2"/>
          <c:w val="0.92874853886130415"/>
          <c:h val="0.76542290866322571"/>
        </c:manualLayout>
      </c:layout>
      <c:lineChart>
        <c:grouping val="standard"/>
        <c:varyColors val="0"/>
        <c:ser>
          <c:idx val="0"/>
          <c:order val="0"/>
          <c:tx>
            <c:strRef>
              <c:f>'GRÁFICOS CONFIANZAS'!$A$205</c:f>
              <c:strCache>
                <c:ptCount val="1"/>
                <c:pt idx="0">
                  <c:v>CONFIANZA EN EL GOBIERNO NACIONAL</c:v>
                </c:pt>
              </c:strCache>
            </c:strRef>
          </c:tx>
          <c:spPr>
            <a:ln w="60325" cap="rnd">
              <a:solidFill>
                <a:schemeClr val="accent1"/>
              </a:solidFill>
              <a:round/>
            </a:ln>
            <a:effectLst/>
          </c:spPr>
          <c:marker>
            <c:symbol val="circle"/>
            <c:size val="5"/>
            <c:spPr>
              <a:solidFill>
                <a:schemeClr val="accent1"/>
              </a:solidFill>
              <a:ln w="114300">
                <a:solidFill>
                  <a:schemeClr val="accent1"/>
                </a:solidFill>
              </a:ln>
              <a:effectLst/>
            </c:spPr>
          </c:marker>
          <c:dLbls>
            <c:dLbl>
              <c:idx val="1"/>
              <c:layout>
                <c:manualLayout>
                  <c:x val="-6.7948290645768704E-3"/>
                  <c:y val="3.1604626519780023E-5"/>
                </c:manualLayout>
              </c:layout>
              <c:dLblPos val="r"/>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B576-4B26-946B-8297B1326AA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'GRÁFICOS CONFIANZAS'!$B$204:$M$204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'GRÁFICOS CONFIANZAS'!$B$205:$M$205</c:f>
              <c:numCache>
                <c:formatCode>0.0</c:formatCode>
                <c:ptCount val="12"/>
                <c:pt idx="0">
                  <c:v>31.829526575231643</c:v>
                </c:pt>
                <c:pt idx="1">
                  <c:v>49.392964617488687</c:v>
                </c:pt>
                <c:pt idx="2">
                  <c:v>29.991580585282627</c:v>
                </c:pt>
                <c:pt idx="3">
                  <c:v>23.485323313334032</c:v>
                </c:pt>
                <c:pt idx="4">
                  <c:v>25.165236548253201</c:v>
                </c:pt>
                <c:pt idx="5">
                  <c:v>29.181203325545194</c:v>
                </c:pt>
                <c:pt idx="6">
                  <c:v>23.570080408273029</c:v>
                </c:pt>
                <c:pt idx="7">
                  <c:v>28.4</c:v>
                </c:pt>
                <c:pt idx="8">
                  <c:v>19.3</c:v>
                </c:pt>
                <c:pt idx="9">
                  <c:v>19</c:v>
                </c:pt>
                <c:pt idx="10">
                  <c:v>49.505007314337277</c:v>
                </c:pt>
                <c:pt idx="11">
                  <c:v>32.9</c:v>
                </c:pt>
              </c:numCache>
            </c:numRef>
          </c:val>
          <c:smooth val="0"/>
          <c:extLst>
            <c:ext xmlns:c16="http://schemas.microsoft.com/office/drawing/2014/chart" uri="{C3380CC4-5D6E-409C-BE32-E72D297353CC}">
              <c16:uniqueId val="{00000000-AA1A-497E-8DE8-E549755301C3}"/>
            </c:ext>
          </c:extLst>
        </c:ser>
        <c:dLbls>
          <c:showLegendKey val="0"/>
          <c:showVal val="0"/>
          <c:showCatName val="0"/>
          <c:showSerName val="0"/>
          <c:showPercent val="0"/>
          <c:showBubbleSize val="0"/>
        </c:dLbls>
        <c:marker val="1"/>
        <c:smooth val="0"/>
        <c:axId val="1349183327"/>
        <c:axId val="1349179583"/>
      </c:lineChart>
      <c:catAx>
        <c:axId val="13491833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ES"/>
          </a:p>
        </c:txPr>
        <c:crossAx val="1349179583"/>
        <c:crosses val="autoZero"/>
        <c:auto val="0"/>
        <c:lblAlgn val="ctr"/>
        <c:lblOffset val="100"/>
        <c:noMultiLvlLbl val="0"/>
      </c:catAx>
      <c:valAx>
        <c:axId val="134917958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accent3"/>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ES"/>
          </a:p>
        </c:txPr>
        <c:crossAx val="1349183327"/>
        <c:crossesAt val="1"/>
        <c:crossBetween val="between"/>
      </c:valAx>
      <c:spPr>
        <a:noFill/>
        <a:ln>
          <a:noFill/>
        </a:ln>
        <a:effectLst>
          <a:softEdge rad="0"/>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ES"/>
        </a:p>
      </c:txPr>
    </c:legend>
    <c:plotVisOnly val="1"/>
    <c:dispBlanksAs val="gap"/>
    <c:showDLblsOverMax val="0"/>
  </c:chart>
  <c:spPr>
    <a:noFill/>
    <a:ln>
      <a:noFill/>
    </a:ln>
    <a:effectLst/>
  </c:spPr>
  <c:txPr>
    <a:bodyPr/>
    <a:lstStyle/>
    <a:p>
      <a:pPr>
        <a:defRPr sz="1100" b="1">
          <a:solidFill>
            <a:schemeClr val="tx1"/>
          </a:solidFill>
        </a:defRPr>
      </a:pPr>
      <a:endParaRPr lang="es-E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699452197619068E-2"/>
          <c:y val="3.6861574003426704E-2"/>
          <c:w val="0.92874853886130415"/>
          <c:h val="0.75767598546645842"/>
        </c:manualLayout>
      </c:layout>
      <c:areaChart>
        <c:grouping val="standard"/>
        <c:varyColors val="0"/>
        <c:ser>
          <c:idx val="0"/>
          <c:order val="0"/>
          <c:tx>
            <c:strRef>
              <c:f>'GRÁFICOS CONFIANZAS'!$A$205</c:f>
              <c:strCache>
                <c:ptCount val="1"/>
                <c:pt idx="0">
                  <c:v>CONFIANZA EN EL GOBIERNO NACIONAL</c:v>
                </c:pt>
              </c:strCache>
            </c:strRef>
          </c:tx>
          <c:spPr>
            <a:solidFill>
              <a:schemeClr val="tx2">
                <a:lumMod val="20000"/>
                <a:lumOff val="80000"/>
              </a:schemeClr>
            </a:solidFill>
            <a:ln w="38100">
              <a:noFill/>
            </a:ln>
            <a:effectLst/>
          </c:spPr>
          <c:cat>
            <c:numRef>
              <c:f>'GRÁFICOS CONFIANZAS'!$B$204:$M$204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'GRÁFICOS CONFIANZAS'!$B$205:$M$205</c:f>
              <c:numCache>
                <c:formatCode>0.0</c:formatCode>
                <c:ptCount val="12"/>
                <c:pt idx="0">
                  <c:v>31.829526575231643</c:v>
                </c:pt>
                <c:pt idx="1">
                  <c:v>49.392964617488687</c:v>
                </c:pt>
                <c:pt idx="2">
                  <c:v>29.991580585282627</c:v>
                </c:pt>
                <c:pt idx="3">
                  <c:v>23.485323313334032</c:v>
                </c:pt>
                <c:pt idx="4">
                  <c:v>25.165236548253201</c:v>
                </c:pt>
                <c:pt idx="5">
                  <c:v>29.181203325545194</c:v>
                </c:pt>
                <c:pt idx="6">
                  <c:v>23.570080408273029</c:v>
                </c:pt>
                <c:pt idx="7">
                  <c:v>28.4</c:v>
                </c:pt>
                <c:pt idx="8">
                  <c:v>19.3</c:v>
                </c:pt>
                <c:pt idx="9">
                  <c:v>19</c:v>
                </c:pt>
                <c:pt idx="10">
                  <c:v>49.505007314337277</c:v>
                </c:pt>
                <c:pt idx="11">
                  <c:v>32.9</c:v>
                </c:pt>
              </c:numCache>
            </c:numRef>
          </c:val>
          <c:extLst>
            <c:ext xmlns:c16="http://schemas.microsoft.com/office/drawing/2014/chart" uri="{C3380CC4-5D6E-409C-BE32-E72D297353CC}">
              <c16:uniqueId val="{00000000-AA1A-497E-8DE8-E549755301C3}"/>
            </c:ext>
          </c:extLst>
        </c:ser>
        <c:dLbls>
          <c:showLegendKey val="0"/>
          <c:showVal val="0"/>
          <c:showCatName val="0"/>
          <c:showSerName val="0"/>
          <c:showPercent val="0"/>
          <c:showBubbleSize val="0"/>
        </c:dLbls>
        <c:axId val="1349183327"/>
        <c:axId val="1349179583"/>
      </c:areaChart>
      <c:lineChart>
        <c:grouping val="standard"/>
        <c:varyColors val="0"/>
        <c:ser>
          <c:idx val="1"/>
          <c:order val="1"/>
          <c:tx>
            <c:strRef>
              <c:f>'GRÁFICOS CONFIANZAS'!$A$206</c:f>
              <c:strCache>
                <c:ptCount val="1"/>
                <c:pt idx="0">
                  <c:v>Medio alto</c:v>
                </c:pt>
              </c:strCache>
            </c:strRef>
          </c:tx>
          <c:spPr>
            <a:ln w="57150" cap="rnd">
              <a:solidFill>
                <a:schemeClr val="accent2"/>
              </a:solidFill>
              <a:round/>
            </a:ln>
            <a:effectLst/>
          </c:spPr>
          <c:marker>
            <c:symbol val="triangle"/>
            <c:size val="8"/>
            <c:spPr>
              <a:solidFill>
                <a:schemeClr val="accent2"/>
              </a:solidFill>
              <a:ln w="57150">
                <a:solidFill>
                  <a:schemeClr val="accent2"/>
                </a:solidFill>
              </a:ln>
              <a:effectLst/>
            </c:spPr>
          </c:marker>
          <c:dLbls>
            <c:spPr>
              <a:noFill/>
              <a:ln>
                <a:solidFill>
                  <a:srgbClr val="C00000"/>
                </a:solid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'GRÁFICOS CONFIANZAS'!$B$204:$M$204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'GRÁFICOS CONFIANZAS'!$B$206:$M$206</c:f>
              <c:numCache>
                <c:formatCode>0.0</c:formatCode>
                <c:ptCount val="12"/>
                <c:pt idx="0">
                  <c:v>27.2</c:v>
                </c:pt>
                <c:pt idx="1">
                  <c:v>40.6</c:v>
                </c:pt>
                <c:pt idx="2">
                  <c:v>26.5</c:v>
                </c:pt>
                <c:pt idx="3">
                  <c:v>26.2</c:v>
                </c:pt>
                <c:pt idx="4">
                  <c:v>20.399999999999999</c:v>
                </c:pt>
                <c:pt idx="5">
                  <c:v>25.1</c:v>
                </c:pt>
                <c:pt idx="6">
                  <c:v>40.4</c:v>
                </c:pt>
                <c:pt idx="7">
                  <c:v>41.9</c:v>
                </c:pt>
                <c:pt idx="8">
                  <c:v>29.5</c:v>
                </c:pt>
                <c:pt idx="9">
                  <c:v>33.799999999999997</c:v>
                </c:pt>
                <c:pt idx="10">
                  <c:v>37.4</c:v>
                </c:pt>
                <c:pt idx="11">
                  <c:v>27.5</c:v>
                </c:pt>
              </c:numCache>
            </c:numRef>
          </c:val>
          <c:smooth val="0"/>
          <c:extLst>
            <c:ext xmlns:c16="http://schemas.microsoft.com/office/drawing/2014/chart" uri="{C3380CC4-5D6E-409C-BE32-E72D297353CC}">
              <c16:uniqueId val="{00000001-AA1A-497E-8DE8-E549755301C3}"/>
            </c:ext>
          </c:extLst>
        </c:ser>
        <c:ser>
          <c:idx val="2"/>
          <c:order val="2"/>
          <c:tx>
            <c:strRef>
              <c:f>'GRÁFICOS CONFIANZAS'!$A$207</c:f>
              <c:strCache>
                <c:ptCount val="1"/>
                <c:pt idx="0">
                  <c:v>Medio bajo</c:v>
                </c:pt>
              </c:strCache>
            </c:strRef>
          </c:tx>
          <c:spPr>
            <a:ln w="57150" cap="rnd">
              <a:solidFill>
                <a:srgbClr val="0070C0"/>
              </a:solidFill>
              <a:round/>
            </a:ln>
            <a:effectLst/>
          </c:spPr>
          <c:marker>
            <c:symbol val="x"/>
            <c:size val="8"/>
            <c:spPr>
              <a:noFill/>
              <a:ln w="57150">
                <a:solidFill>
                  <a:srgbClr val="0070C0"/>
                </a:solidFill>
              </a:ln>
              <a:effectLst/>
            </c:spPr>
          </c:marker>
          <c:cat>
            <c:numRef>
              <c:f>'GRÁFICOS CONFIANZAS'!$B$204:$M$204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'GRÁFICOS CONFIANZAS'!$B$207:$M$207</c:f>
              <c:numCache>
                <c:formatCode>0.0</c:formatCode>
                <c:ptCount val="12"/>
                <c:pt idx="0">
                  <c:v>27</c:v>
                </c:pt>
                <c:pt idx="1">
                  <c:v>41.4</c:v>
                </c:pt>
                <c:pt idx="2">
                  <c:v>24.2</c:v>
                </c:pt>
                <c:pt idx="3">
                  <c:v>19.7</c:v>
                </c:pt>
                <c:pt idx="4">
                  <c:v>20.8</c:v>
                </c:pt>
                <c:pt idx="5">
                  <c:v>25.3</c:v>
                </c:pt>
                <c:pt idx="6">
                  <c:v>22.1</c:v>
                </c:pt>
                <c:pt idx="7">
                  <c:v>29.3</c:v>
                </c:pt>
                <c:pt idx="8">
                  <c:v>20.8</c:v>
                </c:pt>
                <c:pt idx="9">
                  <c:v>17.100000000000001</c:v>
                </c:pt>
                <c:pt idx="10">
                  <c:v>43.7</c:v>
                </c:pt>
                <c:pt idx="11">
                  <c:v>29.1</c:v>
                </c:pt>
              </c:numCache>
            </c:numRef>
          </c:val>
          <c:smooth val="0"/>
          <c:extLst>
            <c:ext xmlns:c16="http://schemas.microsoft.com/office/drawing/2014/chart" uri="{C3380CC4-5D6E-409C-BE32-E72D297353CC}">
              <c16:uniqueId val="{00000002-AA1A-497E-8DE8-E549755301C3}"/>
            </c:ext>
          </c:extLst>
        </c:ser>
        <c:ser>
          <c:idx val="3"/>
          <c:order val="3"/>
          <c:tx>
            <c:strRef>
              <c:f>'GRÁFICOS CONFIANZAS'!$A$208</c:f>
              <c:strCache>
                <c:ptCount val="1"/>
                <c:pt idx="0">
                  <c:v>Bajo</c:v>
                </c:pt>
              </c:strCache>
            </c:strRef>
          </c:tx>
          <c:spPr>
            <a:ln w="57150" cap="rnd">
              <a:solidFill>
                <a:schemeClr val="accent4"/>
              </a:solidFill>
              <a:round/>
            </a:ln>
            <a:effectLst/>
          </c:spPr>
          <c:marker>
            <c:symbol val="square"/>
            <c:size val="8"/>
            <c:spPr>
              <a:solidFill>
                <a:schemeClr val="accent4"/>
              </a:solidFill>
              <a:ln w="57150">
                <a:solidFill>
                  <a:schemeClr val="accent4"/>
                </a:solidFill>
              </a:ln>
              <a:effectLst/>
            </c:spPr>
          </c:marker>
          <c:cat>
            <c:numRef>
              <c:f>'GRÁFICOS CONFIANZAS'!$B$204:$M$204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'GRÁFICOS CONFIANZAS'!$B$208:$M$208</c:f>
              <c:numCache>
                <c:formatCode>0.0</c:formatCode>
                <c:ptCount val="12"/>
                <c:pt idx="0">
                  <c:v>27</c:v>
                </c:pt>
                <c:pt idx="1">
                  <c:v>43.6</c:v>
                </c:pt>
                <c:pt idx="2">
                  <c:v>25</c:v>
                </c:pt>
                <c:pt idx="3">
                  <c:v>20.9</c:v>
                </c:pt>
                <c:pt idx="4">
                  <c:v>20.7</c:v>
                </c:pt>
                <c:pt idx="5">
                  <c:v>25</c:v>
                </c:pt>
                <c:pt idx="6">
                  <c:v>17</c:v>
                </c:pt>
                <c:pt idx="7">
                  <c:v>20.9</c:v>
                </c:pt>
                <c:pt idx="8">
                  <c:v>14.3</c:v>
                </c:pt>
                <c:pt idx="9">
                  <c:v>13.5</c:v>
                </c:pt>
                <c:pt idx="10">
                  <c:v>54.7</c:v>
                </c:pt>
                <c:pt idx="11">
                  <c:v>40.700000000000003</c:v>
                </c:pt>
              </c:numCache>
            </c:numRef>
          </c:val>
          <c:smooth val="0"/>
          <c:extLst>
            <c:ext xmlns:c16="http://schemas.microsoft.com/office/drawing/2014/chart" uri="{C3380CC4-5D6E-409C-BE32-E72D297353CC}">
              <c16:uniqueId val="{00000003-AA1A-497E-8DE8-E549755301C3}"/>
            </c:ext>
          </c:extLst>
        </c:ser>
        <c:ser>
          <c:idx val="4"/>
          <c:order val="4"/>
          <c:tx>
            <c:strRef>
              <c:f>'GRÁFICOS CONFIANZAS'!$A$209</c:f>
              <c:strCache>
                <c:ptCount val="1"/>
                <c:pt idx="0">
                  <c:v>Muy bajo</c:v>
                </c:pt>
              </c:strCache>
            </c:strRef>
          </c:tx>
          <c:spPr>
            <a:ln w="57150" cap="rnd">
              <a:solidFill>
                <a:srgbClr val="C00000"/>
              </a:solidFill>
              <a:round/>
            </a:ln>
            <a:effectLst/>
          </c:spPr>
          <c:marker>
            <c:symbol val="circle"/>
            <c:size val="8"/>
            <c:spPr>
              <a:solidFill>
                <a:schemeClr val="accent5"/>
              </a:solidFill>
              <a:ln w="57150">
                <a:solidFill>
                  <a:srgbClr val="C00000"/>
                </a:solidFill>
              </a:ln>
              <a:effectLst/>
            </c:spPr>
          </c:marker>
          <c:dLbls>
            <c:dLbl>
              <c:idx val="0"/>
              <c:layout>
                <c:manualLayout>
                  <c:x val="-4.5222895461757819E-2"/>
                  <c:y val="-4.7963499240395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1C-4369-B274-1326A4688220}"/>
                </c:ext>
              </c:extLst>
            </c:dLbl>
            <c:dLbl>
              <c:idx val="1"/>
              <c:layout>
                <c:manualLayout>
                  <c:x val="2.1104017882153617E-2"/>
                  <c:y val="4.7963499240395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01C-4369-B274-1326A4688220}"/>
                </c:ext>
              </c:extLst>
            </c:dLbl>
            <c:dLbl>
              <c:idx val="4"/>
              <c:layout>
                <c:manualLayout>
                  <c:x val="-1.3566868638527343E-2"/>
                  <c:y val="-3.2817131059218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1C-4369-B274-1326A4688220}"/>
                </c:ext>
              </c:extLst>
            </c:dLbl>
            <c:dLbl>
              <c:idx val="5"/>
              <c:layout>
                <c:manualLayout>
                  <c:x val="-3.1656026823230522E-2"/>
                  <c:y val="-3.28171310592181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01C-4369-B274-1326A4688220}"/>
                </c:ext>
              </c:extLst>
            </c:dLbl>
            <c:dLbl>
              <c:idx val="6"/>
              <c:layout>
                <c:manualLayout>
                  <c:x val="-1.6581728335977864E-2"/>
                  <c:y val="4.2914709846669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01C-4369-B274-1326A4688220}"/>
                </c:ext>
              </c:extLst>
            </c:dLbl>
            <c:dLbl>
              <c:idx val="8"/>
              <c:layout>
                <c:manualLayout>
                  <c:x val="-3.3163456671955728E-2"/>
                  <c:y val="5.04878939372585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01C-4369-B274-1326A4688220}"/>
                </c:ext>
              </c:extLst>
            </c:dLbl>
            <c:dLbl>
              <c:idx val="10"/>
              <c:layout>
                <c:manualLayout>
                  <c:x val="3.0148596974502997E-3"/>
                  <c:y val="1.96253035064777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8AB-4235-8AE7-8E182C694C7D}"/>
                </c:ext>
              </c:extLst>
            </c:dLbl>
            <c:spPr>
              <a:noFill/>
              <a:ln>
                <a:solidFill>
                  <a:srgbClr val="0070C0"/>
                </a:solid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'GRÁFICOS CONFIANZAS'!$B$204:$M$204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'GRÁFICOS CONFIANZAS'!$B$209:$M$209</c:f>
              <c:numCache>
                <c:formatCode>0.0</c:formatCode>
                <c:ptCount val="12"/>
                <c:pt idx="0">
                  <c:v>40.5</c:v>
                </c:pt>
                <c:pt idx="1">
                  <c:v>63.4</c:v>
                </c:pt>
                <c:pt idx="2">
                  <c:v>39.4</c:v>
                </c:pt>
                <c:pt idx="3">
                  <c:v>22.9</c:v>
                </c:pt>
                <c:pt idx="4">
                  <c:v>34.4</c:v>
                </c:pt>
                <c:pt idx="5">
                  <c:v>35.799999999999997</c:v>
                </c:pt>
                <c:pt idx="6">
                  <c:v>11.3</c:v>
                </c:pt>
                <c:pt idx="7">
                  <c:v>19.899999999999999</c:v>
                </c:pt>
                <c:pt idx="8">
                  <c:v>10.6</c:v>
                </c:pt>
                <c:pt idx="9">
                  <c:v>10.199999999999999</c:v>
                </c:pt>
                <c:pt idx="10">
                  <c:v>62.3</c:v>
                </c:pt>
                <c:pt idx="11">
                  <c:v>34.700000000000003</c:v>
                </c:pt>
              </c:numCache>
            </c:numRef>
          </c:val>
          <c:smooth val="0"/>
          <c:extLst>
            <c:ext xmlns:c16="http://schemas.microsoft.com/office/drawing/2014/chart" uri="{C3380CC4-5D6E-409C-BE32-E72D297353CC}">
              <c16:uniqueId val="{00000004-AA1A-497E-8DE8-E549755301C3}"/>
            </c:ext>
          </c:extLst>
        </c:ser>
        <c:dLbls>
          <c:showLegendKey val="0"/>
          <c:showVal val="0"/>
          <c:showCatName val="0"/>
          <c:showSerName val="0"/>
          <c:showPercent val="0"/>
          <c:showBubbleSize val="0"/>
        </c:dLbls>
        <c:marker val="1"/>
        <c:smooth val="0"/>
        <c:axId val="1349183327"/>
        <c:axId val="1349179583"/>
      </c:lineChart>
      <c:catAx>
        <c:axId val="1349183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ES"/>
          </a:p>
        </c:txPr>
        <c:crossAx val="1349179583"/>
        <c:crosses val="autoZero"/>
        <c:auto val="1"/>
        <c:lblAlgn val="ctr"/>
        <c:lblOffset val="100"/>
        <c:noMultiLvlLbl val="0"/>
      </c:catAx>
      <c:valAx>
        <c:axId val="134917958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accent3"/>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ES"/>
          </a:p>
        </c:txPr>
        <c:crossAx val="1349183327"/>
        <c:crosses val="autoZero"/>
        <c:crossBetween val="between"/>
      </c:valAx>
      <c:spPr>
        <a:noFill/>
        <a:ln>
          <a:noFill/>
        </a:ln>
        <a:effectLst/>
      </c:spPr>
    </c:plotArea>
    <c:legend>
      <c:legendPos val="b"/>
      <c:layout>
        <c:manualLayout>
          <c:xMode val="edge"/>
          <c:yMode val="edge"/>
          <c:x val="0"/>
          <c:y val="0.90646012451250635"/>
          <c:w val="1"/>
          <c:h val="6.6555083166086854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s-ES"/>
        </a:p>
      </c:txPr>
    </c:legend>
    <c:plotVisOnly val="1"/>
    <c:dispBlanksAs val="gap"/>
    <c:showDLblsOverMax val="0"/>
  </c:chart>
  <c:spPr>
    <a:noFill/>
    <a:ln>
      <a:noFill/>
    </a:ln>
    <a:effectLst/>
  </c:spPr>
  <c:txPr>
    <a:bodyPr/>
    <a:lstStyle/>
    <a:p>
      <a:pPr>
        <a:defRPr sz="1100" b="1">
          <a:solidFill>
            <a:schemeClr val="tx1"/>
          </a:solidFill>
        </a:defRPr>
      </a:pPr>
      <a:endParaRPr lang="es-E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spPr>
            <a:solidFill>
              <a:schemeClr val="tx2">
                <a:lumMod val="20000"/>
                <a:lumOff val="80000"/>
              </a:schemeClr>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0243-48F7-A2C7-95F3D4B88791}"/>
              </c:ext>
            </c:extLst>
          </c:dPt>
          <c:dLbls>
            <c:dLbl>
              <c:idx val="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s-E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43-48F7-A2C7-95F3D4B88791}"/>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'[Gráfico 2 en Microsoft PowerPoint]GRÁFICOS'!$A$45:$K$46</c:f>
              <c:multiLvlStrCache>
                <c:ptCount val="11"/>
                <c:lvl>
                  <c:pt idx="1">
                    <c:v>Medio profesional</c:v>
                  </c:pt>
                  <c:pt idx="2">
                    <c:v>Medio no profesional</c:v>
                  </c:pt>
                  <c:pt idx="3">
                    <c:v>Trabajador integrado</c:v>
                  </c:pt>
                  <c:pt idx="4">
                    <c:v>Trabajador marginal</c:v>
                  </c:pt>
                  <c:pt idx="5">
                    <c:v>Medio alto</c:v>
                  </c:pt>
                  <c:pt idx="6">
                    <c:v>Medio bajo</c:v>
                  </c:pt>
                  <c:pt idx="7">
                    <c:v>Bajo</c:v>
                  </c:pt>
                  <c:pt idx="8">
                    <c:v>Muy bajo</c:v>
                  </c:pt>
                  <c:pt idx="9">
                    <c:v>No pobre</c:v>
                  </c:pt>
                  <c:pt idx="10">
                    <c:v>Pobre</c:v>
                  </c:pt>
                </c:lvl>
                <c:lvl>
                  <c:pt idx="0">
                    <c:v>TOTAL </c:v>
                  </c:pt>
                  <c:pt idx="1">
                    <c:v>ESTRATO SOCIO-OCUPACIONAL</c:v>
                  </c:pt>
                  <c:pt idx="5">
                    <c:v>NIVEL SOCIO-ECONÓMICO</c:v>
                  </c:pt>
                  <c:pt idx="9">
                    <c:v>POBREZA POR INGRESOS</c:v>
                  </c:pt>
                </c:lvl>
              </c:multiLvlStrCache>
            </c:multiLvlStrRef>
          </c:cat>
          <c:val>
            <c:numRef>
              <c:f>'[Gráfico 2 en Microsoft PowerPoint]GRÁFICOS'!$A$47:$K$47</c:f>
              <c:numCache>
                <c:formatCode>0.0</c:formatCode>
                <c:ptCount val="11"/>
                <c:pt idx="0">
                  <c:v>19</c:v>
                </c:pt>
                <c:pt idx="1">
                  <c:v>39.1</c:v>
                </c:pt>
                <c:pt idx="2">
                  <c:v>20.7</c:v>
                </c:pt>
                <c:pt idx="3">
                  <c:v>14.6</c:v>
                </c:pt>
                <c:pt idx="4">
                  <c:v>10.5</c:v>
                </c:pt>
                <c:pt idx="5">
                  <c:v>33.799999999999997</c:v>
                </c:pt>
                <c:pt idx="6">
                  <c:v>17.100000000000001</c:v>
                </c:pt>
                <c:pt idx="7">
                  <c:v>13.5</c:v>
                </c:pt>
                <c:pt idx="8">
                  <c:v>10.199999999999999</c:v>
                </c:pt>
                <c:pt idx="9">
                  <c:v>23.8</c:v>
                </c:pt>
                <c:pt idx="10">
                  <c:v>8.1999999999999993</c:v>
                </c:pt>
              </c:numCache>
            </c:numRef>
          </c:val>
          <c:extLst>
            <c:ext xmlns:c16="http://schemas.microsoft.com/office/drawing/2014/chart" uri="{C3380CC4-5D6E-409C-BE32-E72D297353CC}">
              <c16:uniqueId val="{00000000-0243-48F7-A2C7-95F3D4B88791}"/>
            </c:ext>
          </c:extLst>
        </c:ser>
        <c:dLbls>
          <c:dLblPos val="outEnd"/>
          <c:showLegendKey val="0"/>
          <c:showVal val="1"/>
          <c:showCatName val="0"/>
          <c:showSerName val="0"/>
          <c:showPercent val="0"/>
          <c:showBubbleSize val="0"/>
        </c:dLbls>
        <c:gapWidth val="75"/>
        <c:overlap val="-27"/>
        <c:axId val="1541335343"/>
        <c:axId val="1541334927"/>
      </c:barChart>
      <c:catAx>
        <c:axId val="1541335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s-ES"/>
          </a:p>
        </c:txPr>
        <c:crossAx val="1541334927"/>
        <c:crosses val="autoZero"/>
        <c:auto val="1"/>
        <c:lblAlgn val="ctr"/>
        <c:lblOffset val="100"/>
        <c:noMultiLvlLbl val="0"/>
      </c:catAx>
      <c:valAx>
        <c:axId val="1541334927"/>
        <c:scaling>
          <c:orientation val="minMax"/>
          <c:max val="6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s-ES"/>
          </a:p>
        </c:txPr>
        <c:crossAx val="1541335343"/>
        <c:crosses val="autoZero"/>
        <c:crossBetween val="between"/>
      </c:valAx>
      <c:spPr>
        <a:noFill/>
        <a:ln>
          <a:noFill/>
        </a:ln>
        <a:effectLst/>
      </c:spPr>
    </c:plotArea>
    <c:plotVisOnly val="1"/>
    <c:dispBlanksAs val="gap"/>
    <c:showDLblsOverMax val="0"/>
  </c:chart>
  <c:spPr>
    <a:noFill/>
    <a:ln>
      <a:noFill/>
    </a:ln>
    <a:effectLst/>
  </c:spPr>
  <c:txPr>
    <a:bodyPr/>
    <a:lstStyle/>
    <a:p>
      <a:pPr>
        <a:defRPr sz="1050" b="1">
          <a:solidFill>
            <a:schemeClr val="tx1"/>
          </a:solidFill>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5B9BD5">
                <a:lumMod val="60000"/>
                <a:lumOff val="40000"/>
              </a:srgbClr>
            </a:solidFill>
            <a:ln>
              <a:noFill/>
            </a:ln>
            <a:effectLst/>
          </c:spPr>
          <c:invertIfNegative val="0"/>
          <c:dPt>
            <c:idx val="0"/>
            <c:invertIfNegative val="0"/>
            <c:bubble3D val="0"/>
            <c:spPr>
              <a:solidFill>
                <a:srgbClr val="4472C4"/>
              </a:solidFill>
              <a:ln>
                <a:noFill/>
              </a:ln>
              <a:effectLst/>
            </c:spPr>
            <c:extLst>
              <c:ext xmlns:c16="http://schemas.microsoft.com/office/drawing/2014/chart" uri="{C3380CC4-5D6E-409C-BE32-E72D297353CC}">
                <c16:uniqueId val="{00000001-4A64-4E51-B269-13EF612E688C}"/>
              </c:ext>
            </c:extLst>
          </c:dPt>
          <c:dLbls>
            <c:dLbl>
              <c:idx val="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Arial" panose="020B0604020202020204" pitchFamily="34" charset="0"/>
                    </a:defRPr>
                  </a:pPr>
                  <a:endParaRPr lang="es-E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64-4E51-B269-13EF612E688C}"/>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latin typeface="+mn-lt"/>
                    <a:ea typeface="+mn-ea"/>
                    <a:cs typeface="Arial" panose="020B0604020202020204" pitchFamily="34" charset="0"/>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GRÁFICOS!$A$20:$K$21</c:f>
              <c:multiLvlStrCache>
                <c:ptCount val="11"/>
                <c:lvl>
                  <c:pt idx="1">
                    <c:v>Medio profesional</c:v>
                  </c:pt>
                  <c:pt idx="2">
                    <c:v>Medio no profesional</c:v>
                  </c:pt>
                  <c:pt idx="3">
                    <c:v>Trabajador integrado</c:v>
                  </c:pt>
                  <c:pt idx="4">
                    <c:v>Trabajador marginal</c:v>
                  </c:pt>
                  <c:pt idx="5">
                    <c:v>Medio alto</c:v>
                  </c:pt>
                  <c:pt idx="6">
                    <c:v>Medio bajo</c:v>
                  </c:pt>
                  <c:pt idx="7">
                    <c:v>Bajo</c:v>
                  </c:pt>
                  <c:pt idx="8">
                    <c:v>Muy bajo</c:v>
                  </c:pt>
                  <c:pt idx="9">
                    <c:v>No pobre</c:v>
                  </c:pt>
                  <c:pt idx="10">
                    <c:v>Pobre</c:v>
                  </c:pt>
                </c:lvl>
                <c:lvl>
                  <c:pt idx="0">
                    <c:v>TOTAL</c:v>
                  </c:pt>
                  <c:pt idx="1">
                    <c:v>ESTRATO SOCIO-OCUPACIONAL</c:v>
                  </c:pt>
                  <c:pt idx="5">
                    <c:v>NIVEL SOCIO-ECONÓMICO</c:v>
                  </c:pt>
                  <c:pt idx="9">
                    <c:v>POBREZA POR INGRESOS</c:v>
                  </c:pt>
                </c:lvl>
              </c:multiLvlStrCache>
            </c:multiLvlStrRef>
          </c:cat>
          <c:val>
            <c:numRef>
              <c:f>GRÁFICOS!$A$22:$K$22</c:f>
              <c:numCache>
                <c:formatCode>0.0</c:formatCode>
                <c:ptCount val="11"/>
                <c:pt idx="0">
                  <c:v>49.505007314337277</c:v>
                </c:pt>
                <c:pt idx="1">
                  <c:v>36.799999999999997</c:v>
                </c:pt>
                <c:pt idx="2">
                  <c:v>40.299999999999997</c:v>
                </c:pt>
                <c:pt idx="3">
                  <c:v>53.7</c:v>
                </c:pt>
                <c:pt idx="4">
                  <c:v>63.7</c:v>
                </c:pt>
                <c:pt idx="5">
                  <c:v>37.425970009642349</c:v>
                </c:pt>
                <c:pt idx="6">
                  <c:v>43.746736940771655</c:v>
                </c:pt>
                <c:pt idx="7">
                  <c:v>54.696320808016033</c:v>
                </c:pt>
                <c:pt idx="8">
                  <c:v>62.278711359083971</c:v>
                </c:pt>
                <c:pt idx="9">
                  <c:v>43.94267000479276</c:v>
                </c:pt>
                <c:pt idx="10">
                  <c:v>60.708708822075849</c:v>
                </c:pt>
              </c:numCache>
            </c:numRef>
          </c:val>
          <c:extLst>
            <c:ext xmlns:c16="http://schemas.microsoft.com/office/drawing/2014/chart" uri="{C3380CC4-5D6E-409C-BE32-E72D297353CC}">
              <c16:uniqueId val="{00000002-4A64-4E51-B269-13EF612E688C}"/>
            </c:ext>
          </c:extLst>
        </c:ser>
        <c:dLbls>
          <c:showLegendKey val="0"/>
          <c:showVal val="0"/>
          <c:showCatName val="0"/>
          <c:showSerName val="0"/>
          <c:showPercent val="0"/>
          <c:showBubbleSize val="0"/>
        </c:dLbls>
        <c:gapWidth val="75"/>
        <c:overlap val="-27"/>
        <c:axId val="271883032"/>
        <c:axId val="271882248"/>
      </c:barChart>
      <c:catAx>
        <c:axId val="271883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ES"/>
          </a:p>
        </c:txPr>
        <c:crossAx val="271882248"/>
        <c:crosses val="autoZero"/>
        <c:auto val="1"/>
        <c:lblAlgn val="ctr"/>
        <c:lblOffset val="100"/>
        <c:noMultiLvlLbl val="0"/>
      </c:catAx>
      <c:valAx>
        <c:axId val="271882248"/>
        <c:scaling>
          <c:orientation val="minMax"/>
          <c:max val="6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ES"/>
          </a:p>
        </c:txPr>
        <c:crossAx val="271883032"/>
        <c:crosses val="autoZero"/>
        <c:crossBetween val="between"/>
      </c:valAx>
      <c:spPr>
        <a:noFill/>
        <a:ln>
          <a:noFill/>
        </a:ln>
        <a:effectLst/>
      </c:spPr>
    </c:plotArea>
    <c:plotVisOnly val="1"/>
    <c:dispBlanksAs val="gap"/>
    <c:showDLblsOverMax val="0"/>
  </c:chart>
  <c:spPr>
    <a:noFill/>
    <a:ln>
      <a:noFill/>
    </a:ln>
    <a:effectLst/>
  </c:spPr>
  <c:txPr>
    <a:bodyPr/>
    <a:lstStyle/>
    <a:p>
      <a:pPr>
        <a:defRPr sz="1000" b="1">
          <a:solidFill>
            <a:sysClr val="windowText" lastClr="000000"/>
          </a:solidFill>
          <a:latin typeface="Arial" panose="020B0604020202020204" pitchFamily="34" charset="0"/>
          <a:cs typeface="Arial" panose="020B0604020202020204" pitchFamily="34" charset="0"/>
        </a:defRPr>
      </a:pPr>
      <a:endParaRPr lang="es-E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2">
                <a:lumMod val="20000"/>
                <a:lumOff val="80000"/>
              </a:schemeClr>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3AAC-4B92-A603-F77AB9B6FE77}"/>
              </c:ext>
            </c:extLst>
          </c:dPt>
          <c:dLbls>
            <c:dLbl>
              <c:idx val="0"/>
              <c:layout>
                <c:manualLayout>
                  <c:x val="0"/>
                  <c:y val="0.21276295579150808"/>
                </c:manualLayout>
              </c:layout>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AC-4B92-A603-F77AB9B6FE77}"/>
                </c:ext>
              </c:extLst>
            </c:dLbl>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'[Gráfico en Microsoft PowerPoint]GRÁFICOS'!$A$51:$K$52</c:f>
              <c:multiLvlStrCache>
                <c:ptCount val="11"/>
                <c:lvl>
                  <c:pt idx="1">
                    <c:v>Medio profesional</c:v>
                  </c:pt>
                  <c:pt idx="2">
                    <c:v>Medio no profesional</c:v>
                  </c:pt>
                  <c:pt idx="3">
                    <c:v>Trabajador integrado</c:v>
                  </c:pt>
                  <c:pt idx="4">
                    <c:v>Trabajador marginal</c:v>
                  </c:pt>
                  <c:pt idx="5">
                    <c:v>Medio alto</c:v>
                  </c:pt>
                  <c:pt idx="6">
                    <c:v>Medio bajo</c:v>
                  </c:pt>
                  <c:pt idx="7">
                    <c:v>Bajo</c:v>
                  </c:pt>
                  <c:pt idx="8">
                    <c:v>Muy bajo</c:v>
                  </c:pt>
                  <c:pt idx="9">
                    <c:v>No pobre</c:v>
                  </c:pt>
                  <c:pt idx="10">
                    <c:v>Pobre</c:v>
                  </c:pt>
                </c:lvl>
                <c:lvl>
                  <c:pt idx="0">
                    <c:v>TOTAL</c:v>
                  </c:pt>
                  <c:pt idx="1">
                    <c:v>ESTRATO SOCIO-OCUPACIONAL</c:v>
                  </c:pt>
                  <c:pt idx="5">
                    <c:v>NIVEL SOCIO-ECONÓMICO</c:v>
                  </c:pt>
                  <c:pt idx="9">
                    <c:v>POBREZA POR INGRESOS</c:v>
                  </c:pt>
                </c:lvl>
              </c:multiLvlStrCache>
            </c:multiLvlStrRef>
          </c:cat>
          <c:val>
            <c:numRef>
              <c:f>'[Gráfico en Microsoft PowerPoint]GRÁFICOS'!$A$53:$K$53</c:f>
              <c:numCache>
                <c:formatCode>0.0</c:formatCode>
                <c:ptCount val="11"/>
                <c:pt idx="0">
                  <c:v>32.9</c:v>
                </c:pt>
                <c:pt idx="1">
                  <c:v>27.9</c:v>
                </c:pt>
                <c:pt idx="2">
                  <c:v>28.6</c:v>
                </c:pt>
                <c:pt idx="3">
                  <c:v>37.799999999999997</c:v>
                </c:pt>
                <c:pt idx="4">
                  <c:v>32.9</c:v>
                </c:pt>
                <c:pt idx="5">
                  <c:v>27.5</c:v>
                </c:pt>
                <c:pt idx="6">
                  <c:v>29.1</c:v>
                </c:pt>
                <c:pt idx="7">
                  <c:v>40.700000000000003</c:v>
                </c:pt>
                <c:pt idx="8">
                  <c:v>34.700000000000003</c:v>
                </c:pt>
                <c:pt idx="9">
                  <c:v>31.6</c:v>
                </c:pt>
                <c:pt idx="10">
                  <c:v>35.6</c:v>
                </c:pt>
              </c:numCache>
            </c:numRef>
          </c:val>
          <c:extLst>
            <c:ext xmlns:c16="http://schemas.microsoft.com/office/drawing/2014/chart" uri="{C3380CC4-5D6E-409C-BE32-E72D297353CC}">
              <c16:uniqueId val="{00000000-3AAC-4B92-A603-F77AB9B6FE77}"/>
            </c:ext>
          </c:extLst>
        </c:ser>
        <c:dLbls>
          <c:dLblPos val="outEnd"/>
          <c:showLegendKey val="0"/>
          <c:showVal val="1"/>
          <c:showCatName val="0"/>
          <c:showSerName val="0"/>
          <c:showPercent val="0"/>
          <c:showBubbleSize val="0"/>
        </c:dLbls>
        <c:gapWidth val="70"/>
        <c:overlap val="-27"/>
        <c:axId val="1419392335"/>
        <c:axId val="1419391919"/>
      </c:barChart>
      <c:catAx>
        <c:axId val="141939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s-ES"/>
          </a:p>
        </c:txPr>
        <c:crossAx val="1419391919"/>
        <c:crosses val="autoZero"/>
        <c:auto val="1"/>
        <c:lblAlgn val="ctr"/>
        <c:lblOffset val="100"/>
        <c:noMultiLvlLbl val="0"/>
      </c:catAx>
      <c:valAx>
        <c:axId val="1419391919"/>
        <c:scaling>
          <c:orientation val="minMax"/>
          <c:max val="6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s-ES"/>
          </a:p>
        </c:txPr>
        <c:crossAx val="1419392335"/>
        <c:crosses val="autoZero"/>
        <c:crossBetween val="between"/>
      </c:valAx>
      <c:spPr>
        <a:noFill/>
        <a:ln>
          <a:noFill/>
        </a:ln>
        <a:effectLst/>
      </c:spPr>
    </c:plotArea>
    <c:plotVisOnly val="1"/>
    <c:dispBlanksAs val="gap"/>
    <c:showDLblsOverMax val="0"/>
  </c:chart>
  <c:spPr>
    <a:noFill/>
    <a:ln>
      <a:noFill/>
    </a:ln>
    <a:effectLst/>
  </c:spPr>
  <c:txPr>
    <a:bodyPr/>
    <a:lstStyle/>
    <a:p>
      <a:pPr>
        <a:defRPr sz="1050" b="1">
          <a:solidFill>
            <a:schemeClr val="tx1"/>
          </a:solidFill>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0.22067</cdr:x>
      <cdr:y>0.52515</cdr:y>
    </cdr:from>
    <cdr:to>
      <cdr:x>0.52836</cdr:x>
      <cdr:y>0.63674</cdr:y>
    </cdr:to>
    <cdr:sp macro="" textlink="">
      <cdr:nvSpPr>
        <cdr:cNvPr id="2" name="Rectángulo 1"/>
        <cdr:cNvSpPr/>
      </cdr:nvSpPr>
      <cdr:spPr>
        <a:xfrm xmlns:a="http://schemas.openxmlformats.org/drawingml/2006/main">
          <a:off x="1859144" y="2641981"/>
          <a:ext cx="2592288" cy="561399"/>
        </a:xfrm>
        <a:prstGeom xmlns:a="http://schemas.openxmlformats.org/drawingml/2006/main" prst="rect">
          <a:avLst/>
        </a:prstGeom>
        <a:solidFill xmlns:a="http://schemas.openxmlformats.org/drawingml/2006/main">
          <a:schemeClr val="tx2">
            <a:lumMod val="40000"/>
            <a:lumOff val="6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s-AR" sz="1400" b="1" dirty="0">
              <a:solidFill>
                <a:schemeClr val="tx1"/>
              </a:solidFill>
            </a:rPr>
            <a:t>2do Cristina Fernández</a:t>
          </a:r>
        </a:p>
      </cdr:txBody>
    </cdr:sp>
  </cdr:relSizeAnchor>
  <cdr:relSizeAnchor xmlns:cdr="http://schemas.openxmlformats.org/drawingml/2006/chartDrawing">
    <cdr:from>
      <cdr:x>0</cdr:x>
      <cdr:y>0.10605</cdr:y>
    </cdr:from>
    <cdr:to>
      <cdr:x>0.17116</cdr:x>
      <cdr:y>0.20561</cdr:y>
    </cdr:to>
    <cdr:sp macro="" textlink="">
      <cdr:nvSpPr>
        <cdr:cNvPr id="3" name="Rectángulo 2">
          <a:extLst xmlns:a="http://schemas.openxmlformats.org/drawingml/2006/main">
            <a:ext uri="{FF2B5EF4-FFF2-40B4-BE49-F238E27FC236}">
              <a16:creationId xmlns:a16="http://schemas.microsoft.com/office/drawing/2014/main" id="{CD11CEAB-4101-22F5-0524-98C57B1B9D6E}"/>
            </a:ext>
          </a:extLst>
        </cdr:cNvPr>
        <cdr:cNvSpPr/>
      </cdr:nvSpPr>
      <cdr:spPr>
        <a:xfrm xmlns:a="http://schemas.openxmlformats.org/drawingml/2006/main">
          <a:off x="0" y="533528"/>
          <a:ext cx="1442028" cy="500896"/>
        </a:xfrm>
        <a:prstGeom xmlns:a="http://schemas.openxmlformats.org/drawingml/2006/main" prst="rect">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s-E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xmlns:a="http://schemas.openxmlformats.org/drawingml/2006/main">
          <a:pPr marL="0" marR="0" lvl="0" indent="0" algn="ctr" defTabSz="914400" rtl="0" eaLnBrk="1" fontAlgn="base" latinLnBrk="0" hangingPunct="1">
            <a:lnSpc>
              <a:spcPct val="100000"/>
            </a:lnSpc>
            <a:spcBef>
              <a:spcPct val="0"/>
            </a:spcBef>
            <a:spcAft>
              <a:spcPct val="0"/>
            </a:spcAft>
            <a:buClrTx/>
            <a:buSzTx/>
            <a:buFontTx/>
            <a:buNone/>
            <a:tabLst/>
            <a:defRPr/>
          </a:pPr>
          <a:r>
            <a:rPr lang="es-AR" sz="1400" b="1" dirty="0">
              <a:solidFill>
                <a:schemeClr val="tx1"/>
              </a:solidFill>
              <a:latin typeface="Calibri"/>
            </a:rPr>
            <a:t>FALLECIMIENTO DE N. KIRSHNER</a:t>
          </a:r>
          <a:endParaRPr kumimoji="0" lang="es-AR" sz="1400" b="1" i="0" u="none" strike="noStrike" kern="1200" cap="none" spc="0" normalizeH="0" baseline="0" noProof="0" dirty="0">
            <a:ln>
              <a:noFill/>
            </a:ln>
            <a:solidFill>
              <a:schemeClr val="tx1"/>
            </a:solidFill>
            <a:effectLst/>
            <a:uLnTx/>
            <a:uFillTx/>
            <a:latin typeface="Calibri"/>
            <a:ea typeface="+mn-ea"/>
            <a:cs typeface="+mn-cs"/>
          </a:endParaRPr>
        </a:p>
      </cdr:txBody>
    </cdr:sp>
  </cdr:relSizeAnchor>
  <cdr:relSizeAnchor xmlns:cdr="http://schemas.openxmlformats.org/drawingml/2006/chartDrawing">
    <cdr:from>
      <cdr:x>0.01709</cdr:x>
      <cdr:y>0.53913</cdr:y>
    </cdr:from>
    <cdr:to>
      <cdr:x>0.17388</cdr:x>
      <cdr:y>0.63869</cdr:y>
    </cdr:to>
    <cdr:sp macro="" textlink="">
      <cdr:nvSpPr>
        <cdr:cNvPr id="4" name="Rectángulo 3">
          <a:extLst xmlns:a="http://schemas.openxmlformats.org/drawingml/2006/main">
            <a:ext uri="{FF2B5EF4-FFF2-40B4-BE49-F238E27FC236}">
              <a16:creationId xmlns:a16="http://schemas.microsoft.com/office/drawing/2014/main" id="{619157B5-BC39-4F82-96EC-3990A8CDE6B7}"/>
            </a:ext>
          </a:extLst>
        </cdr:cNvPr>
        <cdr:cNvSpPr/>
      </cdr:nvSpPr>
      <cdr:spPr>
        <a:xfrm xmlns:a="http://schemas.openxmlformats.org/drawingml/2006/main">
          <a:off x="144016" y="2712311"/>
          <a:ext cx="1320915" cy="500896"/>
        </a:xfrm>
        <a:prstGeom xmlns:a="http://schemas.openxmlformats.org/drawingml/2006/main" prst="rect">
          <a:avLst/>
        </a:prstGeom>
        <a:solidFill xmlns:a="http://schemas.openxmlformats.org/drawingml/2006/main">
          <a:schemeClr val="accent2">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s-E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xmlns:a="http://schemas.openxmlformats.org/drawingml/2006/main">
          <a:pPr marL="0" marR="0" lvl="0" indent="0" algn="ctr" defTabSz="914400" rtl="0" eaLnBrk="1" fontAlgn="base" latinLnBrk="0" hangingPunct="1">
            <a:lnSpc>
              <a:spcPct val="100000"/>
            </a:lnSpc>
            <a:spcBef>
              <a:spcPct val="0"/>
            </a:spcBef>
            <a:spcAft>
              <a:spcPct val="0"/>
            </a:spcAft>
            <a:buClrTx/>
            <a:buSzTx/>
            <a:buFontTx/>
            <a:buNone/>
            <a:tabLst/>
            <a:defRPr/>
          </a:pPr>
          <a:r>
            <a:rPr lang="es-AR" sz="1400" b="1" dirty="0">
              <a:solidFill>
                <a:schemeClr val="tx1"/>
              </a:solidFill>
              <a:latin typeface="Calibri"/>
            </a:rPr>
            <a:t>CRISIS MUNDIAL 2009</a:t>
          </a:r>
          <a:endParaRPr kumimoji="0" lang="es-AR" sz="1400" b="1" i="0" u="none" strike="noStrike" kern="1200" cap="none" spc="0" normalizeH="0" baseline="0" noProof="0" dirty="0">
            <a:ln>
              <a:noFill/>
            </a:ln>
            <a:solidFill>
              <a:schemeClr val="tx1"/>
            </a:solidFill>
            <a:effectLst/>
            <a:uLnTx/>
            <a:uFillTx/>
            <a:latin typeface="Calibri"/>
            <a:ea typeface="+mn-ea"/>
            <a:cs typeface="+mn-c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0.20988</cdr:x>
      <cdr:y>0</cdr:y>
    </cdr:from>
    <cdr:to>
      <cdr:x>0.49193</cdr:x>
      <cdr:y>0.09921</cdr:y>
    </cdr:to>
    <cdr:sp macro="" textlink="">
      <cdr:nvSpPr>
        <cdr:cNvPr id="2" name="Rectángulo 1"/>
        <cdr:cNvSpPr/>
      </cdr:nvSpPr>
      <cdr:spPr>
        <a:xfrm xmlns:a="http://schemas.openxmlformats.org/drawingml/2006/main">
          <a:off x="1768241" y="0"/>
          <a:ext cx="2376263" cy="513587"/>
        </a:xfrm>
        <a:prstGeom xmlns:a="http://schemas.openxmlformats.org/drawingml/2006/main" prst="rect">
          <a:avLst/>
        </a:prstGeom>
        <a:solidFill xmlns:a="http://schemas.openxmlformats.org/drawingml/2006/main">
          <a:schemeClr val="accent2"/>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s-AR" sz="1400" b="1" dirty="0">
              <a:solidFill>
                <a:schemeClr val="tx1"/>
              </a:solidFill>
            </a:rPr>
            <a:t>2do Cristina Fernández</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cs typeface="+mn-cs"/>
              </a:defRPr>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cs typeface="+mn-cs"/>
              </a:defRPr>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cs typeface="+mn-cs"/>
              </a:defRPr>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cs typeface="+mn-cs"/>
              </a:defRPr>
            </a:lvl1pPr>
          </a:lstStyle>
          <a:p>
            <a:pPr>
              <a:defRPr/>
            </a:pPr>
            <a:fld id="{516BA2C1-18BA-4244-AB10-2271B16D56C0}" type="slidenum">
              <a:rPr lang="es-ES"/>
              <a:pPr>
                <a:defRPr/>
              </a:pPr>
              <a:t>‹Nº›</a:t>
            </a:fld>
            <a:endParaRPr lang="es-ES"/>
          </a:p>
        </p:txBody>
      </p:sp>
    </p:spTree>
    <p:extLst>
      <p:ext uri="{BB962C8B-B14F-4D97-AF65-F5344CB8AC3E}">
        <p14:creationId xmlns:p14="http://schemas.microsoft.com/office/powerpoint/2010/main" val="477506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cs typeface="+mn-cs"/>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cs typeface="+mn-cs"/>
              </a:defRPr>
            </a:lvl1pPr>
          </a:lstStyle>
          <a:p>
            <a:pPr>
              <a:defRPr/>
            </a:pPr>
            <a:endParaRPr lang="es-E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cs typeface="+mn-cs"/>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cs typeface="+mn-cs"/>
              </a:defRPr>
            </a:lvl1pPr>
          </a:lstStyle>
          <a:p>
            <a:pPr>
              <a:defRPr/>
            </a:pPr>
            <a:fld id="{6A5EA6E3-959B-464F-950F-20B2B4739822}" type="slidenum">
              <a:rPr lang="es-ES"/>
              <a:pPr>
                <a:defRPr/>
              </a:pPr>
              <a:t>‹Nº›</a:t>
            </a:fld>
            <a:endParaRPr lang="es-ES"/>
          </a:p>
        </p:txBody>
      </p:sp>
    </p:spTree>
    <p:extLst>
      <p:ext uri="{BB962C8B-B14F-4D97-AF65-F5344CB8AC3E}">
        <p14:creationId xmlns:p14="http://schemas.microsoft.com/office/powerpoint/2010/main" val="2401745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6A5EA6E3-959B-464F-950F-20B2B4739822}" type="slidenum">
              <a:rPr kumimoji="0" lang="es-E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16</a:t>
            </a:fld>
            <a:endParaRPr kumimoji="0" lang="es-E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8159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6A5EA6E3-959B-464F-950F-20B2B4739822}" type="slidenum">
              <a:rPr kumimoji="0" lang="es-E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17</a:t>
            </a:fld>
            <a:endParaRPr kumimoji="0" lang="es-E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62162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6A5EA6E3-959B-464F-950F-20B2B4739822}" type="slidenum">
              <a:rPr kumimoji="0" lang="es-E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18</a:t>
            </a:fld>
            <a:endParaRPr kumimoji="0" lang="es-E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12273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6A5EA6E3-959B-464F-950F-20B2B4739822}" type="slidenum">
              <a:rPr kumimoji="0" lang="es-E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19</a:t>
            </a:fld>
            <a:endParaRPr kumimoji="0" lang="es-E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7274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195A726-6FB1-4999-A88A-9ABCE0211E48}" type="slidenum">
              <a:rPr lang="es-ES"/>
              <a:pPr>
                <a:defRPr/>
              </a:pPr>
              <a:t>‹Nº›</a:t>
            </a:fld>
            <a:endParaRPr lang="es-ES"/>
          </a:p>
        </p:txBody>
      </p:sp>
    </p:spTree>
    <p:extLst>
      <p:ext uri="{BB962C8B-B14F-4D97-AF65-F5344CB8AC3E}">
        <p14:creationId xmlns:p14="http://schemas.microsoft.com/office/powerpoint/2010/main" val="190213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9EDEAFB1-F75E-4D02-B659-1B94C892BCF3}" type="slidenum">
              <a:rPr lang="es-ES"/>
              <a:pPr>
                <a:defRPr/>
              </a:pPr>
              <a:t>‹Nº›</a:t>
            </a:fld>
            <a:endParaRPr lang="es-ES"/>
          </a:p>
        </p:txBody>
      </p:sp>
    </p:spTree>
    <p:extLst>
      <p:ext uri="{BB962C8B-B14F-4D97-AF65-F5344CB8AC3E}">
        <p14:creationId xmlns:p14="http://schemas.microsoft.com/office/powerpoint/2010/main" val="424361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9ECD83EA-51B7-42C1-85E6-49619C578E86}" type="slidenum">
              <a:rPr lang="es-ES"/>
              <a:pPr>
                <a:defRPr/>
              </a:pPr>
              <a:t>‹Nº›</a:t>
            </a:fld>
            <a:endParaRPr lang="es-ES"/>
          </a:p>
        </p:txBody>
      </p:sp>
    </p:spTree>
    <p:extLst>
      <p:ext uri="{BB962C8B-B14F-4D97-AF65-F5344CB8AC3E}">
        <p14:creationId xmlns:p14="http://schemas.microsoft.com/office/powerpoint/2010/main" val="372481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4"/>
          </a:xfrm>
        </p:spPr>
        <p:txBody>
          <a:bodyPr/>
          <a:lstStyle/>
          <a:p>
            <a:r>
              <a:rPr lang="en-US"/>
              <a:t>Click to edit Master title style</a:t>
            </a:r>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86494" indent="0" algn="ctr">
              <a:buNone/>
              <a:defRPr>
                <a:solidFill>
                  <a:schemeClr val="tx1">
                    <a:tint val="75000"/>
                  </a:schemeClr>
                </a:solidFill>
              </a:defRPr>
            </a:lvl2pPr>
            <a:lvl3pPr marL="972987" indent="0" algn="ctr">
              <a:buNone/>
              <a:defRPr>
                <a:solidFill>
                  <a:schemeClr val="tx1">
                    <a:tint val="75000"/>
                  </a:schemeClr>
                </a:solidFill>
              </a:defRPr>
            </a:lvl3pPr>
            <a:lvl4pPr marL="1459482" indent="0" algn="ctr">
              <a:buNone/>
              <a:defRPr>
                <a:solidFill>
                  <a:schemeClr val="tx1">
                    <a:tint val="75000"/>
                  </a:schemeClr>
                </a:solidFill>
              </a:defRPr>
            </a:lvl4pPr>
            <a:lvl5pPr marL="1945975" indent="0" algn="ctr">
              <a:buNone/>
              <a:defRPr>
                <a:solidFill>
                  <a:schemeClr val="tx1">
                    <a:tint val="75000"/>
                  </a:schemeClr>
                </a:solidFill>
              </a:defRPr>
            </a:lvl5pPr>
            <a:lvl6pPr marL="2432469" indent="0" algn="ctr">
              <a:buNone/>
              <a:defRPr>
                <a:solidFill>
                  <a:schemeClr val="tx1">
                    <a:tint val="75000"/>
                  </a:schemeClr>
                </a:solidFill>
              </a:defRPr>
            </a:lvl6pPr>
            <a:lvl7pPr marL="2918963" indent="0" algn="ctr">
              <a:buNone/>
              <a:defRPr>
                <a:solidFill>
                  <a:schemeClr val="tx1">
                    <a:tint val="75000"/>
                  </a:schemeClr>
                </a:solidFill>
              </a:defRPr>
            </a:lvl7pPr>
            <a:lvl8pPr marL="3405456" indent="0" algn="ctr">
              <a:buNone/>
              <a:defRPr>
                <a:solidFill>
                  <a:schemeClr val="tx1">
                    <a:tint val="75000"/>
                  </a:schemeClr>
                </a:solidFill>
              </a:defRPr>
            </a:lvl8pPr>
            <a:lvl9pPr marL="389195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840C16A-A6D3-4D10-8958-0914432BB338}" type="datetimeFigureOut">
              <a:rPr lang="en-US"/>
              <a:pPr>
                <a:defRPr/>
              </a:pPr>
              <a:t>3/28/2023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1EA920-5F3F-4F00-BC59-AB72169BDF6C}" type="slidenum">
              <a:rPr lang="en-US"/>
              <a:pPr>
                <a:defRPr/>
              </a:pPr>
              <a:t>‹Nº›</a:t>
            </a:fld>
            <a:endParaRPr lang="en-US"/>
          </a:p>
        </p:txBody>
      </p:sp>
    </p:spTree>
    <p:extLst>
      <p:ext uri="{BB962C8B-B14F-4D97-AF65-F5344CB8AC3E}">
        <p14:creationId xmlns:p14="http://schemas.microsoft.com/office/powerpoint/2010/main" val="3791614785"/>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61C637F-0CE9-458A-A589-A4527CA9C4A6}" type="datetimeFigureOut">
              <a:rPr lang="en-US"/>
              <a:pPr>
                <a:defRPr/>
              </a:pPr>
              <a:t>3/28/2023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280F94-85C9-4AED-BF1E-7A8E1CAA723B}" type="slidenum">
              <a:rPr lang="en-US"/>
              <a:pPr>
                <a:defRPr/>
              </a:pPr>
              <a:t>‹Nº›</a:t>
            </a:fld>
            <a:endParaRPr lang="en-US"/>
          </a:p>
        </p:txBody>
      </p:sp>
    </p:spTree>
    <p:extLst>
      <p:ext uri="{BB962C8B-B14F-4D97-AF65-F5344CB8AC3E}">
        <p14:creationId xmlns:p14="http://schemas.microsoft.com/office/powerpoint/2010/main" val="388126800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263"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5"/>
          </a:xfrm>
        </p:spPr>
        <p:txBody>
          <a:bodyPr anchor="b"/>
          <a:lstStyle>
            <a:lvl1pPr marL="0" indent="0">
              <a:buNone/>
              <a:defRPr sz="2086">
                <a:solidFill>
                  <a:schemeClr val="tx1">
                    <a:tint val="75000"/>
                  </a:schemeClr>
                </a:solidFill>
              </a:defRPr>
            </a:lvl1pPr>
            <a:lvl2pPr marL="486494" indent="0">
              <a:buNone/>
              <a:defRPr sz="1905">
                <a:solidFill>
                  <a:schemeClr val="tx1">
                    <a:tint val="75000"/>
                  </a:schemeClr>
                </a:solidFill>
              </a:defRPr>
            </a:lvl2pPr>
            <a:lvl3pPr marL="972987" indent="0">
              <a:buNone/>
              <a:defRPr sz="1723">
                <a:solidFill>
                  <a:schemeClr val="tx1">
                    <a:tint val="75000"/>
                  </a:schemeClr>
                </a:solidFill>
              </a:defRPr>
            </a:lvl3pPr>
            <a:lvl4pPr marL="1459482" indent="0">
              <a:buNone/>
              <a:defRPr sz="1451">
                <a:solidFill>
                  <a:schemeClr val="tx1">
                    <a:tint val="75000"/>
                  </a:schemeClr>
                </a:solidFill>
              </a:defRPr>
            </a:lvl4pPr>
            <a:lvl5pPr marL="1945975" indent="0">
              <a:buNone/>
              <a:defRPr sz="1451">
                <a:solidFill>
                  <a:schemeClr val="tx1">
                    <a:tint val="75000"/>
                  </a:schemeClr>
                </a:solidFill>
              </a:defRPr>
            </a:lvl5pPr>
            <a:lvl6pPr marL="2432469" indent="0">
              <a:buNone/>
              <a:defRPr sz="1451">
                <a:solidFill>
                  <a:schemeClr val="tx1">
                    <a:tint val="75000"/>
                  </a:schemeClr>
                </a:solidFill>
              </a:defRPr>
            </a:lvl6pPr>
            <a:lvl7pPr marL="2918963" indent="0">
              <a:buNone/>
              <a:defRPr sz="1451">
                <a:solidFill>
                  <a:schemeClr val="tx1">
                    <a:tint val="75000"/>
                  </a:schemeClr>
                </a:solidFill>
              </a:defRPr>
            </a:lvl7pPr>
            <a:lvl8pPr marL="3405456" indent="0">
              <a:buNone/>
              <a:defRPr sz="1451">
                <a:solidFill>
                  <a:schemeClr val="tx1">
                    <a:tint val="75000"/>
                  </a:schemeClr>
                </a:solidFill>
              </a:defRPr>
            </a:lvl8pPr>
            <a:lvl9pPr marL="3891951" indent="0">
              <a:buNone/>
              <a:defRPr sz="145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42CE729-9BFE-449E-B2B3-2C8A49E9F75A}" type="datetimeFigureOut">
              <a:rPr lang="en-US"/>
              <a:pPr>
                <a:defRPr/>
              </a:pPr>
              <a:t>3/28/2023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0C1CEA-0D59-4EAF-A152-FF7E1A7E0F71}" type="slidenum">
              <a:rPr lang="en-US"/>
              <a:pPr>
                <a:defRPr/>
              </a:pPr>
              <a:t>‹Nº›</a:t>
            </a:fld>
            <a:endParaRPr lang="en-US"/>
          </a:p>
        </p:txBody>
      </p:sp>
    </p:spTree>
    <p:extLst>
      <p:ext uri="{BB962C8B-B14F-4D97-AF65-F5344CB8AC3E}">
        <p14:creationId xmlns:p14="http://schemas.microsoft.com/office/powerpoint/2010/main" val="1775855320"/>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993"/>
            </a:lvl1pPr>
            <a:lvl2pPr>
              <a:defRPr sz="2540"/>
            </a:lvl2pPr>
            <a:lvl3pPr>
              <a:defRPr sz="2086"/>
            </a:lvl3pPr>
            <a:lvl4pPr>
              <a:defRPr sz="1905"/>
            </a:lvl4pPr>
            <a:lvl5pPr>
              <a:defRPr sz="1905"/>
            </a:lvl5pPr>
            <a:lvl6pPr>
              <a:defRPr sz="1905"/>
            </a:lvl6pPr>
            <a:lvl7pPr>
              <a:defRPr sz="1905"/>
            </a:lvl7pPr>
            <a:lvl8pPr>
              <a:defRPr sz="1905"/>
            </a:lvl8pPr>
            <a:lvl9pPr>
              <a:defRPr sz="19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993"/>
            </a:lvl1pPr>
            <a:lvl2pPr>
              <a:defRPr sz="2540"/>
            </a:lvl2pPr>
            <a:lvl3pPr>
              <a:defRPr sz="2086"/>
            </a:lvl3pPr>
            <a:lvl4pPr>
              <a:defRPr sz="1905"/>
            </a:lvl4pPr>
            <a:lvl5pPr>
              <a:defRPr sz="1905"/>
            </a:lvl5pPr>
            <a:lvl6pPr>
              <a:defRPr sz="1905"/>
            </a:lvl6pPr>
            <a:lvl7pPr>
              <a:defRPr sz="1905"/>
            </a:lvl7pPr>
            <a:lvl8pPr>
              <a:defRPr sz="1905"/>
            </a:lvl8pPr>
            <a:lvl9pPr>
              <a:defRPr sz="19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8017FB2-76FE-4BF5-BB55-DA2C1B17A7D7}" type="datetimeFigureOut">
              <a:rPr lang="en-US"/>
              <a:pPr>
                <a:defRPr/>
              </a:pPr>
              <a:t>3/28/2023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B6382D-AFFA-4465-B14C-58F60B938D98}" type="slidenum">
              <a:rPr lang="en-US"/>
              <a:pPr>
                <a:defRPr/>
              </a:pPr>
              <a:t>‹Nº›</a:t>
            </a:fld>
            <a:endParaRPr lang="en-US"/>
          </a:p>
        </p:txBody>
      </p:sp>
    </p:spTree>
    <p:extLst>
      <p:ext uri="{BB962C8B-B14F-4D97-AF65-F5344CB8AC3E}">
        <p14:creationId xmlns:p14="http://schemas.microsoft.com/office/powerpoint/2010/main" val="2865287193"/>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3"/>
          </a:xfrm>
        </p:spPr>
        <p:txBody>
          <a:bodyPr anchor="b"/>
          <a:lstStyle>
            <a:lvl1pPr marL="0" indent="0">
              <a:buNone/>
              <a:defRPr sz="2540" b="1"/>
            </a:lvl1pPr>
            <a:lvl2pPr marL="486494" indent="0">
              <a:buNone/>
              <a:defRPr sz="2086" b="1"/>
            </a:lvl2pPr>
            <a:lvl3pPr marL="972987" indent="0">
              <a:buNone/>
              <a:defRPr sz="1905" b="1"/>
            </a:lvl3pPr>
            <a:lvl4pPr marL="1459482" indent="0">
              <a:buNone/>
              <a:defRPr sz="1723" b="1"/>
            </a:lvl4pPr>
            <a:lvl5pPr marL="1945975" indent="0">
              <a:buNone/>
              <a:defRPr sz="1723" b="1"/>
            </a:lvl5pPr>
            <a:lvl6pPr marL="2432469" indent="0">
              <a:buNone/>
              <a:defRPr sz="1723" b="1"/>
            </a:lvl6pPr>
            <a:lvl7pPr marL="2918963" indent="0">
              <a:buNone/>
              <a:defRPr sz="1723" b="1"/>
            </a:lvl7pPr>
            <a:lvl8pPr marL="3405456" indent="0">
              <a:buNone/>
              <a:defRPr sz="1723" b="1"/>
            </a:lvl8pPr>
            <a:lvl9pPr marL="3891951" indent="0">
              <a:buNone/>
              <a:defRPr sz="1723"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540"/>
            </a:lvl1pPr>
            <a:lvl2pPr>
              <a:defRPr sz="2086"/>
            </a:lvl2pPr>
            <a:lvl3pPr>
              <a:defRPr sz="1905"/>
            </a:lvl3pPr>
            <a:lvl4pPr>
              <a:defRPr sz="1723"/>
            </a:lvl4pPr>
            <a:lvl5pPr>
              <a:defRPr sz="1723"/>
            </a:lvl5pPr>
            <a:lvl6pPr>
              <a:defRPr sz="1723"/>
            </a:lvl6pPr>
            <a:lvl7pPr>
              <a:defRPr sz="1723"/>
            </a:lvl7pPr>
            <a:lvl8pPr>
              <a:defRPr sz="1723"/>
            </a:lvl8pPr>
            <a:lvl9pPr>
              <a:defRPr sz="1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4"/>
            <a:ext cx="4041775" cy="639763"/>
          </a:xfrm>
        </p:spPr>
        <p:txBody>
          <a:bodyPr anchor="b"/>
          <a:lstStyle>
            <a:lvl1pPr marL="0" indent="0">
              <a:buNone/>
              <a:defRPr sz="2540" b="1"/>
            </a:lvl1pPr>
            <a:lvl2pPr marL="486494" indent="0">
              <a:buNone/>
              <a:defRPr sz="2086" b="1"/>
            </a:lvl2pPr>
            <a:lvl3pPr marL="972987" indent="0">
              <a:buNone/>
              <a:defRPr sz="1905" b="1"/>
            </a:lvl3pPr>
            <a:lvl4pPr marL="1459482" indent="0">
              <a:buNone/>
              <a:defRPr sz="1723" b="1"/>
            </a:lvl4pPr>
            <a:lvl5pPr marL="1945975" indent="0">
              <a:buNone/>
              <a:defRPr sz="1723" b="1"/>
            </a:lvl5pPr>
            <a:lvl6pPr marL="2432469" indent="0">
              <a:buNone/>
              <a:defRPr sz="1723" b="1"/>
            </a:lvl6pPr>
            <a:lvl7pPr marL="2918963" indent="0">
              <a:buNone/>
              <a:defRPr sz="1723" b="1"/>
            </a:lvl7pPr>
            <a:lvl8pPr marL="3405456" indent="0">
              <a:buNone/>
              <a:defRPr sz="1723" b="1"/>
            </a:lvl8pPr>
            <a:lvl9pPr marL="3891951" indent="0">
              <a:buNone/>
              <a:defRPr sz="1723"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540"/>
            </a:lvl1pPr>
            <a:lvl2pPr>
              <a:defRPr sz="2086"/>
            </a:lvl2pPr>
            <a:lvl3pPr>
              <a:defRPr sz="1905"/>
            </a:lvl3pPr>
            <a:lvl4pPr>
              <a:defRPr sz="1723"/>
            </a:lvl4pPr>
            <a:lvl5pPr>
              <a:defRPr sz="1723"/>
            </a:lvl5pPr>
            <a:lvl6pPr>
              <a:defRPr sz="1723"/>
            </a:lvl6pPr>
            <a:lvl7pPr>
              <a:defRPr sz="1723"/>
            </a:lvl7pPr>
            <a:lvl8pPr>
              <a:defRPr sz="1723"/>
            </a:lvl8pPr>
            <a:lvl9pPr>
              <a:defRPr sz="1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7116272-42E9-44BC-974B-1842CDDAEC66}" type="datetimeFigureOut">
              <a:rPr lang="en-US"/>
              <a:pPr>
                <a:defRPr/>
              </a:pPr>
              <a:t>3/28/2023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2DC16A-8DCF-4D14-815F-4C8A3908553E}" type="slidenum">
              <a:rPr lang="en-US"/>
              <a:pPr>
                <a:defRPr/>
              </a:pPr>
              <a:t>‹Nº›</a:t>
            </a:fld>
            <a:endParaRPr lang="en-US"/>
          </a:p>
        </p:txBody>
      </p:sp>
    </p:spTree>
    <p:extLst>
      <p:ext uri="{BB962C8B-B14F-4D97-AF65-F5344CB8AC3E}">
        <p14:creationId xmlns:p14="http://schemas.microsoft.com/office/powerpoint/2010/main" val="3165576925"/>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0A78DB-BF76-4A37-B705-72A23D86918B}" type="datetimeFigureOut">
              <a:rPr lang="en-US"/>
              <a:pPr>
                <a:defRPr/>
              </a:pPr>
              <a:t>3/28/2023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813EF8-D08A-4288-A768-C19EAE800795}" type="slidenum">
              <a:rPr lang="en-US"/>
              <a:pPr>
                <a:defRPr/>
              </a:pPr>
              <a:t>‹Nº›</a:t>
            </a:fld>
            <a:endParaRPr lang="en-US"/>
          </a:p>
        </p:txBody>
      </p:sp>
    </p:spTree>
    <p:extLst>
      <p:ext uri="{BB962C8B-B14F-4D97-AF65-F5344CB8AC3E}">
        <p14:creationId xmlns:p14="http://schemas.microsoft.com/office/powerpoint/2010/main" val="1550731606"/>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B957A8D-2B99-4B5B-AC68-2C119CBFCC88}" type="datetimeFigureOut">
              <a:rPr lang="en-US"/>
              <a:pPr>
                <a:defRPr/>
              </a:pPr>
              <a:t>3/28/2023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3A5642-37C8-4352-A5F4-6C58371303AA}" type="slidenum">
              <a:rPr lang="en-US"/>
              <a:pPr>
                <a:defRPr/>
              </a:pPr>
              <a:t>‹Nº›</a:t>
            </a:fld>
            <a:endParaRPr lang="en-US"/>
          </a:p>
        </p:txBody>
      </p:sp>
    </p:spTree>
    <p:extLst>
      <p:ext uri="{BB962C8B-B14F-4D97-AF65-F5344CB8AC3E}">
        <p14:creationId xmlns:p14="http://schemas.microsoft.com/office/powerpoint/2010/main" val="3724114330"/>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3" cy="1162052"/>
          </a:xfrm>
        </p:spPr>
        <p:txBody>
          <a:bodyPr anchor="b"/>
          <a:lstStyle>
            <a:lvl1pPr algn="l">
              <a:defRPr sz="2086" b="1"/>
            </a:lvl1pPr>
          </a:lstStyle>
          <a:p>
            <a:r>
              <a:rPr lang="en-US"/>
              <a:t>Click to edit Master title style</a:t>
            </a:r>
          </a:p>
        </p:txBody>
      </p:sp>
      <p:sp>
        <p:nvSpPr>
          <p:cNvPr id="3" name="Content Placeholder 2"/>
          <p:cNvSpPr>
            <a:spLocks noGrp="1"/>
          </p:cNvSpPr>
          <p:nvPr>
            <p:ph idx="1"/>
          </p:nvPr>
        </p:nvSpPr>
        <p:spPr>
          <a:xfrm>
            <a:off x="3575051" y="273052"/>
            <a:ext cx="5111750" cy="5853114"/>
          </a:xfrm>
        </p:spPr>
        <p:txBody>
          <a:bodyPr/>
          <a:lstStyle>
            <a:lvl1pPr>
              <a:defRPr sz="3356"/>
            </a:lvl1pPr>
            <a:lvl2pPr>
              <a:defRPr sz="2993"/>
            </a:lvl2pPr>
            <a:lvl3pPr>
              <a:defRPr sz="2540"/>
            </a:lvl3pPr>
            <a:lvl4pPr>
              <a:defRPr sz="2086"/>
            </a:lvl4pPr>
            <a:lvl5pPr>
              <a:defRPr sz="2086"/>
            </a:lvl5pPr>
            <a:lvl6pPr>
              <a:defRPr sz="2086"/>
            </a:lvl6pPr>
            <a:lvl7pPr>
              <a:defRPr sz="2086"/>
            </a:lvl7pPr>
            <a:lvl8pPr>
              <a:defRPr sz="2086"/>
            </a:lvl8pPr>
            <a:lvl9pPr>
              <a:defRPr sz="2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3"/>
            <a:ext cx="3008313" cy="4691063"/>
          </a:xfrm>
        </p:spPr>
        <p:txBody>
          <a:bodyPr/>
          <a:lstStyle>
            <a:lvl1pPr marL="0" indent="0">
              <a:buNone/>
              <a:defRPr sz="1451"/>
            </a:lvl1pPr>
            <a:lvl2pPr marL="486494" indent="0">
              <a:buNone/>
              <a:defRPr sz="1270"/>
            </a:lvl2pPr>
            <a:lvl3pPr marL="972987" indent="0">
              <a:buNone/>
              <a:defRPr sz="1088"/>
            </a:lvl3pPr>
            <a:lvl4pPr marL="1459482" indent="0">
              <a:buNone/>
              <a:defRPr sz="907"/>
            </a:lvl4pPr>
            <a:lvl5pPr marL="1945975" indent="0">
              <a:buNone/>
              <a:defRPr sz="907"/>
            </a:lvl5pPr>
            <a:lvl6pPr marL="2432469" indent="0">
              <a:buNone/>
              <a:defRPr sz="907"/>
            </a:lvl6pPr>
            <a:lvl7pPr marL="2918963" indent="0">
              <a:buNone/>
              <a:defRPr sz="907"/>
            </a:lvl7pPr>
            <a:lvl8pPr marL="3405456" indent="0">
              <a:buNone/>
              <a:defRPr sz="907"/>
            </a:lvl8pPr>
            <a:lvl9pPr marL="3891951" indent="0">
              <a:buNone/>
              <a:defRPr sz="907"/>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4B41EF67-F8FA-4100-A1D5-2D71021833AC}" type="datetimeFigureOut">
              <a:rPr lang="en-US"/>
              <a:pPr>
                <a:defRPr/>
              </a:pPr>
              <a:t>3/28/2023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01B1D2-C26D-4837-80BD-4C09D87DC540}" type="slidenum">
              <a:rPr lang="en-US"/>
              <a:pPr>
                <a:defRPr/>
              </a:pPr>
              <a:t>‹Nº›</a:t>
            </a:fld>
            <a:endParaRPr lang="en-US">
              <a:solidFill>
                <a:srgbClr val="88A44D"/>
              </a:solidFill>
            </a:endParaRPr>
          </a:p>
        </p:txBody>
      </p:sp>
    </p:spTree>
    <p:extLst>
      <p:ext uri="{BB962C8B-B14F-4D97-AF65-F5344CB8AC3E}">
        <p14:creationId xmlns:p14="http://schemas.microsoft.com/office/powerpoint/2010/main" val="90132477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A80F1C24-D4AC-4B4F-B749-2A0D19CD96DD}" type="slidenum">
              <a:rPr lang="es-ES"/>
              <a:pPr>
                <a:defRPr/>
              </a:pPr>
              <a:t>‹Nº›</a:t>
            </a:fld>
            <a:endParaRPr lang="es-ES"/>
          </a:p>
        </p:txBody>
      </p:sp>
    </p:spTree>
    <p:extLst>
      <p:ext uri="{BB962C8B-B14F-4D97-AF65-F5344CB8AC3E}">
        <p14:creationId xmlns:p14="http://schemas.microsoft.com/office/powerpoint/2010/main" val="2470500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86"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356"/>
            </a:lvl1pPr>
            <a:lvl2pPr marL="486494" indent="0">
              <a:buNone/>
              <a:defRPr sz="2993"/>
            </a:lvl2pPr>
            <a:lvl3pPr marL="972987" indent="0">
              <a:buNone/>
              <a:defRPr sz="2540"/>
            </a:lvl3pPr>
            <a:lvl4pPr marL="1459482" indent="0">
              <a:buNone/>
              <a:defRPr sz="2086"/>
            </a:lvl4pPr>
            <a:lvl5pPr marL="1945975" indent="0">
              <a:buNone/>
              <a:defRPr sz="2086"/>
            </a:lvl5pPr>
            <a:lvl6pPr marL="2432469" indent="0">
              <a:buNone/>
              <a:defRPr sz="2086"/>
            </a:lvl6pPr>
            <a:lvl7pPr marL="2918963" indent="0">
              <a:buNone/>
              <a:defRPr sz="2086"/>
            </a:lvl7pPr>
            <a:lvl8pPr marL="3405456" indent="0">
              <a:buNone/>
              <a:defRPr sz="2086"/>
            </a:lvl8pPr>
            <a:lvl9pPr marL="3891951" indent="0">
              <a:buNone/>
              <a:defRPr sz="2086"/>
            </a:lvl9pPr>
          </a:lstStyle>
          <a:p>
            <a:pPr lvl="0"/>
            <a:endParaRPr lang="en-US" noProof="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51"/>
            </a:lvl1pPr>
            <a:lvl2pPr marL="486494" indent="0">
              <a:buNone/>
              <a:defRPr sz="1270"/>
            </a:lvl2pPr>
            <a:lvl3pPr marL="972987" indent="0">
              <a:buNone/>
              <a:defRPr sz="1088"/>
            </a:lvl3pPr>
            <a:lvl4pPr marL="1459482" indent="0">
              <a:buNone/>
              <a:defRPr sz="907"/>
            </a:lvl4pPr>
            <a:lvl5pPr marL="1945975" indent="0">
              <a:buNone/>
              <a:defRPr sz="907"/>
            </a:lvl5pPr>
            <a:lvl6pPr marL="2432469" indent="0">
              <a:buNone/>
              <a:defRPr sz="907"/>
            </a:lvl6pPr>
            <a:lvl7pPr marL="2918963" indent="0">
              <a:buNone/>
              <a:defRPr sz="907"/>
            </a:lvl7pPr>
            <a:lvl8pPr marL="3405456" indent="0">
              <a:buNone/>
              <a:defRPr sz="907"/>
            </a:lvl8pPr>
            <a:lvl9pPr marL="3891951" indent="0">
              <a:buNone/>
              <a:defRPr sz="907"/>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2995A0B-8D38-44B6-929E-CB04A26A2D3D}" type="datetimeFigureOut">
              <a:rPr lang="en-US"/>
              <a:pPr>
                <a:defRPr/>
              </a:pPr>
              <a:t>3/28/2023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1105BE-185A-4709-A76E-706D4D6AD323}" type="slidenum">
              <a:rPr lang="en-US"/>
              <a:pPr>
                <a:defRPr/>
              </a:pPr>
              <a:t>‹Nº›</a:t>
            </a:fld>
            <a:endParaRPr lang="en-US"/>
          </a:p>
        </p:txBody>
      </p:sp>
    </p:spTree>
    <p:extLst>
      <p:ext uri="{BB962C8B-B14F-4D97-AF65-F5344CB8AC3E}">
        <p14:creationId xmlns:p14="http://schemas.microsoft.com/office/powerpoint/2010/main" val="2374026450"/>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CACE19-E2E1-432F-991D-7172F998B286}" type="datetimeFigureOut">
              <a:rPr lang="en-US"/>
              <a:pPr>
                <a:defRPr/>
              </a:pPr>
              <a:t>3/28/2023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A4637E-0575-4650-9E61-0595A1DA5C9C}" type="slidenum">
              <a:rPr lang="en-US"/>
              <a:pPr>
                <a:defRPr/>
              </a:pPr>
              <a:t>‹Nº›</a:t>
            </a:fld>
            <a:endParaRPr lang="en-US"/>
          </a:p>
        </p:txBody>
      </p:sp>
    </p:spTree>
    <p:extLst>
      <p:ext uri="{BB962C8B-B14F-4D97-AF65-F5344CB8AC3E}">
        <p14:creationId xmlns:p14="http://schemas.microsoft.com/office/powerpoint/2010/main" val="3512101482"/>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02F879-B4F2-499E-91CA-A4AF898B58FD}" type="datetimeFigureOut">
              <a:rPr lang="en-US"/>
              <a:pPr>
                <a:defRPr/>
              </a:pPr>
              <a:t>3/28/2023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A0AA13-5076-4EA3-8BC3-AA7ADC55470D}" type="slidenum">
              <a:rPr lang="en-US"/>
              <a:pPr>
                <a:defRPr/>
              </a:pPr>
              <a:t>‹Nº›</a:t>
            </a:fld>
            <a:endParaRPr lang="en-US"/>
          </a:p>
        </p:txBody>
      </p:sp>
    </p:spTree>
    <p:extLst>
      <p:ext uri="{BB962C8B-B14F-4D97-AF65-F5344CB8AC3E}">
        <p14:creationId xmlns:p14="http://schemas.microsoft.com/office/powerpoint/2010/main" val="357320141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BEB2D076-D209-49BE-9338-C8BF813EAC0B}" type="slidenum">
              <a:rPr lang="es-ES"/>
              <a:pPr>
                <a:defRPr/>
              </a:pPr>
              <a:t>‹Nº›</a:t>
            </a:fld>
            <a:endParaRPr lang="es-ES"/>
          </a:p>
        </p:txBody>
      </p:sp>
    </p:spTree>
    <p:extLst>
      <p:ext uri="{BB962C8B-B14F-4D97-AF65-F5344CB8AC3E}">
        <p14:creationId xmlns:p14="http://schemas.microsoft.com/office/powerpoint/2010/main" val="189348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0B0A44BE-2EFE-4589-BCD5-5457394874FF}" type="slidenum">
              <a:rPr lang="es-ES"/>
              <a:pPr>
                <a:defRPr/>
              </a:pPr>
              <a:t>‹Nº›</a:t>
            </a:fld>
            <a:endParaRPr lang="es-ES"/>
          </a:p>
        </p:txBody>
      </p:sp>
    </p:spTree>
    <p:extLst>
      <p:ext uri="{BB962C8B-B14F-4D97-AF65-F5344CB8AC3E}">
        <p14:creationId xmlns:p14="http://schemas.microsoft.com/office/powerpoint/2010/main" val="181745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p:cNvSpPr>
            <a:spLocks noGrp="1" noChangeArrowheads="1"/>
          </p:cNvSpPr>
          <p:nvPr>
            <p:ph type="dt" sz="half" idx="10"/>
          </p:nvPr>
        </p:nvSpPr>
        <p:spPr>
          <a:ln/>
        </p:spPr>
        <p:txBody>
          <a:bodyPr/>
          <a:lstStyle>
            <a:lvl1pPr>
              <a:defRPr/>
            </a:lvl1pPr>
          </a:lstStyle>
          <a:p>
            <a:pPr>
              <a:defRPr/>
            </a:pPr>
            <a:endParaRPr lang="es-ES"/>
          </a:p>
        </p:txBody>
      </p:sp>
      <p:sp>
        <p:nvSpPr>
          <p:cNvPr id="8" name="Rectangle 12"/>
          <p:cNvSpPr>
            <a:spLocks noGrp="1" noChangeArrowheads="1"/>
          </p:cNvSpPr>
          <p:nvPr>
            <p:ph type="ftr" sz="quarter" idx="11"/>
          </p:nvPr>
        </p:nvSpPr>
        <p:spPr>
          <a:ln/>
        </p:spPr>
        <p:txBody>
          <a:bodyPr/>
          <a:lstStyle>
            <a:lvl1pPr>
              <a:defRPr/>
            </a:lvl1pPr>
          </a:lstStyle>
          <a:p>
            <a:pPr>
              <a:defRPr/>
            </a:pPr>
            <a:endParaRPr lang="es-ES"/>
          </a:p>
        </p:txBody>
      </p:sp>
      <p:sp>
        <p:nvSpPr>
          <p:cNvPr id="9" name="Rectangle 13"/>
          <p:cNvSpPr>
            <a:spLocks noGrp="1" noChangeArrowheads="1"/>
          </p:cNvSpPr>
          <p:nvPr>
            <p:ph type="sldNum" sz="quarter" idx="12"/>
          </p:nvPr>
        </p:nvSpPr>
        <p:spPr>
          <a:ln/>
        </p:spPr>
        <p:txBody>
          <a:bodyPr/>
          <a:lstStyle>
            <a:lvl1pPr>
              <a:defRPr/>
            </a:lvl1pPr>
          </a:lstStyle>
          <a:p>
            <a:pPr>
              <a:defRPr/>
            </a:pPr>
            <a:fld id="{C4F94822-D18C-4243-8DE2-827D2A126BE8}" type="slidenum">
              <a:rPr lang="es-ES"/>
              <a:pPr>
                <a:defRPr/>
              </a:pPr>
              <a:t>‹Nº›</a:t>
            </a:fld>
            <a:endParaRPr lang="es-ES"/>
          </a:p>
        </p:txBody>
      </p:sp>
    </p:spTree>
    <p:extLst>
      <p:ext uri="{BB962C8B-B14F-4D97-AF65-F5344CB8AC3E}">
        <p14:creationId xmlns:p14="http://schemas.microsoft.com/office/powerpoint/2010/main" val="419674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p:cNvSpPr>
            <a:spLocks noGrp="1" noChangeArrowheads="1"/>
          </p:cNvSpPr>
          <p:nvPr>
            <p:ph type="dt" sz="half" idx="10"/>
          </p:nvPr>
        </p:nvSpPr>
        <p:spPr>
          <a:ln/>
        </p:spPr>
        <p:txBody>
          <a:bodyPr/>
          <a:lstStyle>
            <a:lvl1pPr>
              <a:defRPr/>
            </a:lvl1pPr>
          </a:lstStyle>
          <a:p>
            <a:pPr>
              <a:defRPr/>
            </a:pPr>
            <a:endParaRPr lang="es-ES"/>
          </a:p>
        </p:txBody>
      </p:sp>
      <p:sp>
        <p:nvSpPr>
          <p:cNvPr id="4" name="Rectangle 12"/>
          <p:cNvSpPr>
            <a:spLocks noGrp="1" noChangeArrowheads="1"/>
          </p:cNvSpPr>
          <p:nvPr>
            <p:ph type="ftr" sz="quarter" idx="11"/>
          </p:nvPr>
        </p:nvSpPr>
        <p:spPr>
          <a:ln/>
        </p:spPr>
        <p:txBody>
          <a:bodyPr/>
          <a:lstStyle>
            <a:lvl1pPr>
              <a:defRPr/>
            </a:lvl1pPr>
          </a:lstStyle>
          <a:p>
            <a:pPr>
              <a:defRPr/>
            </a:pPr>
            <a:endParaRPr lang="es-ES"/>
          </a:p>
        </p:txBody>
      </p:sp>
      <p:sp>
        <p:nvSpPr>
          <p:cNvPr id="5" name="Rectangle 13"/>
          <p:cNvSpPr>
            <a:spLocks noGrp="1" noChangeArrowheads="1"/>
          </p:cNvSpPr>
          <p:nvPr>
            <p:ph type="sldNum" sz="quarter" idx="12"/>
          </p:nvPr>
        </p:nvSpPr>
        <p:spPr>
          <a:ln/>
        </p:spPr>
        <p:txBody>
          <a:bodyPr/>
          <a:lstStyle>
            <a:lvl1pPr>
              <a:defRPr/>
            </a:lvl1pPr>
          </a:lstStyle>
          <a:p>
            <a:pPr>
              <a:defRPr/>
            </a:pPr>
            <a:fld id="{D151C3D6-5B5D-4F4E-98CC-21EC1DC24831}" type="slidenum">
              <a:rPr lang="es-ES"/>
              <a:pPr>
                <a:defRPr/>
              </a:pPr>
              <a:t>‹Nº›</a:t>
            </a:fld>
            <a:endParaRPr lang="es-ES"/>
          </a:p>
        </p:txBody>
      </p:sp>
    </p:spTree>
    <p:extLst>
      <p:ext uri="{BB962C8B-B14F-4D97-AF65-F5344CB8AC3E}">
        <p14:creationId xmlns:p14="http://schemas.microsoft.com/office/powerpoint/2010/main" val="181775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s-ES"/>
          </a:p>
        </p:txBody>
      </p:sp>
      <p:sp>
        <p:nvSpPr>
          <p:cNvPr id="3" name="Rectangle 12"/>
          <p:cNvSpPr>
            <a:spLocks noGrp="1" noChangeArrowheads="1"/>
          </p:cNvSpPr>
          <p:nvPr>
            <p:ph type="ftr" sz="quarter" idx="11"/>
          </p:nvPr>
        </p:nvSpPr>
        <p:spPr>
          <a:ln/>
        </p:spPr>
        <p:txBody>
          <a:bodyPr/>
          <a:lstStyle>
            <a:lvl1pPr>
              <a:defRPr/>
            </a:lvl1pPr>
          </a:lstStyle>
          <a:p>
            <a:pPr>
              <a:defRPr/>
            </a:pPr>
            <a:endParaRPr lang="es-ES"/>
          </a:p>
        </p:txBody>
      </p:sp>
      <p:sp>
        <p:nvSpPr>
          <p:cNvPr id="4" name="Rectangle 13"/>
          <p:cNvSpPr>
            <a:spLocks noGrp="1" noChangeArrowheads="1"/>
          </p:cNvSpPr>
          <p:nvPr>
            <p:ph type="sldNum" sz="quarter" idx="12"/>
          </p:nvPr>
        </p:nvSpPr>
        <p:spPr>
          <a:ln/>
        </p:spPr>
        <p:txBody>
          <a:bodyPr/>
          <a:lstStyle>
            <a:lvl1pPr>
              <a:defRPr/>
            </a:lvl1pPr>
          </a:lstStyle>
          <a:p>
            <a:pPr>
              <a:defRPr/>
            </a:pPr>
            <a:fld id="{C1DC75D3-4D22-4E55-9838-B6B781B06107}" type="slidenum">
              <a:rPr lang="es-ES"/>
              <a:pPr>
                <a:defRPr/>
              </a:pPr>
              <a:t>‹Nº›</a:t>
            </a:fld>
            <a:endParaRPr lang="es-ES"/>
          </a:p>
        </p:txBody>
      </p:sp>
    </p:spTree>
    <p:extLst>
      <p:ext uri="{BB962C8B-B14F-4D97-AF65-F5344CB8AC3E}">
        <p14:creationId xmlns:p14="http://schemas.microsoft.com/office/powerpoint/2010/main" val="344962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8D650BA0-20CC-4CA0-BB1E-038A56ADFF0E}" type="slidenum">
              <a:rPr lang="es-ES"/>
              <a:pPr>
                <a:defRPr/>
              </a:pPr>
              <a:t>‹Nº›</a:t>
            </a:fld>
            <a:endParaRPr lang="es-ES"/>
          </a:p>
        </p:txBody>
      </p:sp>
    </p:spTree>
    <p:extLst>
      <p:ext uri="{BB962C8B-B14F-4D97-AF65-F5344CB8AC3E}">
        <p14:creationId xmlns:p14="http://schemas.microsoft.com/office/powerpoint/2010/main" val="93509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FC6BB4AF-AA84-4DF9-AEF1-510F33771563}" type="slidenum">
              <a:rPr lang="es-ES"/>
              <a:pPr>
                <a:defRPr/>
              </a:pPr>
              <a:t>‹Nº›</a:t>
            </a:fld>
            <a:endParaRPr lang="es-ES"/>
          </a:p>
        </p:txBody>
      </p:sp>
    </p:spTree>
    <p:extLst>
      <p:ext uri="{BB962C8B-B14F-4D97-AF65-F5344CB8AC3E}">
        <p14:creationId xmlns:p14="http://schemas.microsoft.com/office/powerpoint/2010/main" val="118497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C9D95B8B-3988-4D4E-9A9B-F883AC1C29C6}"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516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275" tIns="53638" rIns="107275" bIns="53638" numCol="1" anchor="ctr" anchorCtr="0" compatLnSpc="1">
            <a:prstTxWarp prst="textNoShape">
              <a:avLst/>
            </a:prstTxWarp>
          </a:bodyPr>
          <a:lstStyle/>
          <a:p>
            <a:pPr lvl="0"/>
            <a:r>
              <a:rPr lang="en-US" altLang="es-AR"/>
              <a:t>Click to edit Master title style</a:t>
            </a:r>
          </a:p>
        </p:txBody>
      </p:sp>
      <p:sp>
        <p:nvSpPr>
          <p:cNvPr id="1027" name="Text Placeholder 2"/>
          <p:cNvSpPr>
            <a:spLocks noGrp="1"/>
          </p:cNvSpPr>
          <p:nvPr>
            <p:ph type="body" idx="1"/>
          </p:nvPr>
        </p:nvSpPr>
        <p:spPr bwMode="auto">
          <a:xfrm>
            <a:off x="457200" y="1600202"/>
            <a:ext cx="8229600" cy="45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275" tIns="53638" rIns="107275" bIns="53638" numCol="1" anchor="t" anchorCtr="0" compatLnSpc="1">
            <a:prstTxWarp prst="textNoShape">
              <a:avLst/>
            </a:prstTxWarp>
          </a:bodyPr>
          <a:lstStyle/>
          <a:p>
            <a:pPr lvl="0"/>
            <a:r>
              <a:rPr lang="en-US" altLang="es-AR"/>
              <a:t>Click to edit Master text styles</a:t>
            </a:r>
          </a:p>
          <a:p>
            <a:pPr lvl="1"/>
            <a:r>
              <a:rPr lang="en-US" altLang="es-AR"/>
              <a:t>Second level</a:t>
            </a:r>
          </a:p>
          <a:p>
            <a:pPr lvl="2"/>
            <a:r>
              <a:rPr lang="en-US" altLang="es-AR"/>
              <a:t>Third level</a:t>
            </a:r>
          </a:p>
          <a:p>
            <a:pPr lvl="3"/>
            <a:r>
              <a:rPr lang="en-US" altLang="es-AR"/>
              <a:t>Fourth level</a:t>
            </a:r>
          </a:p>
          <a:p>
            <a:pPr lvl="4"/>
            <a:r>
              <a:rPr lang="en-US" altLang="es-AR"/>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wrap="square" lIns="107275" tIns="53638" rIns="107275" bIns="53638" numCol="1" anchor="ctr" anchorCtr="0" compatLnSpc="1">
            <a:prstTxWarp prst="textNoShape">
              <a:avLst/>
            </a:prstTxWarp>
          </a:bodyPr>
          <a:lstStyle>
            <a:lvl1pPr>
              <a:defRPr sz="1270">
                <a:solidFill>
                  <a:srgbClr val="898989"/>
                </a:solidFill>
              </a:defRPr>
            </a:lvl1pPr>
          </a:lstStyle>
          <a:p>
            <a:pPr>
              <a:defRPr/>
            </a:pPr>
            <a:fld id="{F0AD49EF-0909-4D9F-A46A-9E5DCE0AB203}" type="datetimeFigureOut">
              <a:rPr lang="en-US"/>
              <a:pPr>
                <a:defRPr/>
              </a:pPr>
              <a:t>3/28/2023</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107275" tIns="53638" rIns="107275" bIns="53638" rtlCol="0" anchor="ctr"/>
          <a:lstStyle>
            <a:lvl1pPr algn="ctr" fontAlgn="auto">
              <a:spcBef>
                <a:spcPts val="0"/>
              </a:spcBef>
              <a:spcAft>
                <a:spcPts val="0"/>
              </a:spcAft>
              <a:defRPr sz="127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wrap="square" lIns="107275" tIns="53638" rIns="107275" bIns="53638" numCol="1" anchor="ctr" anchorCtr="0" compatLnSpc="1">
            <a:prstTxWarp prst="textNoShape">
              <a:avLst/>
            </a:prstTxWarp>
          </a:bodyPr>
          <a:lstStyle>
            <a:lvl1pPr algn="r">
              <a:defRPr sz="1270">
                <a:solidFill>
                  <a:srgbClr val="898989"/>
                </a:solidFill>
              </a:defRPr>
            </a:lvl1pPr>
          </a:lstStyle>
          <a:p>
            <a:pPr>
              <a:defRPr/>
            </a:pPr>
            <a:fld id="{FFD25F6B-B246-4B70-89AA-57AB19F72A06}" type="slidenum">
              <a:rPr lang="en-US"/>
              <a:pPr>
                <a:defRPr/>
              </a:pPr>
              <a:t>‹Nº›</a:t>
            </a:fld>
            <a:endParaRPr lang="en-US"/>
          </a:p>
        </p:txBody>
      </p:sp>
    </p:spTree>
    <p:extLst>
      <p:ext uri="{BB962C8B-B14F-4D97-AF65-F5344CB8AC3E}">
        <p14:creationId xmlns:p14="http://schemas.microsoft.com/office/powerpoint/2010/main" val="1870500418"/>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spd="slow">
    <p:push dir="u"/>
  </p:transition>
  <p:txStyles>
    <p:titleStyle>
      <a:lvl1pPr algn="ctr" defTabSz="486494" rtl="0" eaLnBrk="0" fontAlgn="base" hangingPunct="0">
        <a:spcBef>
          <a:spcPct val="0"/>
        </a:spcBef>
        <a:spcAft>
          <a:spcPct val="0"/>
        </a:spcAft>
        <a:defRPr sz="4716" kern="1200">
          <a:solidFill>
            <a:schemeClr val="tx1"/>
          </a:solidFill>
          <a:latin typeface="+mj-lt"/>
          <a:ea typeface="MS PGothic" pitchFamily="34" charset="-128"/>
          <a:cs typeface="ＭＳ Ｐゴシック" charset="0"/>
        </a:defRPr>
      </a:lvl1pPr>
      <a:lvl2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2pPr>
      <a:lvl3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3pPr>
      <a:lvl4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4pPr>
      <a:lvl5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5pPr>
      <a:lvl6pPr marL="486494"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6pPr>
      <a:lvl7pPr marL="972987"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7pPr>
      <a:lvl8pPr marL="1459482"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8pPr>
      <a:lvl9pPr marL="1945975"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9pPr>
    </p:titleStyle>
    <p:bodyStyle>
      <a:lvl1pPr marL="364870" indent="-364870" algn="l" defTabSz="486494" rtl="0" eaLnBrk="0" fontAlgn="base" hangingPunct="0">
        <a:spcBef>
          <a:spcPct val="20000"/>
        </a:spcBef>
        <a:spcAft>
          <a:spcPct val="0"/>
        </a:spcAft>
        <a:buFont typeface="Arial" pitchFamily="34" charset="0"/>
        <a:buChar char="•"/>
        <a:defRPr sz="3356" kern="1200">
          <a:solidFill>
            <a:schemeClr val="tx1"/>
          </a:solidFill>
          <a:latin typeface="+mn-lt"/>
          <a:ea typeface="MS PGothic" pitchFamily="34" charset="-128"/>
          <a:cs typeface="ＭＳ Ｐゴシック" charset="0"/>
        </a:defRPr>
      </a:lvl1pPr>
      <a:lvl2pPr marL="790553" indent="-304058" algn="l" defTabSz="486494" rtl="0" eaLnBrk="0" fontAlgn="base" hangingPunct="0">
        <a:spcBef>
          <a:spcPct val="20000"/>
        </a:spcBef>
        <a:spcAft>
          <a:spcPct val="0"/>
        </a:spcAft>
        <a:buFont typeface="Arial" pitchFamily="34" charset="0"/>
        <a:buChar char="–"/>
        <a:defRPr sz="2993" kern="1200">
          <a:solidFill>
            <a:schemeClr val="tx1"/>
          </a:solidFill>
          <a:latin typeface="+mn-lt"/>
          <a:ea typeface="MS PGothic" pitchFamily="34" charset="-128"/>
          <a:cs typeface="+mn-cs"/>
        </a:defRPr>
      </a:lvl2pPr>
      <a:lvl3pPr marL="1216234" indent="-243247" algn="l" defTabSz="486494" rtl="0" eaLnBrk="0" fontAlgn="base" hangingPunct="0">
        <a:spcBef>
          <a:spcPct val="20000"/>
        </a:spcBef>
        <a:spcAft>
          <a:spcPct val="0"/>
        </a:spcAft>
        <a:buFont typeface="Arial" pitchFamily="34" charset="0"/>
        <a:buChar char="•"/>
        <a:defRPr sz="2540" kern="1200">
          <a:solidFill>
            <a:schemeClr val="tx1"/>
          </a:solidFill>
          <a:latin typeface="+mn-lt"/>
          <a:ea typeface="MS PGothic" pitchFamily="34" charset="-128"/>
          <a:cs typeface="+mn-cs"/>
        </a:defRPr>
      </a:lvl3pPr>
      <a:lvl4pPr marL="1702728" indent="-243247" algn="l" defTabSz="486494" rtl="0" eaLnBrk="0" fontAlgn="base" hangingPunct="0">
        <a:spcBef>
          <a:spcPct val="20000"/>
        </a:spcBef>
        <a:spcAft>
          <a:spcPct val="0"/>
        </a:spcAft>
        <a:buFont typeface="Arial" pitchFamily="34" charset="0"/>
        <a:buChar char="–"/>
        <a:defRPr sz="2086" kern="1200">
          <a:solidFill>
            <a:schemeClr val="tx1"/>
          </a:solidFill>
          <a:latin typeface="+mn-lt"/>
          <a:ea typeface="MS PGothic" pitchFamily="34" charset="-128"/>
          <a:cs typeface="+mn-cs"/>
        </a:defRPr>
      </a:lvl4pPr>
      <a:lvl5pPr marL="2189221" indent="-243247" algn="l" defTabSz="486494" rtl="0" eaLnBrk="0" fontAlgn="base" hangingPunct="0">
        <a:spcBef>
          <a:spcPct val="20000"/>
        </a:spcBef>
        <a:spcAft>
          <a:spcPct val="0"/>
        </a:spcAft>
        <a:buFont typeface="Arial" pitchFamily="34" charset="0"/>
        <a:buChar char="»"/>
        <a:defRPr sz="2086" kern="1200">
          <a:solidFill>
            <a:schemeClr val="tx1"/>
          </a:solidFill>
          <a:latin typeface="+mn-lt"/>
          <a:ea typeface="MS PGothic" pitchFamily="34" charset="-128"/>
          <a:cs typeface="+mn-cs"/>
        </a:defRPr>
      </a:lvl5pPr>
      <a:lvl6pPr marL="2675716" indent="-243247" algn="l" defTabSz="486494" rtl="0" eaLnBrk="1" latinLnBrk="0" hangingPunct="1">
        <a:spcBef>
          <a:spcPct val="20000"/>
        </a:spcBef>
        <a:buFont typeface="Arial"/>
        <a:buChar char="•"/>
        <a:defRPr sz="2086" kern="1200">
          <a:solidFill>
            <a:schemeClr val="tx1"/>
          </a:solidFill>
          <a:latin typeface="+mn-lt"/>
          <a:ea typeface="+mn-ea"/>
          <a:cs typeface="+mn-cs"/>
        </a:defRPr>
      </a:lvl6pPr>
      <a:lvl7pPr marL="3162209" indent="-243247" algn="l" defTabSz="486494" rtl="0" eaLnBrk="1" latinLnBrk="0" hangingPunct="1">
        <a:spcBef>
          <a:spcPct val="20000"/>
        </a:spcBef>
        <a:buFont typeface="Arial"/>
        <a:buChar char="•"/>
        <a:defRPr sz="2086" kern="1200">
          <a:solidFill>
            <a:schemeClr val="tx1"/>
          </a:solidFill>
          <a:latin typeface="+mn-lt"/>
          <a:ea typeface="+mn-ea"/>
          <a:cs typeface="+mn-cs"/>
        </a:defRPr>
      </a:lvl7pPr>
      <a:lvl8pPr marL="3648703" indent="-243247" algn="l" defTabSz="486494" rtl="0" eaLnBrk="1" latinLnBrk="0" hangingPunct="1">
        <a:spcBef>
          <a:spcPct val="20000"/>
        </a:spcBef>
        <a:buFont typeface="Arial"/>
        <a:buChar char="•"/>
        <a:defRPr sz="2086" kern="1200">
          <a:solidFill>
            <a:schemeClr val="tx1"/>
          </a:solidFill>
          <a:latin typeface="+mn-lt"/>
          <a:ea typeface="+mn-ea"/>
          <a:cs typeface="+mn-cs"/>
        </a:defRPr>
      </a:lvl8pPr>
      <a:lvl9pPr marL="4135197" indent="-243247" algn="l" defTabSz="486494" rtl="0" eaLnBrk="1" latinLnBrk="0" hangingPunct="1">
        <a:spcBef>
          <a:spcPct val="20000"/>
        </a:spcBef>
        <a:buFont typeface="Arial"/>
        <a:buChar char="•"/>
        <a:defRPr sz="2086" kern="1200">
          <a:solidFill>
            <a:schemeClr val="tx1"/>
          </a:solidFill>
          <a:latin typeface="+mn-lt"/>
          <a:ea typeface="+mn-ea"/>
          <a:cs typeface="+mn-cs"/>
        </a:defRPr>
      </a:lvl9pPr>
    </p:bodyStyle>
    <p:otherStyle>
      <a:defPPr>
        <a:defRPr lang="en-US"/>
      </a:defPPr>
      <a:lvl1pPr marL="0" algn="l" defTabSz="486494" rtl="0" eaLnBrk="1" latinLnBrk="0" hangingPunct="1">
        <a:defRPr sz="1905" kern="1200">
          <a:solidFill>
            <a:schemeClr val="tx1"/>
          </a:solidFill>
          <a:latin typeface="+mn-lt"/>
          <a:ea typeface="+mn-ea"/>
          <a:cs typeface="+mn-cs"/>
        </a:defRPr>
      </a:lvl1pPr>
      <a:lvl2pPr marL="486494" algn="l" defTabSz="486494" rtl="0" eaLnBrk="1" latinLnBrk="0" hangingPunct="1">
        <a:defRPr sz="1905" kern="1200">
          <a:solidFill>
            <a:schemeClr val="tx1"/>
          </a:solidFill>
          <a:latin typeface="+mn-lt"/>
          <a:ea typeface="+mn-ea"/>
          <a:cs typeface="+mn-cs"/>
        </a:defRPr>
      </a:lvl2pPr>
      <a:lvl3pPr marL="972987" algn="l" defTabSz="486494" rtl="0" eaLnBrk="1" latinLnBrk="0" hangingPunct="1">
        <a:defRPr sz="1905" kern="1200">
          <a:solidFill>
            <a:schemeClr val="tx1"/>
          </a:solidFill>
          <a:latin typeface="+mn-lt"/>
          <a:ea typeface="+mn-ea"/>
          <a:cs typeface="+mn-cs"/>
        </a:defRPr>
      </a:lvl3pPr>
      <a:lvl4pPr marL="1459482" algn="l" defTabSz="486494" rtl="0" eaLnBrk="1" latinLnBrk="0" hangingPunct="1">
        <a:defRPr sz="1905" kern="1200">
          <a:solidFill>
            <a:schemeClr val="tx1"/>
          </a:solidFill>
          <a:latin typeface="+mn-lt"/>
          <a:ea typeface="+mn-ea"/>
          <a:cs typeface="+mn-cs"/>
        </a:defRPr>
      </a:lvl4pPr>
      <a:lvl5pPr marL="1945975" algn="l" defTabSz="486494" rtl="0" eaLnBrk="1" latinLnBrk="0" hangingPunct="1">
        <a:defRPr sz="1905" kern="1200">
          <a:solidFill>
            <a:schemeClr val="tx1"/>
          </a:solidFill>
          <a:latin typeface="+mn-lt"/>
          <a:ea typeface="+mn-ea"/>
          <a:cs typeface="+mn-cs"/>
        </a:defRPr>
      </a:lvl5pPr>
      <a:lvl6pPr marL="2432469" algn="l" defTabSz="486494" rtl="0" eaLnBrk="1" latinLnBrk="0" hangingPunct="1">
        <a:defRPr sz="1905" kern="1200">
          <a:solidFill>
            <a:schemeClr val="tx1"/>
          </a:solidFill>
          <a:latin typeface="+mn-lt"/>
          <a:ea typeface="+mn-ea"/>
          <a:cs typeface="+mn-cs"/>
        </a:defRPr>
      </a:lvl6pPr>
      <a:lvl7pPr marL="2918963" algn="l" defTabSz="486494" rtl="0" eaLnBrk="1" latinLnBrk="0" hangingPunct="1">
        <a:defRPr sz="1905" kern="1200">
          <a:solidFill>
            <a:schemeClr val="tx1"/>
          </a:solidFill>
          <a:latin typeface="+mn-lt"/>
          <a:ea typeface="+mn-ea"/>
          <a:cs typeface="+mn-cs"/>
        </a:defRPr>
      </a:lvl7pPr>
      <a:lvl8pPr marL="3405456" algn="l" defTabSz="486494" rtl="0" eaLnBrk="1" latinLnBrk="0" hangingPunct="1">
        <a:defRPr sz="1905" kern="1200">
          <a:solidFill>
            <a:schemeClr val="tx1"/>
          </a:solidFill>
          <a:latin typeface="+mn-lt"/>
          <a:ea typeface="+mn-ea"/>
          <a:cs typeface="+mn-cs"/>
        </a:defRPr>
      </a:lvl8pPr>
      <a:lvl9pPr marL="3891951" algn="l" defTabSz="486494" rtl="0" eaLnBrk="1" latinLnBrk="0" hangingPunct="1">
        <a:defRPr sz="1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506412" y="1340768"/>
            <a:ext cx="8131175" cy="397033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2800" b="1" dirty="0"/>
              <a:t>METODOLOGÍA Y TÉCNICAS DE INVESTIGACIÓN EN CIENCIAS SOCIALES</a:t>
            </a:r>
          </a:p>
          <a:p>
            <a:pPr algn="ctr" eaLnBrk="1" hangingPunct="1">
              <a:spcBef>
                <a:spcPct val="100000"/>
              </a:spcBef>
              <a:buClrTx/>
              <a:buSzTx/>
              <a:buFontTx/>
              <a:buNone/>
            </a:pPr>
            <a:r>
              <a:rPr lang="es-MX" altLang="es-AR" sz="2800" dirty="0"/>
              <a:t>Titular: Agustín Salvia</a:t>
            </a:r>
          </a:p>
          <a:p>
            <a:pPr algn="ctr" eaLnBrk="1" hangingPunct="1">
              <a:spcBef>
                <a:spcPct val="100000"/>
              </a:spcBef>
              <a:buClrTx/>
              <a:buSzTx/>
              <a:buFontTx/>
              <a:buNone/>
            </a:pPr>
            <a:r>
              <a:rPr lang="es-AR" altLang="es-AR" sz="2800" b="1" dirty="0"/>
              <a:t>TEÓRICO 2: </a:t>
            </a:r>
          </a:p>
          <a:p>
            <a:pPr algn="ctr" eaLnBrk="1" hangingPunct="1">
              <a:spcBef>
                <a:spcPct val="100000"/>
              </a:spcBef>
              <a:buClrTx/>
              <a:buSzTx/>
              <a:buFontTx/>
              <a:buNone/>
            </a:pPr>
            <a:r>
              <a:rPr lang="es-AR" altLang="es-AR" sz="2800" b="1" dirty="0"/>
              <a:t>EL PROBLEMA, EL MÉTODO Y EL PROCESO DE INVESTIGACIÓN CIENTÍFICA (2° PARTE)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838200"/>
            <a:ext cx="9144000" cy="180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s-AR" altLang="es-AR" sz="2400" b="0" i="0" u="none" strike="noStrike" kern="1200" cap="none" spc="0" normalizeH="0" baseline="0" noProof="0">
              <a:ln>
                <a:noFill/>
              </a:ln>
              <a:solidFill>
                <a:srgbClr val="000000"/>
              </a:solidFill>
              <a:effectLst/>
              <a:uLnTx/>
              <a:uFillTx/>
              <a:latin typeface="Tahoma" pitchFamily="34" charset="0"/>
              <a:ea typeface="+mn-ea"/>
              <a:cs typeface="Arial" charset="0"/>
            </a:endParaRPr>
          </a:p>
        </p:txBody>
      </p:sp>
      <p:sp>
        <p:nvSpPr>
          <p:cNvPr id="15363" name="Rectangle 3"/>
          <p:cNvSpPr>
            <a:spLocks noChangeArrowheads="1"/>
          </p:cNvSpPr>
          <p:nvPr/>
        </p:nvSpPr>
        <p:spPr bwMode="auto">
          <a:xfrm>
            <a:off x="152400" y="188914"/>
            <a:ext cx="8839200" cy="24495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just" defTabSz="914400" rtl="0" eaLnBrk="1" fontAlgn="base" latinLnBrk="0" hangingPunct="1">
              <a:lnSpc>
                <a:spcPct val="100000"/>
              </a:lnSpc>
              <a:spcBef>
                <a:spcPct val="0"/>
              </a:spcBef>
              <a:spcAft>
                <a:spcPts val="600"/>
              </a:spcAft>
              <a:buClrTx/>
              <a:buSzTx/>
              <a:buFont typeface="Wingdings" pitchFamily="2" charset="2"/>
              <a:buNone/>
              <a:tabLst/>
              <a:defRPr/>
            </a:pPr>
            <a:r>
              <a:rPr lang="es-ES" altLang="es-AR" sz="2400" b="1" dirty="0">
                <a:solidFill>
                  <a:srgbClr val="000000"/>
                </a:solidFill>
              </a:rPr>
              <a:t>LAS EXPLICACIONES CONSTITUYEN ENUNCIADOS QUE PROCURAN UNA APROXIMACIÓN CIERTA A LOS FENÓMENOS DEL MUNDO. PERO EXISTEN DIFERENTES MANERAS DE EVALUAR LA “CAPACIDAD EXPLICATIVA” DE LOS ENUNCIADOS QUE COMPONEN LA EXPLICACIÓN. </a:t>
            </a:r>
            <a:endParaRPr kumimoji="0" lang="es-MX" altLang="es-AR" sz="2800" b="1"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
        <p:nvSpPr>
          <p:cNvPr id="15364" name="Text Box 4"/>
          <p:cNvSpPr txBox="1">
            <a:spLocks noChangeArrowheads="1"/>
          </p:cNvSpPr>
          <p:nvPr/>
        </p:nvSpPr>
        <p:spPr bwMode="auto">
          <a:xfrm>
            <a:off x="899592" y="3068960"/>
            <a:ext cx="7272808" cy="253915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Char char="•"/>
              <a:tabLst/>
              <a:defRPr/>
            </a:pPr>
            <a:r>
              <a:rPr kumimoji="0" lang="es-ES"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rPr>
              <a:t> </a:t>
            </a:r>
            <a:r>
              <a:rPr kumimoji="0" lang="es-AR"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rPr>
              <a:t>Criterio de Generalización</a:t>
            </a:r>
            <a:endParaRPr kumimoji="0" lang="es-ES"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endParaRPr>
          </a:p>
          <a:p>
            <a:pPr marL="0" marR="0" lvl="0" indent="0" algn="ctr" defTabSz="914400" rtl="0" eaLnBrk="1" fontAlgn="base" latinLnBrk="0" hangingPunct="1">
              <a:lnSpc>
                <a:spcPct val="100000"/>
              </a:lnSpc>
              <a:spcBef>
                <a:spcPts val="600"/>
              </a:spcBef>
              <a:spcAft>
                <a:spcPct val="0"/>
              </a:spcAft>
              <a:buClrTx/>
              <a:buSzTx/>
              <a:buFontTx/>
              <a:buChar char="•"/>
              <a:tabLst/>
              <a:defRPr/>
            </a:pPr>
            <a:r>
              <a:rPr kumimoji="0" lang="es-ES"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rPr>
              <a:t> </a:t>
            </a:r>
            <a:r>
              <a:rPr kumimoji="0" lang="es-AR"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rPr>
              <a:t>Criterio de Parsimonia</a:t>
            </a:r>
          </a:p>
          <a:p>
            <a:pPr marL="0" marR="0" lvl="0" indent="0" algn="ctr" defTabSz="914400" rtl="0" eaLnBrk="1" fontAlgn="base" latinLnBrk="0" hangingPunct="1">
              <a:lnSpc>
                <a:spcPct val="100000"/>
              </a:lnSpc>
              <a:spcBef>
                <a:spcPts val="600"/>
              </a:spcBef>
              <a:spcAft>
                <a:spcPct val="0"/>
              </a:spcAft>
              <a:buClrTx/>
              <a:buSzTx/>
              <a:buFontTx/>
              <a:buChar char="•"/>
              <a:tabLst/>
              <a:defRPr/>
            </a:pPr>
            <a:r>
              <a:rPr kumimoji="0" lang="es-AR"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rPr>
              <a:t> Criterio de Precisión</a:t>
            </a:r>
            <a:endParaRPr kumimoji="0" lang="es-ES"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endParaRPr>
          </a:p>
          <a:p>
            <a:pPr marL="0" marR="0" lvl="0" indent="0" algn="ctr" defTabSz="914400" rtl="0" eaLnBrk="1" fontAlgn="base" latinLnBrk="0" hangingPunct="1">
              <a:lnSpc>
                <a:spcPct val="100000"/>
              </a:lnSpc>
              <a:spcBef>
                <a:spcPts val="600"/>
              </a:spcBef>
              <a:spcAft>
                <a:spcPct val="0"/>
              </a:spcAft>
              <a:buClrTx/>
              <a:buSzTx/>
              <a:buFontTx/>
              <a:buChar char="•"/>
              <a:tabLst/>
              <a:defRPr/>
            </a:pPr>
            <a:r>
              <a:rPr kumimoji="0" lang="es-ES"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rPr>
              <a:t> </a:t>
            </a:r>
            <a:r>
              <a:rPr kumimoji="0" lang="es-AR"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rPr>
              <a:t>Criterio de Causalidad</a:t>
            </a:r>
            <a:endParaRPr kumimoji="0" lang="es-ES" altLang="es-AR" sz="3600" b="0"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4129112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83820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s-AR" altLang="es-AR" sz="2400" b="0" i="0" u="none" strike="noStrike" kern="1200" cap="none" spc="0" normalizeH="0" baseline="0" noProof="0">
              <a:ln>
                <a:noFill/>
              </a:ln>
              <a:solidFill>
                <a:srgbClr val="000000"/>
              </a:solidFill>
              <a:effectLst/>
              <a:uLnTx/>
              <a:uFillTx/>
              <a:latin typeface="Tahoma" pitchFamily="34" charset="0"/>
              <a:ea typeface="+mn-ea"/>
              <a:cs typeface="Arial" charset="0"/>
            </a:endParaRPr>
          </a:p>
        </p:txBody>
      </p:sp>
      <p:sp>
        <p:nvSpPr>
          <p:cNvPr id="27651" name="Rectangle 3"/>
          <p:cNvSpPr>
            <a:spLocks noChangeArrowheads="1"/>
          </p:cNvSpPr>
          <p:nvPr/>
        </p:nvSpPr>
        <p:spPr bwMode="auto">
          <a:xfrm>
            <a:off x="152400" y="115888"/>
            <a:ext cx="8763000" cy="230500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DAR RESPUESTA A UN PROBLEMA DE INVESTIGACIÓN EN CIENCIAS SOCIALES ES MODELAR, AJUSTAR Y APLICAR UNA ESTRATEGIA </a:t>
            </a:r>
            <a:r>
              <a:rPr lang="es-MX" altLang="es-AR" sz="2400" b="1" dirty="0">
                <a:solidFill>
                  <a:srgbClr val="000000"/>
                </a:solidFill>
              </a:rPr>
              <a:t>DE INTERVENCIÓN </a:t>
            </a:r>
            <a:r>
              <a:rPr kumimoji="0" lang="es-MX"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SOBRE UN OBJETO EN FUNCIÓN DE GENERAR NUEVOS CONOCIMIENTOS DEL OBJETO</a:t>
            </a:r>
            <a:endParaRPr kumimoji="0" lang="es-AR"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
        <p:nvSpPr>
          <p:cNvPr id="27652" name="Text Box 4"/>
          <p:cNvSpPr txBox="1">
            <a:spLocks noChangeArrowheads="1"/>
          </p:cNvSpPr>
          <p:nvPr/>
        </p:nvSpPr>
        <p:spPr bwMode="auto">
          <a:xfrm>
            <a:off x="323528" y="2638425"/>
            <a:ext cx="8424936" cy="3416320"/>
          </a:xfrm>
          <a:prstGeom prst="rect">
            <a:avLst/>
          </a:prstGeom>
          <a:solidFill>
            <a:srgbClr val="9EFC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ES"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rPr>
              <a:t> </a:t>
            </a:r>
            <a:r>
              <a:rPr kumimoji="0" lang="es-AR"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rPr>
              <a:t>Utilizando teorías, experiencias y diseños de investigación en función del problema de investigación.</a:t>
            </a:r>
            <a:endParaRPr kumimoji="0" lang="es-ES"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endParaRPr>
          </a:p>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ES"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rPr>
              <a:t> </a:t>
            </a:r>
            <a:r>
              <a:rPr kumimoji="0" lang="es-AR"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rPr>
              <a:t> Siguiendo estrategias de selección de </a:t>
            </a:r>
            <a:r>
              <a:rPr lang="es-AR" altLang="es-AR" sz="2400" dirty="0">
                <a:solidFill>
                  <a:srgbClr val="000000"/>
                </a:solidFill>
              </a:rPr>
              <a:t>poblaciones, </a:t>
            </a:r>
            <a:r>
              <a:rPr kumimoji="0" lang="es-AR"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rPr>
              <a:t>casos,  observaciones y de métodos de medición isomórficas con el problema planteado. </a:t>
            </a:r>
            <a:endParaRPr kumimoji="0" lang="es-ES"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endParaRPr>
          </a:p>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AR"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rPr>
              <a:t>Aceptando la incertidumbre que imponen los procesos sociales sometidos a sistemas abiertos alejados del equilibrio. </a:t>
            </a:r>
          </a:p>
        </p:txBody>
      </p:sp>
    </p:spTree>
    <p:extLst>
      <p:ext uri="{BB962C8B-B14F-4D97-AF65-F5344CB8AC3E}">
        <p14:creationId xmlns:p14="http://schemas.microsoft.com/office/powerpoint/2010/main" val="3128133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3786188" y="1847850"/>
            <a:ext cx="2016125" cy="571500"/>
          </a:xfrm>
          <a:prstGeom prst="rect">
            <a:avLst/>
          </a:prstGeom>
          <a:noFill/>
          <a:ln w="38100">
            <a:solidFill>
              <a:srgbClr val="CC99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171" name="Rectangle 4"/>
          <p:cNvSpPr>
            <a:spLocks noChangeArrowheads="1"/>
          </p:cNvSpPr>
          <p:nvPr/>
        </p:nvSpPr>
        <p:spPr bwMode="auto">
          <a:xfrm>
            <a:off x="3852863" y="1901825"/>
            <a:ext cx="1882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t>Momento I</a:t>
            </a:r>
            <a:endParaRPr lang="es-ES" altLang="es-AR" sz="2400" b="1"/>
          </a:p>
        </p:txBody>
      </p:sp>
      <p:sp>
        <p:nvSpPr>
          <p:cNvPr id="7172" name="Text Box 5"/>
          <p:cNvSpPr txBox="1">
            <a:spLocks noChangeArrowheads="1"/>
          </p:cNvSpPr>
          <p:nvPr/>
        </p:nvSpPr>
        <p:spPr bwMode="auto">
          <a:xfrm>
            <a:off x="1382713" y="2636838"/>
            <a:ext cx="6877050" cy="10779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s-ES_tradnl" altLang="es-AR"/>
              <a:t>Planteo de un Tema/Problema</a:t>
            </a:r>
          </a:p>
          <a:p>
            <a:pPr algn="ctr">
              <a:spcBef>
                <a:spcPct val="0"/>
              </a:spcBef>
              <a:buClrTx/>
              <a:buSzTx/>
              <a:buFontTx/>
              <a:buNone/>
            </a:pPr>
            <a:r>
              <a:rPr lang="es-ES_tradnl" altLang="es-AR"/>
              <a:t>Delimitar tiempo y espacio</a:t>
            </a:r>
          </a:p>
        </p:txBody>
      </p:sp>
      <p:sp>
        <p:nvSpPr>
          <p:cNvPr id="7173" name="Text Box 6"/>
          <p:cNvSpPr txBox="1">
            <a:spLocks noChangeArrowheads="1"/>
          </p:cNvSpPr>
          <p:nvPr/>
        </p:nvSpPr>
        <p:spPr bwMode="auto">
          <a:xfrm>
            <a:off x="752475" y="4005263"/>
            <a:ext cx="8137525" cy="1076325"/>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a:t>Identificación / Ajuste de las Preguntas e Hipótesis Subyacentes de Investigación</a:t>
            </a:r>
            <a:endParaRPr lang="es-ES_tradnl" altLang="es-AR" sz="2800"/>
          </a:p>
        </p:txBody>
      </p:sp>
      <p:sp>
        <p:nvSpPr>
          <p:cNvPr id="7174" name="AutoShape 7"/>
          <p:cNvSpPr>
            <a:spLocks noChangeArrowheads="1"/>
          </p:cNvSpPr>
          <p:nvPr/>
        </p:nvSpPr>
        <p:spPr bwMode="auto">
          <a:xfrm>
            <a:off x="4140200" y="5337175"/>
            <a:ext cx="1363663" cy="790575"/>
          </a:xfrm>
          <a:prstGeom prst="downArrow">
            <a:avLst>
              <a:gd name="adj1" fmla="val 56065"/>
              <a:gd name="adj2" fmla="val 31667"/>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lang="es-AR" altLang="es-AR" sz="2400">
              <a:solidFill>
                <a:schemeClr val="accent2"/>
              </a:solidFill>
            </a:endParaRPr>
          </a:p>
        </p:txBody>
      </p:sp>
      <p:sp>
        <p:nvSpPr>
          <p:cNvPr id="7175" name="Rectangle 8"/>
          <p:cNvSpPr>
            <a:spLocks noChangeArrowheads="1"/>
          </p:cNvSpPr>
          <p:nvPr/>
        </p:nvSpPr>
        <p:spPr bwMode="auto">
          <a:xfrm>
            <a:off x="1257300" y="92075"/>
            <a:ext cx="7812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CIRCUITO DEL PROCESO DE INVESTIGACIÓN</a:t>
            </a:r>
            <a:endParaRPr lang="es-ES" altLang="es-AR" sz="2400" b="1">
              <a:solidFill>
                <a:schemeClr val="tx2"/>
              </a:solidFill>
            </a:endParaRPr>
          </a:p>
        </p:txBody>
      </p:sp>
      <p:sp>
        <p:nvSpPr>
          <p:cNvPr id="7176" name="6 CuadroTexto"/>
          <p:cNvSpPr txBox="1">
            <a:spLocks noChangeArrowheads="1"/>
          </p:cNvSpPr>
          <p:nvPr/>
        </p:nvSpPr>
        <p:spPr bwMode="auto">
          <a:xfrm>
            <a:off x="395288" y="558800"/>
            <a:ext cx="81375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MX" altLang="es-AR" sz="1200" b="1" dirty="0"/>
              <a:t>La idea o problema de investigación se presenta </a:t>
            </a:r>
            <a:r>
              <a:rPr lang="es-AR" altLang="es-AR" sz="1200" b="1" dirty="0"/>
              <a:t>inicialmente </a:t>
            </a:r>
            <a:r>
              <a:rPr lang="es-MX" altLang="es-AR" sz="1200" b="1" dirty="0"/>
              <a:t>de modo vago o genérico. Luego se va precisando y configurando a partir de adentrarse en el campo de conocimiento determinado. Eso sucede por medio de una revisión de antecedentes sobre el tema que colabora para que se estructure la idea originaria insertándola en una perspectiva teórica y metodológica.</a:t>
            </a:r>
            <a:endParaRPr lang="es-AR" altLang="es-AR" sz="1200" b="1" dirty="0"/>
          </a:p>
        </p:txBody>
      </p:sp>
    </p:spTree>
    <p:extLst>
      <p:ext uri="{BB962C8B-B14F-4D97-AF65-F5344CB8AC3E}">
        <p14:creationId xmlns:p14="http://schemas.microsoft.com/office/powerpoint/2010/main" val="1623100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582738" y="188913"/>
            <a:ext cx="709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DE LOS CONCEPTOS A LOS INDICADORES</a:t>
            </a:r>
            <a:endParaRPr lang="es-ES" altLang="es-AR" sz="2400" b="1">
              <a:solidFill>
                <a:schemeClr val="tx2"/>
              </a:solidFill>
            </a:endParaRPr>
          </a:p>
        </p:txBody>
      </p:sp>
      <p:sp>
        <p:nvSpPr>
          <p:cNvPr id="11267" name="Text Box 3"/>
          <p:cNvSpPr txBox="1">
            <a:spLocks noChangeArrowheads="1"/>
          </p:cNvSpPr>
          <p:nvPr/>
        </p:nvSpPr>
        <p:spPr bwMode="auto">
          <a:xfrm>
            <a:off x="539750" y="2060575"/>
            <a:ext cx="8299450"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Identificación de Hipótesis / Conjeturas</a:t>
            </a:r>
          </a:p>
        </p:txBody>
      </p:sp>
      <p:sp>
        <p:nvSpPr>
          <p:cNvPr id="11268" name="Text Box 4"/>
          <p:cNvSpPr txBox="1">
            <a:spLocks noChangeArrowheads="1"/>
          </p:cNvSpPr>
          <p:nvPr/>
        </p:nvSpPr>
        <p:spPr bwMode="auto">
          <a:xfrm>
            <a:off x="288925" y="2781300"/>
            <a:ext cx="8610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100000"/>
              </a:spcBef>
              <a:buSzTx/>
              <a:buFont typeface="Wingdings" pitchFamily="2" charset="2"/>
              <a:buChar char="q"/>
            </a:pPr>
            <a:r>
              <a:rPr lang="es-ES_tradnl" altLang="es-AR" sz="2800" dirty="0">
                <a:latin typeface="Comic Sans MS" pitchFamily="66" charset="0"/>
              </a:rPr>
              <a:t> </a:t>
            </a:r>
            <a:r>
              <a:rPr lang="es-ES_tradnl" altLang="es-AR" sz="2800" dirty="0"/>
              <a:t>Definir la pregunta de investigación y la hipótesis de trabajo (proposiciones teóricas que dan sentido a la pregunta y preconfiguran su respuesta)</a:t>
            </a:r>
          </a:p>
          <a:p>
            <a:pPr algn="just">
              <a:spcBef>
                <a:spcPct val="100000"/>
              </a:spcBef>
              <a:buSzTx/>
              <a:buFont typeface="Wingdings" pitchFamily="2" charset="2"/>
              <a:buChar char="q"/>
            </a:pPr>
            <a:r>
              <a:rPr lang="es-ES_tradnl" altLang="es-AR" sz="2800" dirty="0"/>
              <a:t> Establecer las relaciones esperables entre dimensiones y variables (proposiciones empíricas) </a:t>
            </a:r>
          </a:p>
          <a:p>
            <a:pPr algn="just">
              <a:spcBef>
                <a:spcPct val="100000"/>
              </a:spcBef>
              <a:buSzTx/>
              <a:buFont typeface="Wingdings" pitchFamily="2" charset="2"/>
              <a:buChar char="q"/>
            </a:pPr>
            <a:r>
              <a:rPr lang="es-ES_tradnl" altLang="es-AR" sz="2800" dirty="0"/>
              <a:t> Seleccionar, ajustar y elaborar indicadores e índices observables para cada dimensión / variables.</a:t>
            </a:r>
          </a:p>
        </p:txBody>
      </p:sp>
      <p:sp>
        <p:nvSpPr>
          <p:cNvPr id="11269" name="1 CuadroTexto"/>
          <p:cNvSpPr txBox="1">
            <a:spLocks noChangeArrowheads="1"/>
          </p:cNvSpPr>
          <p:nvPr/>
        </p:nvSpPr>
        <p:spPr bwMode="auto">
          <a:xfrm>
            <a:off x="539750" y="692150"/>
            <a:ext cx="80502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AR" altLang="es-AR" sz="1600" b="1" dirty="0">
                <a:solidFill>
                  <a:srgbClr val="000000"/>
                </a:solidFill>
              </a:rPr>
              <a:t>De una proposición teórica derivamos por deducción lógica y mediante definiciones operacionales de los conceptos, una o más proposiciones o hipótesis empíricas (consecuencias observables de las hipótesis teóricas).</a:t>
            </a:r>
            <a:r>
              <a:rPr lang="es-AR" altLang="es-AR" sz="1600" b="1" dirty="0">
                <a:solidFill>
                  <a:srgbClr val="000000"/>
                </a:solidFill>
                <a:latin typeface="Ebrima" pitchFamily="2" charset="0"/>
                <a:cs typeface="Calibri" pitchFamily="34" charset="0"/>
              </a:rPr>
              <a:t> </a:t>
            </a:r>
          </a:p>
        </p:txBody>
      </p:sp>
    </p:spTree>
    <p:extLst>
      <p:ext uri="{BB962C8B-B14F-4D97-AF65-F5344CB8AC3E}">
        <p14:creationId xmlns:p14="http://schemas.microsoft.com/office/powerpoint/2010/main" val="338714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8"/>
          <p:cNvSpPr>
            <a:spLocks noChangeArrowheads="1"/>
          </p:cNvSpPr>
          <p:nvPr/>
        </p:nvSpPr>
        <p:spPr bwMode="auto">
          <a:xfrm>
            <a:off x="215106" y="594266"/>
            <a:ext cx="8713787" cy="553997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defRPr/>
            </a:pPr>
            <a:r>
              <a:rPr kumimoji="0" lang="es-ES" altLang="es-AR" sz="2800" b="1" i="0" u="none" strike="noStrike" kern="1200" cap="none" spc="0" normalizeH="0" baseline="0" noProof="0" dirty="0">
                <a:ln>
                  <a:noFill/>
                </a:ln>
                <a:solidFill>
                  <a:srgbClr val="000000"/>
                </a:solidFill>
                <a:effectLst/>
                <a:uLnTx/>
                <a:uFillTx/>
                <a:latin typeface="Tahoma" pitchFamily="34" charset="0"/>
                <a:ea typeface="+mn-ea"/>
                <a:cs typeface="Arial" charset="0"/>
              </a:rPr>
              <a:t>PROBLEMA DE INVESTIGACIÓN</a:t>
            </a:r>
          </a:p>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defRPr/>
            </a:pPr>
            <a:r>
              <a:rPr kumimoji="0" lang="es-ES" altLang="es-AR" sz="2400" b="0" i="0" u="none" strike="noStrike" kern="1200" cap="none" spc="0" normalizeH="0" baseline="0" noProof="0" dirty="0">
                <a:ln>
                  <a:noFill/>
                </a:ln>
                <a:solidFill>
                  <a:srgbClr val="000000"/>
                </a:solidFill>
                <a:effectLst/>
                <a:uLnTx/>
                <a:uFillTx/>
                <a:latin typeface="Tahoma" pitchFamily="34" charset="0"/>
                <a:ea typeface="+mn-ea"/>
                <a:cs typeface="Arial" charset="0"/>
              </a:rPr>
              <a:t>UNA SOSPECHA TEÓRICA ASOCIADO A EXPLICACIONES Y HECHOS CONOCIDIOS ORIENTAN LA INVESTIGACIÓN</a:t>
            </a:r>
          </a:p>
          <a:p>
            <a:pPr marL="0" marR="0" lvl="0" indent="0" algn="just" defTabSz="914400" rtl="0" eaLnBrk="1" fontAlgn="base" latinLnBrk="0" hangingPunct="1">
              <a:lnSpc>
                <a:spcPct val="100000"/>
              </a:lnSpc>
              <a:spcBef>
                <a:spcPct val="0"/>
              </a:spcBef>
              <a:spcAft>
                <a:spcPct val="50000"/>
              </a:spcAft>
              <a:buClrTx/>
              <a:buSzTx/>
              <a:buFont typeface="Wingdings" pitchFamily="2" charset="2"/>
              <a:buNone/>
              <a:tabLst/>
              <a:defRPr/>
            </a:pPr>
            <a:r>
              <a:rPr kumimoji="0" lang="es-ES"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¿La CONFIANZA CIUDADANA </a:t>
            </a:r>
            <a:r>
              <a:rPr lang="es-ES" altLang="es-AR" sz="2400" b="1" dirty="0">
                <a:solidFill>
                  <a:srgbClr val="000000"/>
                </a:solidFill>
              </a:rPr>
              <a:t>hacia</a:t>
            </a:r>
            <a:r>
              <a:rPr kumimoji="0" lang="es-ES"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 los Gobiernos en la Argentina contemporánea depende del grado de bienestar </a:t>
            </a:r>
            <a:r>
              <a:rPr lang="es-ES" altLang="es-AR" sz="2400" b="1" dirty="0">
                <a:solidFill>
                  <a:srgbClr val="000000"/>
                </a:solidFill>
              </a:rPr>
              <a:t>económico </a:t>
            </a:r>
            <a:r>
              <a:rPr kumimoji="0" lang="es-ES"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que genera su gestión o de las identidades político-ideológicas de la población? (TESIS CONOCIDAS)</a:t>
            </a:r>
          </a:p>
          <a:p>
            <a:pPr marL="0" marR="0" lvl="0" indent="0" algn="just" defTabSz="914400" rtl="0" eaLnBrk="1" fontAlgn="base" latinLnBrk="0" hangingPunct="1">
              <a:lnSpc>
                <a:spcPct val="100000"/>
              </a:lnSpc>
              <a:spcBef>
                <a:spcPct val="0"/>
              </a:spcBef>
              <a:spcAft>
                <a:spcPct val="50000"/>
              </a:spcAft>
              <a:buClrTx/>
              <a:buSzTx/>
              <a:buFont typeface="Wingdings" pitchFamily="2" charset="2"/>
              <a:buNone/>
              <a:tabLst/>
              <a:defRPr/>
            </a:pPr>
            <a:r>
              <a:rPr kumimoji="0" lang="es-ES"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¿O </a:t>
            </a:r>
            <a:r>
              <a:rPr lang="es-ES" altLang="es-AR" sz="2400" b="1" dirty="0">
                <a:solidFill>
                  <a:srgbClr val="000000"/>
                </a:solidFill>
              </a:rPr>
              <a:t>existen </a:t>
            </a:r>
            <a:r>
              <a:rPr kumimoji="0" lang="es-ES"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factores PSICOSOCIALES </a:t>
            </a:r>
            <a:r>
              <a:rPr lang="es-ES" altLang="es-AR" sz="2400" b="1" dirty="0">
                <a:solidFill>
                  <a:srgbClr val="000000"/>
                </a:solidFill>
              </a:rPr>
              <a:t>que estructuran la opinión pública </a:t>
            </a:r>
            <a:r>
              <a:rPr kumimoji="0" lang="es-ES" altLang="es-AR" sz="2400" b="1" i="0" u="none" strike="noStrike" kern="1200" cap="none" spc="0" normalizeH="0" baseline="0" noProof="0" dirty="0">
                <a:ln>
                  <a:noFill/>
                </a:ln>
                <a:solidFill>
                  <a:srgbClr val="000000"/>
                </a:solidFill>
                <a:effectLst/>
                <a:uLnTx/>
                <a:uFillTx/>
                <a:latin typeface="Tahoma" pitchFamily="34" charset="0"/>
                <a:ea typeface="+mn-ea"/>
                <a:cs typeface="Arial" charset="0"/>
              </a:rPr>
              <a:t>capaces de explicar los cambios en los niveles de CONFIANZA CIUDADANA? ¿La vulnerabilidad social es un factor clave en la explicación de este fenómeno? (TESIS ALTERNATIVA)</a:t>
            </a:r>
          </a:p>
        </p:txBody>
      </p:sp>
    </p:spTree>
    <p:extLst>
      <p:ext uri="{BB962C8B-B14F-4D97-AF65-F5344CB8AC3E}">
        <p14:creationId xmlns:p14="http://schemas.microsoft.com/office/powerpoint/2010/main" val="2307010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07502" y="980728"/>
          <a:ext cx="8784977" cy="4689012"/>
        </p:xfrm>
        <a:graphic>
          <a:graphicData uri="http://schemas.openxmlformats.org/drawingml/2006/table">
            <a:tbl>
              <a:tblPr firstRow="1" firstCol="1" lastRow="1" lastCol="1" bandRow="1" bandCol="1"/>
              <a:tblGrid>
                <a:gridCol w="2150040">
                  <a:extLst>
                    <a:ext uri="{9D8B030D-6E8A-4147-A177-3AD203B41FA5}">
                      <a16:colId xmlns:a16="http://schemas.microsoft.com/office/drawing/2014/main" val="20000"/>
                    </a:ext>
                  </a:extLst>
                </a:gridCol>
                <a:gridCol w="3178554">
                  <a:extLst>
                    <a:ext uri="{9D8B030D-6E8A-4147-A177-3AD203B41FA5}">
                      <a16:colId xmlns:a16="http://schemas.microsoft.com/office/drawing/2014/main" val="20001"/>
                    </a:ext>
                  </a:extLst>
                </a:gridCol>
                <a:gridCol w="3456383">
                  <a:extLst>
                    <a:ext uri="{9D8B030D-6E8A-4147-A177-3AD203B41FA5}">
                      <a16:colId xmlns:a16="http://schemas.microsoft.com/office/drawing/2014/main" val="20002"/>
                    </a:ext>
                  </a:extLst>
                </a:gridCol>
              </a:tblGrid>
              <a:tr h="1336212">
                <a:tc gridSpan="3">
                  <a:txBody>
                    <a:bodyPr/>
                    <a:lstStyle/>
                    <a:p>
                      <a:pPr algn="ctr">
                        <a:lnSpc>
                          <a:spcPct val="100000"/>
                        </a:lnSpc>
                        <a:spcBef>
                          <a:spcPts val="0"/>
                        </a:spcBef>
                        <a:spcAft>
                          <a:spcPts val="0"/>
                        </a:spcAft>
                      </a:pPr>
                      <a:r>
                        <a:rPr lang="es-AR" sz="2800" b="1" dirty="0">
                          <a:effectLst/>
                          <a:latin typeface="Calibri"/>
                          <a:ea typeface="Calibri"/>
                          <a:cs typeface="Arial"/>
                        </a:rPr>
                        <a:t>INDICADOR DE LA VARIABLE DE CONFIANZA  PÚBLICA HACIA EL GOBIERNO NACIONAL</a:t>
                      </a:r>
                      <a:endParaRPr lang="es-AR" sz="2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2696236">
                <a:tc>
                  <a:txBody>
                    <a:bodyPr/>
                    <a:lstStyle/>
                    <a:p>
                      <a:pPr>
                        <a:lnSpc>
                          <a:spcPct val="100000"/>
                        </a:lnSpc>
                        <a:spcBef>
                          <a:spcPts val="0"/>
                        </a:spcBef>
                        <a:spcAft>
                          <a:spcPts val="0"/>
                        </a:spcAft>
                      </a:pPr>
                      <a:r>
                        <a:rPr lang="es-AR" sz="2000" b="1" dirty="0">
                          <a:effectLst/>
                          <a:latin typeface="Calibri"/>
                          <a:ea typeface="Calibri"/>
                          <a:cs typeface="Arial"/>
                        </a:rPr>
                        <a:t>CONFIANZA PÚBLICA EN EL GOBIERNO NACIONAL</a:t>
                      </a:r>
                      <a:endParaRPr lang="es-AR"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0000"/>
                        </a:lnSpc>
                        <a:spcBef>
                          <a:spcPts val="0"/>
                        </a:spcBef>
                        <a:spcAft>
                          <a:spcPts val="0"/>
                        </a:spcAft>
                      </a:pPr>
                      <a:r>
                        <a:rPr lang="es-AR" sz="2000" dirty="0">
                          <a:effectLst/>
                          <a:latin typeface="Calibri"/>
                          <a:ea typeface="Calibri"/>
                          <a:cs typeface="Times New Roman"/>
                        </a:rPr>
                        <a:t>Es una medida subjetiva de los niveles de confianza en el Gobierno Nacional (Poder Ejecutivo).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0000"/>
                        </a:lnSpc>
                        <a:spcBef>
                          <a:spcPts val="0"/>
                        </a:spcBef>
                        <a:spcAft>
                          <a:spcPts val="0"/>
                        </a:spcAft>
                        <a:tabLst>
                          <a:tab pos="-4445" algn="l"/>
                        </a:tabLst>
                      </a:pPr>
                      <a:r>
                        <a:rPr lang="es-AR" sz="2000" baseline="0" dirty="0">
                          <a:effectLst/>
                          <a:latin typeface="Calibri"/>
                          <a:ea typeface="Calibri"/>
                          <a:cs typeface="Arial"/>
                        </a:rPr>
                        <a:t>ALTA CONFIANZA: % p</a:t>
                      </a:r>
                      <a:r>
                        <a:rPr lang="es-AR" sz="2000" dirty="0">
                          <a:effectLst/>
                          <a:latin typeface="Calibri"/>
                          <a:ea typeface="Calibri"/>
                          <a:cs typeface="Arial"/>
                        </a:rPr>
                        <a:t>ersonas de 18 años y más que declararon confiar mucho o bastante en el Gobierno Nacional. </a:t>
                      </a:r>
                    </a:p>
                    <a:p>
                      <a:pPr algn="just">
                        <a:lnSpc>
                          <a:spcPct val="100000"/>
                        </a:lnSpc>
                        <a:spcBef>
                          <a:spcPts val="0"/>
                        </a:spcBef>
                        <a:spcAft>
                          <a:spcPts val="0"/>
                        </a:spcAft>
                        <a:tabLst>
                          <a:tab pos="-4445" algn="l"/>
                        </a:tabLst>
                      </a:pPr>
                      <a:endParaRPr lang="es-AR" sz="2000" dirty="0">
                        <a:effectLst/>
                        <a:latin typeface="Calibri"/>
                        <a:ea typeface="Calibri"/>
                        <a:cs typeface="Arial"/>
                      </a:endParaRPr>
                    </a:p>
                    <a:p>
                      <a:pPr marL="0" marR="0" lvl="0" indent="0" algn="just" defTabSz="914400" rtl="0" eaLnBrk="1" fontAlgn="auto" latinLnBrk="0" hangingPunct="1">
                        <a:lnSpc>
                          <a:spcPct val="100000"/>
                        </a:lnSpc>
                        <a:spcBef>
                          <a:spcPts val="0"/>
                        </a:spcBef>
                        <a:spcAft>
                          <a:spcPts val="0"/>
                        </a:spcAft>
                        <a:buClrTx/>
                        <a:buSzTx/>
                        <a:buFontTx/>
                        <a:buNone/>
                        <a:tabLst>
                          <a:tab pos="-4445" algn="l"/>
                        </a:tabLst>
                        <a:defRPr/>
                      </a:pPr>
                      <a:r>
                        <a:rPr lang="es-AR" sz="2000" dirty="0">
                          <a:effectLst/>
                          <a:latin typeface="Calibri"/>
                          <a:ea typeface="Calibri"/>
                          <a:cs typeface="Arial"/>
                        </a:rPr>
                        <a:t>BAJA</a:t>
                      </a:r>
                      <a:r>
                        <a:rPr lang="es-AR" sz="2000" baseline="0" dirty="0">
                          <a:effectLst/>
                          <a:latin typeface="Calibri"/>
                          <a:ea typeface="Calibri"/>
                          <a:cs typeface="Arial"/>
                        </a:rPr>
                        <a:t> O NULA CONFIANZA: % p</a:t>
                      </a:r>
                      <a:r>
                        <a:rPr lang="es-AR" sz="2000" dirty="0">
                          <a:effectLst/>
                          <a:latin typeface="Calibri"/>
                          <a:ea typeface="Calibri"/>
                          <a:cs typeface="Arial"/>
                        </a:rPr>
                        <a:t>ersonas de 18 años y más que declararon confiar nada o poco en el Gobierno Nacional. </a:t>
                      </a:r>
                    </a:p>
                    <a:p>
                      <a:pPr algn="just">
                        <a:lnSpc>
                          <a:spcPct val="100000"/>
                        </a:lnSpc>
                        <a:spcBef>
                          <a:spcPts val="0"/>
                        </a:spcBef>
                        <a:spcAft>
                          <a:spcPts val="0"/>
                        </a:spcAft>
                        <a:tabLst>
                          <a:tab pos="-4445" algn="l"/>
                        </a:tabLst>
                      </a:pPr>
                      <a:endParaRPr lang="es-AR"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7175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8159711" y="6405499"/>
            <a:ext cx="904617" cy="488625"/>
          </a:xfrm>
          <a:prstGeom prst="rect">
            <a:avLst/>
          </a:prstGeom>
        </p:spPr>
      </p:pic>
      <p:graphicFrame>
        <p:nvGraphicFramePr>
          <p:cNvPr id="2" name="Tabla 1">
            <a:extLst>
              <a:ext uri="{FF2B5EF4-FFF2-40B4-BE49-F238E27FC236}">
                <a16:creationId xmlns:a16="http://schemas.microsoft.com/office/drawing/2014/main" id="{64854B62-2B31-4026-887B-F96236144453}"/>
              </a:ext>
            </a:extLst>
          </p:cNvPr>
          <p:cNvGraphicFramePr>
            <a:graphicFrameLocks noGrp="1"/>
          </p:cNvGraphicFramePr>
          <p:nvPr>
            <p:extLst>
              <p:ext uri="{D42A27DB-BD31-4B8C-83A1-F6EECF244321}">
                <p14:modId xmlns:p14="http://schemas.microsoft.com/office/powerpoint/2010/main" val="3907072612"/>
              </p:ext>
            </p:extLst>
          </p:nvPr>
        </p:nvGraphicFramePr>
        <p:xfrm>
          <a:off x="620461" y="167204"/>
          <a:ext cx="7970422" cy="859793"/>
        </p:xfrm>
        <a:graphic>
          <a:graphicData uri="http://schemas.openxmlformats.org/drawingml/2006/table">
            <a:tbl>
              <a:tblPr>
                <a:tableStyleId>{5C22544A-7EE6-4342-B048-85BDC9FD1C3A}</a:tableStyleId>
              </a:tblPr>
              <a:tblGrid>
                <a:gridCol w="7970422">
                  <a:extLst>
                    <a:ext uri="{9D8B030D-6E8A-4147-A177-3AD203B41FA5}">
                      <a16:colId xmlns:a16="http://schemas.microsoft.com/office/drawing/2014/main" val="689044388"/>
                    </a:ext>
                  </a:extLst>
                </a:gridCol>
              </a:tblGrid>
              <a:tr h="298252">
                <a:tc>
                  <a:txBody>
                    <a:bodyPr/>
                    <a:lstStyle/>
                    <a:p>
                      <a:pPr algn="just" fontAlgn="b">
                        <a:spcAft>
                          <a:spcPts val="0"/>
                        </a:spcAft>
                      </a:pPr>
                      <a:r>
                        <a:rPr lang="es-ES" sz="1600" b="1" i="0" u="none" strike="noStrike" dirty="0">
                          <a:solidFill>
                            <a:srgbClr val="000000"/>
                          </a:solidFill>
                          <a:effectLst/>
                          <a:latin typeface="+mj-lt"/>
                          <a:cs typeface="Arial" panose="020B0604020202020204" pitchFamily="34" charset="0"/>
                        </a:rPr>
                        <a:t>EVOLUCIÓN DE LA CONFIANZA CIUDADANA EN EL</a:t>
                      </a:r>
                      <a:r>
                        <a:rPr lang="es-ES" sz="1600" b="1" i="0" u="none" strike="noStrike" baseline="0" dirty="0">
                          <a:solidFill>
                            <a:srgbClr val="000000"/>
                          </a:solidFill>
                          <a:effectLst/>
                          <a:latin typeface="+mj-lt"/>
                          <a:cs typeface="Arial" panose="020B0604020202020204" pitchFamily="34" charset="0"/>
                        </a:rPr>
                        <a:t> GOBIERNO NACIONAL</a:t>
                      </a:r>
                      <a:endParaRPr lang="es-ES" sz="1600" b="1" i="0" u="none" strike="noStrike" dirty="0">
                        <a:solidFill>
                          <a:srgbClr val="000000"/>
                        </a:solidFill>
                        <a:effectLst/>
                        <a:latin typeface="+mj-lt"/>
                        <a:cs typeface="Arial" panose="020B0604020202020204" pitchFamily="34" charset="0"/>
                      </a:endParaRPr>
                    </a:p>
                  </a:txBody>
                  <a:tcPr marL="8639" marR="8639" marT="8639" marB="0" anchor="b">
                    <a:solidFill>
                      <a:schemeClr val="bg1"/>
                    </a:solidFill>
                  </a:tcPr>
                </a:tc>
                <a:extLst>
                  <a:ext uri="{0D108BD9-81ED-4DB2-BD59-A6C34878D82A}">
                    <a16:rowId xmlns:a16="http://schemas.microsoft.com/office/drawing/2014/main" val="2214876644"/>
                  </a:ext>
                </a:extLst>
              </a:tr>
              <a:tr h="561541">
                <a:tc>
                  <a:txBody>
                    <a:bodyPr/>
                    <a:lstStyle/>
                    <a:p>
                      <a:pPr algn="l" fontAlgn="b">
                        <a:spcAft>
                          <a:spcPts val="0"/>
                        </a:spcAft>
                      </a:pPr>
                      <a:r>
                        <a:rPr lang="es-MX" sz="1800" u="none" strike="noStrike" dirty="0">
                          <a:effectLst/>
                          <a:latin typeface="+mj-lt"/>
                          <a:cs typeface="Arial" panose="020B0604020202020204" pitchFamily="34" charset="0"/>
                        </a:rPr>
                        <a:t>En porcentaje </a:t>
                      </a:r>
                      <a:r>
                        <a:rPr lang="es-MX" sz="1800" b="0" dirty="0">
                          <a:solidFill>
                            <a:schemeClr val="tx1"/>
                          </a:solidFill>
                          <a:latin typeface="+mj-lt"/>
                          <a:cs typeface="Arial" panose="020B0604020202020204" pitchFamily="34" charset="0"/>
                        </a:rPr>
                        <a:t>de personas de 18 años y más que declararon confiar mucho o bastante en las instituciones y actores de referencia. Años 2010-2021.</a:t>
                      </a:r>
                      <a:endParaRPr lang="es-MX" sz="1800" b="0" i="0" u="none" strike="noStrike" dirty="0">
                        <a:solidFill>
                          <a:schemeClr val="tx1"/>
                        </a:solidFill>
                        <a:effectLst/>
                        <a:latin typeface="+mj-lt"/>
                        <a:cs typeface="Arial" panose="020B0604020202020204" pitchFamily="34" charset="0"/>
                      </a:endParaRPr>
                    </a:p>
                  </a:txBody>
                  <a:tcPr marL="8639" marR="8639" marT="8639" marB="0" anchor="b">
                    <a:solidFill>
                      <a:schemeClr val="bg1"/>
                    </a:solidFill>
                  </a:tcPr>
                </a:tc>
                <a:extLst>
                  <a:ext uri="{0D108BD9-81ED-4DB2-BD59-A6C34878D82A}">
                    <a16:rowId xmlns:a16="http://schemas.microsoft.com/office/drawing/2014/main" val="3239610582"/>
                  </a:ext>
                </a:extLst>
              </a:tr>
            </a:tbl>
          </a:graphicData>
        </a:graphic>
      </p:graphicFrame>
      <p:sp>
        <p:nvSpPr>
          <p:cNvPr id="7" name="Rectángulo 6">
            <a:extLst>
              <a:ext uri="{FF2B5EF4-FFF2-40B4-BE49-F238E27FC236}">
                <a16:creationId xmlns:a16="http://schemas.microsoft.com/office/drawing/2014/main" id="{09D70587-1913-4D9C-BF27-B510F53C43C9}"/>
              </a:ext>
            </a:extLst>
          </p:cNvPr>
          <p:cNvSpPr/>
          <p:nvPr/>
        </p:nvSpPr>
        <p:spPr>
          <a:xfrm>
            <a:off x="586789" y="6483061"/>
            <a:ext cx="8511222"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Fuente: EDSA-Bicentenario (2010-2016) - EDSA-Agenda para la Equidad (2017-2025), Observatorio de la Deuda Social Argentina, UCA.</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charset="0"/>
              </a:rPr>
              <a:t> </a:t>
            </a:r>
            <a:endParaRPr kumimoji="0" lang="en-US" sz="900" b="0" i="0" u="none" strike="noStrike" kern="1200" cap="none" spc="0" normalizeH="0" baseline="0" noProof="0" dirty="0">
              <a:ln>
                <a:noFill/>
              </a:ln>
              <a:solidFill>
                <a:prstClr val="black"/>
              </a:solidFill>
              <a:effectLst/>
              <a:uLnTx/>
              <a:uFillTx/>
              <a:latin typeface="Calibri"/>
              <a:ea typeface="+mn-ea"/>
              <a:cs typeface="Arial" charset="0"/>
            </a:endParaRPr>
          </a:p>
        </p:txBody>
      </p:sp>
      <p:graphicFrame>
        <p:nvGraphicFramePr>
          <p:cNvPr id="11" name="Gráfico 10"/>
          <p:cNvGraphicFramePr>
            <a:graphicFrameLocks/>
          </p:cNvGraphicFramePr>
          <p:nvPr>
            <p:extLst>
              <p:ext uri="{D42A27DB-BD31-4B8C-83A1-F6EECF244321}">
                <p14:modId xmlns:p14="http://schemas.microsoft.com/office/powerpoint/2010/main" val="3100091403"/>
              </p:ext>
            </p:extLst>
          </p:nvPr>
        </p:nvGraphicFramePr>
        <p:xfrm>
          <a:off x="251520" y="1452152"/>
          <a:ext cx="8424936" cy="5030909"/>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ángulo 7"/>
          <p:cNvSpPr/>
          <p:nvPr/>
        </p:nvSpPr>
        <p:spPr>
          <a:xfrm>
            <a:off x="4572000" y="2053290"/>
            <a:ext cx="2592288" cy="50089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prstClr val="black"/>
                </a:solidFill>
                <a:effectLst/>
                <a:uLnTx/>
                <a:uFillTx/>
                <a:latin typeface="Calibri"/>
                <a:ea typeface="+mn-ea"/>
                <a:cs typeface="+mn-cs"/>
              </a:rPr>
              <a:t>Mauricio </a:t>
            </a:r>
            <a:r>
              <a:rPr kumimoji="0" lang="es-AR" sz="1400" b="1" i="0" u="none" strike="noStrike" kern="1200" cap="none" spc="0" normalizeH="0" baseline="0" noProof="0" dirty="0" err="1">
                <a:ln>
                  <a:noFill/>
                </a:ln>
                <a:solidFill>
                  <a:prstClr val="black"/>
                </a:solidFill>
                <a:effectLst/>
                <a:uLnTx/>
                <a:uFillTx/>
                <a:latin typeface="Calibri"/>
                <a:ea typeface="+mn-ea"/>
                <a:cs typeface="+mn-cs"/>
              </a:rPr>
              <a:t>Macri</a:t>
            </a:r>
            <a:endParaRPr kumimoji="0" lang="es-AR" sz="1400" b="1"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ángulo 8"/>
          <p:cNvSpPr/>
          <p:nvPr/>
        </p:nvSpPr>
        <p:spPr>
          <a:xfrm>
            <a:off x="7291104" y="3700097"/>
            <a:ext cx="1320915" cy="50089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prstClr val="black"/>
                </a:solidFill>
                <a:effectLst/>
                <a:uLnTx/>
                <a:uFillTx/>
                <a:latin typeface="Calibri"/>
                <a:ea typeface="+mn-ea"/>
                <a:cs typeface="+mn-cs"/>
              </a:rPr>
              <a:t>Alberto Fernández</a:t>
            </a:r>
          </a:p>
        </p:txBody>
      </p:sp>
      <p:sp>
        <p:nvSpPr>
          <p:cNvPr id="4" name="Rectángulo 3">
            <a:extLst>
              <a:ext uri="{FF2B5EF4-FFF2-40B4-BE49-F238E27FC236}">
                <a16:creationId xmlns:a16="http://schemas.microsoft.com/office/drawing/2014/main" id="{8E606A66-0DA1-AF83-EF9A-55952ACC08A5}"/>
              </a:ext>
            </a:extLst>
          </p:cNvPr>
          <p:cNvSpPr/>
          <p:nvPr/>
        </p:nvSpPr>
        <p:spPr>
          <a:xfrm>
            <a:off x="1907704" y="1626640"/>
            <a:ext cx="1320915" cy="500896"/>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CRECIMIENTO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ALTO</a:t>
            </a:r>
          </a:p>
        </p:txBody>
      </p:sp>
      <p:sp>
        <p:nvSpPr>
          <p:cNvPr id="5" name="Rectángulo 4">
            <a:extLst>
              <a:ext uri="{FF2B5EF4-FFF2-40B4-BE49-F238E27FC236}">
                <a16:creationId xmlns:a16="http://schemas.microsoft.com/office/drawing/2014/main" id="{619157B5-BC39-4F82-96EC-3990A8CDE6B7}"/>
              </a:ext>
            </a:extLst>
          </p:cNvPr>
          <p:cNvSpPr/>
          <p:nvPr/>
        </p:nvSpPr>
        <p:spPr>
          <a:xfrm>
            <a:off x="2772475" y="2802919"/>
            <a:ext cx="1320915" cy="500896"/>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DEVALUACIÓN Y CRISIS</a:t>
            </a:r>
          </a:p>
        </p:txBody>
      </p:sp>
      <p:sp>
        <p:nvSpPr>
          <p:cNvPr id="10" name="Rectángulo 9">
            <a:extLst>
              <a:ext uri="{FF2B5EF4-FFF2-40B4-BE49-F238E27FC236}">
                <a16:creationId xmlns:a16="http://schemas.microsoft.com/office/drawing/2014/main" id="{7C1CD5E5-2AC3-BF53-52B0-D9D2C5C05C46}"/>
              </a:ext>
            </a:extLst>
          </p:cNvPr>
          <p:cNvSpPr/>
          <p:nvPr/>
        </p:nvSpPr>
        <p:spPr>
          <a:xfrm>
            <a:off x="6012160" y="4440272"/>
            <a:ext cx="1320915" cy="500896"/>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DEVALUACIÓN Y CRISIS</a:t>
            </a:r>
          </a:p>
        </p:txBody>
      </p:sp>
      <p:sp>
        <p:nvSpPr>
          <p:cNvPr id="12" name="Rectángulo 11">
            <a:extLst>
              <a:ext uri="{FF2B5EF4-FFF2-40B4-BE49-F238E27FC236}">
                <a16:creationId xmlns:a16="http://schemas.microsoft.com/office/drawing/2014/main" id="{7473C2B1-AF28-8997-7703-3CCE8D63CFEC}"/>
              </a:ext>
            </a:extLst>
          </p:cNvPr>
          <p:cNvSpPr/>
          <p:nvPr/>
        </p:nvSpPr>
        <p:spPr>
          <a:xfrm>
            <a:off x="5067840" y="2761612"/>
            <a:ext cx="1320915" cy="500896"/>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CRECIMIENTO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ALTO</a:t>
            </a:r>
          </a:p>
        </p:txBody>
      </p:sp>
      <p:sp>
        <p:nvSpPr>
          <p:cNvPr id="13" name="Rectángulo 12">
            <a:extLst>
              <a:ext uri="{FF2B5EF4-FFF2-40B4-BE49-F238E27FC236}">
                <a16:creationId xmlns:a16="http://schemas.microsoft.com/office/drawing/2014/main" id="{CD11CEAB-4101-22F5-0524-98C57B1B9D6E}"/>
              </a:ext>
            </a:extLst>
          </p:cNvPr>
          <p:cNvSpPr/>
          <p:nvPr/>
        </p:nvSpPr>
        <p:spPr>
          <a:xfrm>
            <a:off x="7291104" y="1311802"/>
            <a:ext cx="1692114" cy="500896"/>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CRISIS ECONÓMICO-SANITARIA</a:t>
            </a:r>
          </a:p>
        </p:txBody>
      </p:sp>
    </p:spTree>
    <p:extLst>
      <p:ext uri="{BB962C8B-B14F-4D97-AF65-F5344CB8AC3E}">
        <p14:creationId xmlns:p14="http://schemas.microsoft.com/office/powerpoint/2010/main" val="42429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8584" y="1628800"/>
            <a:ext cx="7981848" cy="4464495"/>
          </a:xfrm>
          <a:ln>
            <a:noFill/>
          </a:ln>
        </p:spPr>
        <p:txBody>
          <a:bodyPr>
            <a:noAutofit/>
          </a:bodyPr>
          <a:lstStyle/>
          <a:p>
            <a:pPr algn="just">
              <a:spcBef>
                <a:spcPts val="884"/>
              </a:spcBef>
              <a:buFont typeface="Wingdings" panose="05000000000000000000" pitchFamily="2" charset="2"/>
              <a:buChar char="Ø"/>
            </a:pPr>
            <a:r>
              <a:rPr lang="es-AR" sz="2200" b="1" dirty="0">
                <a:cs typeface="Calibri" panose="020F0502020204030204" pitchFamily="34" charset="0"/>
              </a:rPr>
              <a:t>¿EN QUÉ MEDIDA EL AUMENTO DE LA CONFIANZA HACIA LOS GOBIERNOS DEPENDE DE FACTORES PSICO-SOCIALES QUE INTERACTÚAN CON LAS DESIGUALIDADES SOCIO-ECONÓMICAS Y LAS CONDICIONES POLÍTICO-ECONOMICAS SEGÚN NIVEL DE (IN)SEGURIDAD O (DES)APEGO QUE TALES GOBIERNOS GENERAN? </a:t>
            </a:r>
          </a:p>
          <a:p>
            <a:pPr algn="just">
              <a:spcBef>
                <a:spcPts val="884"/>
              </a:spcBef>
              <a:buFont typeface="Wingdings" panose="05000000000000000000" pitchFamily="2" charset="2"/>
              <a:buChar char="Ø"/>
            </a:pPr>
            <a:r>
              <a:rPr lang="es-AR" sz="2200" b="1" dirty="0">
                <a:cs typeface="Calibri" panose="020F0502020204030204" pitchFamily="34" charset="0"/>
              </a:rPr>
              <a:t>¿EN DONDE DEPENDIENDO DEL NIVEL SOCIO-ECONÓMICO (NIVEL DE VULNERABILIDAD SOCIAL), TENDRÁ LUGAR UN MAYOR O UNA MENOR CONFIANZA HACIA LOS GOBIERNOS SEGÚN EL GRADO DE SEGURIDAD O APEGO QUE SUS IDENTIDES Y CAPACIDADES POLITICAS GENERAN?  </a:t>
            </a:r>
          </a:p>
        </p:txBody>
      </p:sp>
      <p:sp>
        <p:nvSpPr>
          <p:cNvPr id="5" name="CuadroTexto 4">
            <a:extLst>
              <a:ext uri="{FF2B5EF4-FFF2-40B4-BE49-F238E27FC236}">
                <a16:creationId xmlns:a16="http://schemas.microsoft.com/office/drawing/2014/main" id="{CA12B4D4-D70F-4108-8668-9F712EE0EB64}"/>
              </a:ext>
            </a:extLst>
          </p:cNvPr>
          <p:cNvSpPr txBox="1"/>
          <p:nvPr/>
        </p:nvSpPr>
        <p:spPr>
          <a:xfrm>
            <a:off x="165594" y="476672"/>
            <a:ext cx="8812811" cy="830997"/>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defRPr/>
            </a:pPr>
            <a:r>
              <a:rPr lang="es-ES" altLang="es-AR" b="1" dirty="0">
                <a:solidFill>
                  <a:srgbClr val="4F81BD">
                    <a:lumMod val="50000"/>
                  </a:srgbClr>
                </a:solidFill>
                <a:latin typeface="Calibri"/>
                <a:ea typeface="MS PGothic" pitchFamily="34" charset="-128"/>
                <a:cs typeface="Calibri" panose="020F0502020204030204" pitchFamily="34" charset="0"/>
              </a:rPr>
              <a:t>PLANTEDO DE UN PROBLEMA CON BASE EN SUPUESTOS TEÓRICOS Y DATOS CONOCIDOS A PARTIR DE HIPÓTESIS SUBYACENTES</a:t>
            </a:r>
            <a:endParaRPr kumimoji="0" lang="es-ES" altLang="es-AR" b="1" i="0" u="none" strike="noStrike" kern="1200" cap="none" spc="0" normalizeH="0" baseline="0" noProof="0" dirty="0">
              <a:ln>
                <a:noFill/>
              </a:ln>
              <a:solidFill>
                <a:srgbClr val="4F81BD">
                  <a:lumMod val="50000"/>
                </a:srgbClr>
              </a:solidFill>
              <a:effectLst/>
              <a:uLnTx/>
              <a:uFillTx/>
              <a:latin typeface="Calibri"/>
              <a:ea typeface="MS PGothic" pitchFamily="34" charset="-128"/>
              <a:cs typeface="Calibri" panose="020F0502020204030204" pitchFamily="34" charset="0"/>
            </a:endParaRPr>
          </a:p>
        </p:txBody>
      </p:sp>
    </p:spTree>
    <p:extLst>
      <p:ext uri="{BB962C8B-B14F-4D97-AF65-F5344CB8AC3E}">
        <p14:creationId xmlns:p14="http://schemas.microsoft.com/office/powerpoint/2010/main" val="665692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8159711" y="6405499"/>
            <a:ext cx="904617" cy="488625"/>
          </a:xfrm>
          <a:prstGeom prst="rect">
            <a:avLst/>
          </a:prstGeom>
        </p:spPr>
      </p:pic>
      <p:graphicFrame>
        <p:nvGraphicFramePr>
          <p:cNvPr id="2" name="Tabla 1">
            <a:extLst>
              <a:ext uri="{FF2B5EF4-FFF2-40B4-BE49-F238E27FC236}">
                <a16:creationId xmlns:a16="http://schemas.microsoft.com/office/drawing/2014/main" id="{64854B62-2B31-4026-887B-F96236144453}"/>
              </a:ext>
            </a:extLst>
          </p:cNvPr>
          <p:cNvGraphicFramePr>
            <a:graphicFrameLocks noGrp="1"/>
          </p:cNvGraphicFramePr>
          <p:nvPr>
            <p:extLst>
              <p:ext uri="{D42A27DB-BD31-4B8C-83A1-F6EECF244321}">
                <p14:modId xmlns:p14="http://schemas.microsoft.com/office/powerpoint/2010/main" val="1282932882"/>
              </p:ext>
            </p:extLst>
          </p:nvPr>
        </p:nvGraphicFramePr>
        <p:xfrm>
          <a:off x="586789" y="144107"/>
          <a:ext cx="7970422" cy="859793"/>
        </p:xfrm>
        <a:graphic>
          <a:graphicData uri="http://schemas.openxmlformats.org/drawingml/2006/table">
            <a:tbl>
              <a:tblPr>
                <a:tableStyleId>{5C22544A-7EE6-4342-B048-85BDC9FD1C3A}</a:tableStyleId>
              </a:tblPr>
              <a:tblGrid>
                <a:gridCol w="7970422">
                  <a:extLst>
                    <a:ext uri="{9D8B030D-6E8A-4147-A177-3AD203B41FA5}">
                      <a16:colId xmlns:a16="http://schemas.microsoft.com/office/drawing/2014/main" val="689044388"/>
                    </a:ext>
                  </a:extLst>
                </a:gridCol>
              </a:tblGrid>
              <a:tr h="298252">
                <a:tc>
                  <a:txBody>
                    <a:bodyPr/>
                    <a:lstStyle/>
                    <a:p>
                      <a:pPr algn="just" fontAlgn="b">
                        <a:spcAft>
                          <a:spcPts val="0"/>
                        </a:spcAft>
                      </a:pPr>
                      <a:r>
                        <a:rPr lang="es-ES" sz="1600" b="1" i="0" u="none" strike="noStrike" dirty="0">
                          <a:solidFill>
                            <a:srgbClr val="000000"/>
                          </a:solidFill>
                          <a:effectLst/>
                          <a:latin typeface="+mj-lt"/>
                          <a:cs typeface="Arial" panose="020B0604020202020204" pitchFamily="34" charset="0"/>
                        </a:rPr>
                        <a:t>EVOLUCIÓN DE LA CONFIANZA CIUDADANA EN EL</a:t>
                      </a:r>
                      <a:r>
                        <a:rPr lang="es-ES" sz="1600" b="1" i="0" u="none" strike="noStrike" baseline="0" dirty="0">
                          <a:solidFill>
                            <a:srgbClr val="000000"/>
                          </a:solidFill>
                          <a:effectLst/>
                          <a:latin typeface="+mj-lt"/>
                          <a:cs typeface="Arial" panose="020B0604020202020204" pitchFamily="34" charset="0"/>
                        </a:rPr>
                        <a:t> GOBIERNO NACIONAL</a:t>
                      </a:r>
                      <a:endParaRPr lang="es-ES" sz="1600" b="1" i="0" u="none" strike="noStrike" dirty="0">
                        <a:solidFill>
                          <a:srgbClr val="000000"/>
                        </a:solidFill>
                        <a:effectLst/>
                        <a:latin typeface="+mj-lt"/>
                        <a:cs typeface="Arial" panose="020B0604020202020204" pitchFamily="34" charset="0"/>
                      </a:endParaRPr>
                    </a:p>
                  </a:txBody>
                  <a:tcPr marL="8639" marR="8639" marT="8639" marB="0" anchor="b">
                    <a:solidFill>
                      <a:schemeClr val="bg1"/>
                    </a:solidFill>
                  </a:tcPr>
                </a:tc>
                <a:extLst>
                  <a:ext uri="{0D108BD9-81ED-4DB2-BD59-A6C34878D82A}">
                    <a16:rowId xmlns:a16="http://schemas.microsoft.com/office/drawing/2014/main" val="2214876644"/>
                  </a:ext>
                </a:extLst>
              </a:tr>
              <a:tr h="561541">
                <a:tc>
                  <a:txBody>
                    <a:bodyPr/>
                    <a:lstStyle/>
                    <a:p>
                      <a:pPr algn="l" fontAlgn="b">
                        <a:spcAft>
                          <a:spcPts val="0"/>
                        </a:spcAft>
                      </a:pPr>
                      <a:r>
                        <a:rPr lang="es-MX" sz="1800" u="none" strike="noStrike" dirty="0">
                          <a:effectLst/>
                          <a:latin typeface="+mj-lt"/>
                          <a:cs typeface="Arial" panose="020B0604020202020204" pitchFamily="34" charset="0"/>
                        </a:rPr>
                        <a:t>En porcentaje </a:t>
                      </a:r>
                      <a:r>
                        <a:rPr lang="es-MX" sz="1800" b="0" dirty="0">
                          <a:solidFill>
                            <a:schemeClr val="tx1"/>
                          </a:solidFill>
                          <a:latin typeface="+mj-lt"/>
                          <a:cs typeface="Arial" panose="020B0604020202020204" pitchFamily="34" charset="0"/>
                        </a:rPr>
                        <a:t>de personas de 18 años y más que declararon confiar mucho o bastante en las instituciones y actores de referencia. Años 2010-2021.</a:t>
                      </a:r>
                      <a:endParaRPr lang="es-MX" sz="1800" b="0" i="0" u="none" strike="noStrike" dirty="0">
                        <a:solidFill>
                          <a:schemeClr val="tx1"/>
                        </a:solidFill>
                        <a:effectLst/>
                        <a:latin typeface="+mj-lt"/>
                        <a:cs typeface="Arial" panose="020B0604020202020204" pitchFamily="34" charset="0"/>
                      </a:endParaRPr>
                    </a:p>
                  </a:txBody>
                  <a:tcPr marL="8639" marR="8639" marT="8639" marB="0" anchor="b">
                    <a:solidFill>
                      <a:schemeClr val="bg1"/>
                    </a:solidFill>
                  </a:tcPr>
                </a:tc>
                <a:extLst>
                  <a:ext uri="{0D108BD9-81ED-4DB2-BD59-A6C34878D82A}">
                    <a16:rowId xmlns:a16="http://schemas.microsoft.com/office/drawing/2014/main" val="3239610582"/>
                  </a:ext>
                </a:extLst>
              </a:tr>
            </a:tbl>
          </a:graphicData>
        </a:graphic>
      </p:graphicFrame>
      <p:sp>
        <p:nvSpPr>
          <p:cNvPr id="7" name="Rectángulo 6">
            <a:extLst>
              <a:ext uri="{FF2B5EF4-FFF2-40B4-BE49-F238E27FC236}">
                <a16:creationId xmlns:a16="http://schemas.microsoft.com/office/drawing/2014/main" id="{09D70587-1913-4D9C-BF27-B510F53C43C9}"/>
              </a:ext>
            </a:extLst>
          </p:cNvPr>
          <p:cNvSpPr/>
          <p:nvPr/>
        </p:nvSpPr>
        <p:spPr>
          <a:xfrm>
            <a:off x="586789" y="6483061"/>
            <a:ext cx="8511222"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Fuente: EDSA-Bicentenario (2010-2016) - EDSA-Agenda para la Equidad (2017-2025), Observatorio de la Deuda Social Argentina, UCA.</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charset="0"/>
              </a:rPr>
              <a:t> </a:t>
            </a:r>
            <a:endParaRPr kumimoji="0" lang="en-US" sz="900" b="0" i="0" u="none" strike="noStrike" kern="1200" cap="none" spc="0" normalizeH="0" baseline="0" noProof="0" dirty="0">
              <a:ln>
                <a:noFill/>
              </a:ln>
              <a:solidFill>
                <a:prstClr val="black"/>
              </a:solidFill>
              <a:effectLst/>
              <a:uLnTx/>
              <a:uFillTx/>
              <a:latin typeface="Calibri"/>
              <a:ea typeface="+mn-ea"/>
              <a:cs typeface="Arial" charset="0"/>
            </a:endParaRPr>
          </a:p>
        </p:txBody>
      </p:sp>
      <p:graphicFrame>
        <p:nvGraphicFramePr>
          <p:cNvPr id="11" name="Gráfico 10"/>
          <p:cNvGraphicFramePr>
            <a:graphicFrameLocks/>
          </p:cNvGraphicFramePr>
          <p:nvPr>
            <p:extLst>
              <p:ext uri="{D42A27DB-BD31-4B8C-83A1-F6EECF244321}">
                <p14:modId xmlns:p14="http://schemas.microsoft.com/office/powerpoint/2010/main" val="3434374058"/>
              </p:ext>
            </p:extLst>
          </p:nvPr>
        </p:nvGraphicFramePr>
        <p:xfrm>
          <a:off x="195491" y="1189728"/>
          <a:ext cx="8609001" cy="5176990"/>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ángulo 7"/>
          <p:cNvSpPr/>
          <p:nvPr/>
        </p:nvSpPr>
        <p:spPr>
          <a:xfrm>
            <a:off x="4499991" y="1189728"/>
            <a:ext cx="2448272" cy="500896"/>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1" i="0" u="none" strike="noStrike" kern="1200" cap="none" spc="0" normalizeH="0" baseline="0" noProof="0" dirty="0">
                <a:ln>
                  <a:noFill/>
                </a:ln>
                <a:solidFill>
                  <a:schemeClr val="tx1"/>
                </a:solidFill>
                <a:effectLst/>
                <a:uLnTx/>
                <a:uFillTx/>
                <a:latin typeface="Calibri"/>
                <a:ea typeface="+mn-ea"/>
                <a:cs typeface="+mn-cs"/>
              </a:rPr>
              <a:t>Mauricio </a:t>
            </a:r>
            <a:r>
              <a:rPr kumimoji="0" lang="es-AR" sz="1400" b="1" i="0" u="none" strike="noStrike" kern="1200" cap="none" spc="0" normalizeH="0" baseline="0" noProof="0" dirty="0" err="1">
                <a:ln>
                  <a:noFill/>
                </a:ln>
                <a:solidFill>
                  <a:schemeClr val="tx1"/>
                </a:solidFill>
                <a:effectLst/>
                <a:uLnTx/>
                <a:uFillTx/>
                <a:latin typeface="Calibri"/>
                <a:ea typeface="+mn-ea"/>
                <a:cs typeface="+mn-cs"/>
              </a:rPr>
              <a:t>Macri</a:t>
            </a:r>
            <a:endParaRPr kumimoji="0" lang="es-AR" sz="1400" b="1" i="0" u="none" strike="noStrike" kern="1200" cap="none" spc="0" normalizeH="0" baseline="0" noProof="0" dirty="0">
              <a:ln>
                <a:noFill/>
              </a:ln>
              <a:solidFill>
                <a:schemeClr val="tx1"/>
              </a:solidFill>
              <a:effectLst/>
              <a:uLnTx/>
              <a:uFillTx/>
              <a:latin typeface="Calibri"/>
              <a:ea typeface="+mn-ea"/>
              <a:cs typeface="+mn-cs"/>
            </a:endParaRPr>
          </a:p>
        </p:txBody>
      </p:sp>
      <p:sp>
        <p:nvSpPr>
          <p:cNvPr id="9" name="Rectángulo 8"/>
          <p:cNvSpPr/>
          <p:nvPr/>
        </p:nvSpPr>
        <p:spPr>
          <a:xfrm>
            <a:off x="7022707" y="1170799"/>
            <a:ext cx="1536939" cy="538753"/>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1400" b="0" i="0" u="none" strike="noStrike" kern="1200" cap="none" spc="0" normalizeH="0" baseline="0" noProof="0" dirty="0">
                <a:ln>
                  <a:noFill/>
                </a:ln>
                <a:solidFill>
                  <a:schemeClr val="tx1"/>
                </a:solidFill>
                <a:effectLst/>
                <a:uLnTx/>
                <a:uFillTx/>
                <a:latin typeface="Calibri"/>
                <a:ea typeface="+mn-ea"/>
                <a:cs typeface="+mn-cs"/>
              </a:rPr>
              <a:t>Alberto Fernández</a:t>
            </a:r>
          </a:p>
        </p:txBody>
      </p:sp>
    </p:spTree>
    <p:extLst>
      <p:ext uri="{BB962C8B-B14F-4D97-AF65-F5344CB8AC3E}">
        <p14:creationId xmlns:p14="http://schemas.microsoft.com/office/powerpoint/2010/main" val="2582069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6381" y="1222174"/>
            <a:ext cx="8011238" cy="4413651"/>
          </a:xfrm>
          <a:ln>
            <a:noFill/>
          </a:ln>
        </p:spPr>
        <p:txBody>
          <a:bodyPr>
            <a:noAutofit/>
          </a:bodyPr>
          <a:lstStyle/>
          <a:p>
            <a:pPr algn="just">
              <a:spcBef>
                <a:spcPts val="884"/>
              </a:spcBef>
              <a:buFont typeface="Wingdings" panose="05000000000000000000" pitchFamily="2" charset="2"/>
              <a:buChar char="Ø"/>
            </a:pPr>
            <a:r>
              <a:rPr lang="es-AR" sz="2800" b="1" dirty="0">
                <a:solidFill>
                  <a:schemeClr val="accent1">
                    <a:lumMod val="50000"/>
                  </a:schemeClr>
                </a:solidFill>
                <a:cs typeface="Calibri" panose="020F0502020204030204" pitchFamily="34" charset="0"/>
              </a:rPr>
              <a:t>¿En el contexto socio-sanitario y político-económico </a:t>
            </a:r>
            <a:r>
              <a:rPr lang="es-AR" sz="2800" b="1" dirty="0" err="1">
                <a:solidFill>
                  <a:schemeClr val="accent1">
                    <a:lumMod val="50000"/>
                  </a:schemeClr>
                </a:solidFill>
                <a:cs typeface="Calibri" panose="020F0502020204030204" pitchFamily="34" charset="0"/>
              </a:rPr>
              <a:t>pre-post</a:t>
            </a:r>
            <a:r>
              <a:rPr lang="es-AR" sz="2800" b="1" dirty="0">
                <a:solidFill>
                  <a:schemeClr val="accent1">
                    <a:lumMod val="50000"/>
                  </a:schemeClr>
                </a:solidFill>
                <a:cs typeface="Calibri" panose="020F0502020204030204" pitchFamily="34" charset="0"/>
              </a:rPr>
              <a:t> COVID-19, en qué sentido cambió en la sociedad argentina la confianza ciudadana hacia el gobierno nacional? </a:t>
            </a:r>
          </a:p>
          <a:p>
            <a:pPr algn="just">
              <a:spcBef>
                <a:spcPts val="884"/>
              </a:spcBef>
              <a:buFont typeface="Wingdings" panose="05000000000000000000" pitchFamily="2" charset="2"/>
              <a:buChar char="Ø"/>
            </a:pPr>
            <a:r>
              <a:rPr lang="es-AR" sz="2800" b="1" dirty="0">
                <a:solidFill>
                  <a:schemeClr val="accent1">
                    <a:lumMod val="50000"/>
                  </a:schemeClr>
                </a:solidFill>
                <a:cs typeface="Calibri" panose="020F0502020204030204" pitchFamily="34" charset="0"/>
              </a:rPr>
              <a:t>¿El mayor/menor nivel de confianza ciudadana hacia el gobierno fue una reacción asociada a las condiciones psicosociales, a la situación socio-económica de la población y/o del apego político a la coalición gobernante? </a:t>
            </a:r>
          </a:p>
        </p:txBody>
      </p:sp>
      <p:pic>
        <p:nvPicPr>
          <p:cNvPr id="4" name="Imagen 3"/>
          <p:cNvPicPr>
            <a:picLocks noChangeAspect="1"/>
          </p:cNvPicPr>
          <p:nvPr/>
        </p:nvPicPr>
        <p:blipFill>
          <a:blip r:embed="rId3"/>
          <a:stretch>
            <a:fillRect/>
          </a:stretch>
        </p:blipFill>
        <p:spPr>
          <a:xfrm>
            <a:off x="8035499" y="6236223"/>
            <a:ext cx="1028832" cy="448149"/>
          </a:xfrm>
          <a:prstGeom prst="rect">
            <a:avLst/>
          </a:prstGeom>
        </p:spPr>
      </p:pic>
      <p:sp>
        <p:nvSpPr>
          <p:cNvPr id="5" name="CuadroTexto 4">
            <a:extLst>
              <a:ext uri="{FF2B5EF4-FFF2-40B4-BE49-F238E27FC236}">
                <a16:creationId xmlns:a16="http://schemas.microsoft.com/office/drawing/2014/main" id="{CA12B4D4-D70F-4108-8668-9F712EE0EB64}"/>
              </a:ext>
            </a:extLst>
          </p:cNvPr>
          <p:cNvSpPr txBox="1"/>
          <p:nvPr/>
        </p:nvSpPr>
        <p:spPr>
          <a:xfrm>
            <a:off x="478584" y="0"/>
            <a:ext cx="8173140" cy="901785"/>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defRPr/>
            </a:pPr>
            <a:r>
              <a:rPr kumimoji="0" lang="es-ES" altLang="es-AR" sz="2630" b="1" i="0" u="none" strike="noStrike" kern="1200" cap="none" spc="0" normalizeH="0" baseline="0" noProof="0" dirty="0">
                <a:ln>
                  <a:noFill/>
                </a:ln>
                <a:solidFill>
                  <a:srgbClr val="4F81BD">
                    <a:lumMod val="50000"/>
                  </a:srgbClr>
                </a:solidFill>
                <a:effectLst/>
                <a:uLnTx/>
                <a:uFillTx/>
                <a:latin typeface="Calibri"/>
                <a:ea typeface="MS PGothic" pitchFamily="34" charset="-128"/>
                <a:cs typeface="Calibri" panose="020F0502020204030204" pitchFamily="34" charset="0"/>
              </a:rPr>
              <a:t>EJEMPLOS: IDENTIFICAR SUPUESTOS E HIPÓTESIS SUBYACENTES</a:t>
            </a:r>
          </a:p>
        </p:txBody>
      </p:sp>
    </p:spTree>
    <p:extLst>
      <p:ext uri="{BB962C8B-B14F-4D97-AF65-F5344CB8AC3E}">
        <p14:creationId xmlns:p14="http://schemas.microsoft.com/office/powerpoint/2010/main" val="331016690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43063" y="2357438"/>
            <a:ext cx="6500812" cy="10779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a:t>LA CONSTRUCCIÓN DE CONOCIMIENTO</a:t>
            </a:r>
            <a:endParaRPr lang="es-MX" altLang="es-AR" sz="1200" b="1" dirty="0"/>
          </a:p>
        </p:txBody>
      </p:sp>
      <p:sp>
        <p:nvSpPr>
          <p:cNvPr id="4099" name="Rectangle 3"/>
          <p:cNvSpPr>
            <a:spLocks noChangeArrowheads="1"/>
          </p:cNvSpPr>
          <p:nvPr/>
        </p:nvSpPr>
        <p:spPr bwMode="auto">
          <a:xfrm>
            <a:off x="1285875" y="785813"/>
            <a:ext cx="7643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METODOLOGÍA EN CIENCIAS SOCIALES</a:t>
            </a:r>
          </a:p>
        </p:txBody>
      </p:sp>
      <p:sp>
        <p:nvSpPr>
          <p:cNvPr id="4100" name="Text Box 2"/>
          <p:cNvSpPr txBox="1">
            <a:spLocks noChangeArrowheads="1"/>
          </p:cNvSpPr>
          <p:nvPr/>
        </p:nvSpPr>
        <p:spPr bwMode="auto">
          <a:xfrm>
            <a:off x="1643063" y="5065713"/>
            <a:ext cx="6572250" cy="1077218"/>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a:t>EL DISEÑO DE INVESTIGACIÓN</a:t>
            </a:r>
          </a:p>
        </p:txBody>
      </p:sp>
      <p:sp>
        <p:nvSpPr>
          <p:cNvPr id="4101" name="Text Box 2"/>
          <p:cNvSpPr txBox="1">
            <a:spLocks noChangeArrowheads="1"/>
          </p:cNvSpPr>
          <p:nvPr/>
        </p:nvSpPr>
        <p:spPr bwMode="auto">
          <a:xfrm>
            <a:off x="1643063" y="3714750"/>
            <a:ext cx="6572250" cy="10779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None/>
            </a:pPr>
            <a:r>
              <a:rPr lang="es-MX" altLang="es-AR" b="1" dirty="0">
                <a:solidFill>
                  <a:srgbClr val="0070C0"/>
                </a:solidFill>
              </a:rPr>
              <a:t>LA METODOLOGÍA DE INVESTIGACIÓN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032573057"/>
              </p:ext>
            </p:extLst>
          </p:nvPr>
        </p:nvGraphicFramePr>
        <p:xfrm>
          <a:off x="251520" y="260648"/>
          <a:ext cx="8784977" cy="5959588"/>
        </p:xfrm>
        <a:graphic>
          <a:graphicData uri="http://schemas.openxmlformats.org/drawingml/2006/table">
            <a:tbl>
              <a:tblPr firstRow="1" firstCol="1" lastRow="1" lastCol="1" bandRow="1" bandCol="1"/>
              <a:tblGrid>
                <a:gridCol w="259228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3240361">
                  <a:extLst>
                    <a:ext uri="{9D8B030D-6E8A-4147-A177-3AD203B41FA5}">
                      <a16:colId xmlns:a16="http://schemas.microsoft.com/office/drawing/2014/main" val="20002"/>
                    </a:ext>
                  </a:extLst>
                </a:gridCol>
              </a:tblGrid>
              <a:tr h="495168">
                <a:tc gridSpan="3">
                  <a:txBody>
                    <a:bodyPr/>
                    <a:lstStyle/>
                    <a:p>
                      <a:pPr algn="ctr">
                        <a:lnSpc>
                          <a:spcPct val="115000"/>
                        </a:lnSpc>
                        <a:spcBef>
                          <a:spcPts val="600"/>
                        </a:spcBef>
                        <a:spcAft>
                          <a:spcPts val="600"/>
                        </a:spcAft>
                      </a:pPr>
                      <a:r>
                        <a:rPr lang="es-AR" sz="2400" b="1" dirty="0">
                          <a:solidFill>
                            <a:schemeClr val="accent3">
                              <a:lumMod val="50000"/>
                            </a:schemeClr>
                          </a:solidFill>
                          <a:cs typeface="Calibri" panose="020F0502020204030204" pitchFamily="34" charset="0"/>
                        </a:rPr>
                        <a:t>¿CAMBIÓ EN LA SOCIEDAD ARGENTINA LA CONFIANZA CIUDADANA HACIA EL GOBIERNO NACIONAL?</a:t>
                      </a:r>
                      <a:endParaRPr lang="es-AR" sz="2400" dirty="0">
                        <a:solidFill>
                          <a:schemeClr val="accent3">
                            <a:lumMod val="50000"/>
                          </a:schemeClr>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AR"/>
                    </a:p>
                  </a:txBody>
                  <a:tcPr/>
                </a:tc>
                <a:tc hMerge="1">
                  <a:txBody>
                    <a:bodyPr/>
                    <a:lstStyle/>
                    <a:p>
                      <a:endParaRPr lang="es-AR"/>
                    </a:p>
                  </a:txBody>
                  <a:tcPr/>
                </a:tc>
                <a:extLst>
                  <a:ext uri="{0D108BD9-81ED-4DB2-BD59-A6C34878D82A}">
                    <a16:rowId xmlns:a16="http://schemas.microsoft.com/office/drawing/2014/main" val="10000"/>
                  </a:ext>
                </a:extLst>
              </a:tr>
              <a:tr h="944992">
                <a:tc>
                  <a:txBody>
                    <a:bodyPr/>
                    <a:lstStyle/>
                    <a:p>
                      <a:pPr algn="ctr">
                        <a:lnSpc>
                          <a:spcPct val="115000"/>
                        </a:lnSpc>
                        <a:spcBef>
                          <a:spcPts val="600"/>
                        </a:spcBef>
                        <a:spcAft>
                          <a:spcPts val="600"/>
                        </a:spcAft>
                      </a:pPr>
                      <a:r>
                        <a:rPr lang="es-AR" sz="1800" b="1" dirty="0">
                          <a:solidFill>
                            <a:schemeClr val="tx1"/>
                          </a:solidFill>
                          <a:effectLst/>
                          <a:latin typeface="Calibri"/>
                          <a:ea typeface="Calibri"/>
                          <a:cs typeface="Arial"/>
                        </a:rPr>
                        <a:t>SUPUESTOS</a:t>
                      </a:r>
                      <a:endParaRPr lang="es-AR" sz="1800" b="1"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15000"/>
                        </a:lnSpc>
                        <a:spcBef>
                          <a:spcPts val="600"/>
                        </a:spcBef>
                        <a:spcAft>
                          <a:spcPts val="600"/>
                        </a:spcAft>
                      </a:pPr>
                      <a:r>
                        <a:rPr lang="es-AR" sz="1800" b="1" dirty="0">
                          <a:solidFill>
                            <a:schemeClr val="tx1"/>
                          </a:solidFill>
                          <a:effectLst/>
                          <a:latin typeface="Calibri"/>
                          <a:ea typeface="Calibri"/>
                          <a:cs typeface="Times New Roman"/>
                        </a:rPr>
                        <a:t>HIPÓTESIS DE  TRABAJO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15000"/>
                        </a:lnSpc>
                        <a:spcBef>
                          <a:spcPts val="600"/>
                        </a:spcBef>
                        <a:spcAft>
                          <a:spcPts val="600"/>
                        </a:spcAft>
                        <a:tabLst>
                          <a:tab pos="-4445" algn="l"/>
                        </a:tabLst>
                      </a:pPr>
                      <a:r>
                        <a:rPr lang="es-AR" sz="1800" b="1" dirty="0">
                          <a:solidFill>
                            <a:schemeClr val="tx1"/>
                          </a:solidFill>
                          <a:effectLst/>
                          <a:latin typeface="Calibri"/>
                          <a:ea typeface="Calibri"/>
                          <a:cs typeface="Arial"/>
                        </a:rPr>
                        <a:t>CONSECUENCIAS OBSERVABLES (HIPÓTESIS EN FORMA OPERATIVA)</a:t>
                      </a:r>
                      <a:endParaRPr lang="es-AR" sz="1800" b="1" dirty="0">
                        <a:solidFill>
                          <a:schemeClr val="tx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1219930">
                <a:tc>
                  <a:txBody>
                    <a:bodyPr/>
                    <a:lstStyle/>
                    <a:p>
                      <a:pPr>
                        <a:lnSpc>
                          <a:spcPct val="115000"/>
                        </a:lnSpc>
                        <a:spcBef>
                          <a:spcPts val="600"/>
                        </a:spcBef>
                        <a:spcAft>
                          <a:spcPts val="600"/>
                        </a:spcAft>
                      </a:pPr>
                      <a:r>
                        <a:rPr lang="es-AR" sz="1400" b="1" dirty="0">
                          <a:solidFill>
                            <a:schemeClr val="bg2"/>
                          </a:solidFill>
                          <a:effectLst/>
                          <a:latin typeface="Calibri"/>
                          <a:ea typeface="Calibri"/>
                          <a:cs typeface="Arial"/>
                        </a:rPr>
                        <a:t>LA CRISIS SOCIO-SANITARIA POR COVID-19 EN 2020 GENERÓ UN CAMBIO EN LAS REPRESENTACIONES SOCIALES ASOCIADO A FACTORES PSICOSOCIALES</a:t>
                      </a:r>
                      <a:endParaRPr lang="es-AR" sz="1400" b="1" dirty="0">
                        <a:solidFill>
                          <a:schemeClr val="bg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Bef>
                          <a:spcPts val="600"/>
                        </a:spcBef>
                        <a:spcAft>
                          <a:spcPts val="600"/>
                        </a:spcAft>
                      </a:pPr>
                      <a:r>
                        <a:rPr lang="es-AR" sz="1400" b="1" dirty="0">
                          <a:solidFill>
                            <a:schemeClr val="bg2"/>
                          </a:solidFill>
                          <a:effectLst/>
                          <a:latin typeface="Calibri"/>
                          <a:ea typeface="Calibri"/>
                          <a:cs typeface="Times New Roman"/>
                        </a:rPr>
                        <a:t>A PARTIR DEL MIEDO A LA MUERTE POR COVID-19 TUVO LUGAR PRIMERO UN AUMENTO EN LA CONFIANZA CIUDADANA HACIA EL GOBIERNO NACIONAL, PERO PASADA LA CRISIS DICHA CONFIANZA SE REDUJO DEBIDO A UNA REDUCCIÓN DE LA PERCEPCION DEL RIESGO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Bef>
                          <a:spcPts val="600"/>
                        </a:spcBef>
                        <a:spcAft>
                          <a:spcPts val="600"/>
                        </a:spcAft>
                        <a:tabLst>
                          <a:tab pos="-4445" algn="l"/>
                        </a:tabLst>
                      </a:pPr>
                      <a:r>
                        <a:rPr lang="es-AR" sz="1400" b="0" dirty="0">
                          <a:solidFill>
                            <a:schemeClr val="bg2"/>
                          </a:solidFill>
                          <a:effectLst/>
                          <a:latin typeface="Calibri"/>
                          <a:ea typeface="Calibri"/>
                          <a:cs typeface="Arial"/>
                        </a:rPr>
                        <a:t>ENTRE 2019 Y 2020 AUMENTÓ EL PORCENTAJE DE PERSONAS DE 18 AÑOS Y MÁS QUE DECLARARON CONFIAR MUCHO O BASTANTE EN EL GOBIERNO NACIONAL.</a:t>
                      </a:r>
                    </a:p>
                    <a:p>
                      <a:pPr marL="0" marR="0" lvl="0" indent="0" algn="just" defTabSz="914400" rtl="0" eaLnBrk="1" fontAlgn="auto" latinLnBrk="0" hangingPunct="1">
                        <a:lnSpc>
                          <a:spcPct val="115000"/>
                        </a:lnSpc>
                        <a:spcBef>
                          <a:spcPts val="600"/>
                        </a:spcBef>
                        <a:spcAft>
                          <a:spcPts val="600"/>
                        </a:spcAft>
                        <a:buClrTx/>
                        <a:buSzTx/>
                        <a:buFontTx/>
                        <a:buNone/>
                        <a:tabLst>
                          <a:tab pos="-4445" algn="l"/>
                        </a:tabLst>
                        <a:defRPr/>
                      </a:pPr>
                      <a:r>
                        <a:rPr lang="es-AR" sz="1400" b="0" dirty="0">
                          <a:solidFill>
                            <a:schemeClr val="bg2"/>
                          </a:solidFill>
                          <a:effectLst/>
                          <a:latin typeface="Calibri"/>
                          <a:ea typeface="Calibri"/>
                          <a:cs typeface="Arial"/>
                        </a:rPr>
                        <a:t>ENTRE 2020 Y 2021 CAYÓ EL PORCENTAJE DE PERSONAS DE 18 AÑOS Y MÁS QUE DECLARARON CONFIAR MUCHO O BASTANTE EN EL GOBIERNO NACIONAL.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98718">
                <a:tc>
                  <a:txBody>
                    <a:bodyPr/>
                    <a:lstStyle/>
                    <a:p>
                      <a:pPr>
                        <a:lnSpc>
                          <a:spcPct val="115000"/>
                        </a:lnSpc>
                        <a:spcBef>
                          <a:spcPts val="600"/>
                        </a:spcBef>
                        <a:spcAft>
                          <a:spcPts val="600"/>
                        </a:spcAft>
                      </a:pPr>
                      <a:r>
                        <a:rPr lang="es-AR" sz="1400" b="1" dirty="0">
                          <a:solidFill>
                            <a:schemeClr val="bg2"/>
                          </a:solidFill>
                          <a:effectLst/>
                          <a:latin typeface="Calibri"/>
                          <a:ea typeface="Calibri"/>
                          <a:cs typeface="Arial"/>
                        </a:rPr>
                        <a:t>EL CAMBIO EN 2020 EN EL  SIGNO POLÍTICO DEL GOBIERNO GENERÓ UN CAMBIO EN LAS REPRESENTACIONES SOCIALES ASOCIADO A FACTORES SOCIO-POLÍTICOS</a:t>
                      </a:r>
                      <a:endParaRPr lang="es-AR" sz="1400" b="1" dirty="0">
                        <a:solidFill>
                          <a:schemeClr val="bg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15000"/>
                        </a:lnSpc>
                        <a:spcBef>
                          <a:spcPts val="600"/>
                        </a:spcBef>
                        <a:spcAft>
                          <a:spcPts val="600"/>
                        </a:spcAft>
                      </a:pPr>
                      <a:r>
                        <a:rPr lang="es-AR" sz="1400" b="1" dirty="0">
                          <a:solidFill>
                            <a:schemeClr val="bg2"/>
                          </a:solidFill>
                          <a:effectLst/>
                          <a:latin typeface="Calibri"/>
                          <a:ea typeface="Calibri"/>
                          <a:cs typeface="Times New Roman"/>
                        </a:rPr>
                        <a:t>A PARTIR DE LA CRISIS POR COVID-19 TUVO LUGAR UN AUMENTO DE LA CONFIANZA CIUDADANA ASOCIADA AL PERFIL POLÍTICO DE LA CIUDADANIA HACIA EL GOBIERNO NACIONAL, PERO DEBIDO A LOS EFECTOS ECONÓMICOS DE LA CRISIS, DICHA CONFIANZA SE REDUJO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15000"/>
                        </a:lnSpc>
                        <a:spcBef>
                          <a:spcPts val="600"/>
                        </a:spcBef>
                        <a:spcAft>
                          <a:spcPts val="600"/>
                        </a:spcAft>
                        <a:buClrTx/>
                        <a:buSzTx/>
                        <a:buFontTx/>
                        <a:buNone/>
                        <a:tabLst>
                          <a:tab pos="-4445" algn="l"/>
                        </a:tabLst>
                        <a:defRPr/>
                      </a:pPr>
                      <a:r>
                        <a:rPr kumimoji="0" lang="es-AR" sz="1400" b="0" i="0" u="none" strike="noStrike" kern="1200" cap="none" spc="0" normalizeH="0" baseline="0" noProof="0" dirty="0">
                          <a:ln>
                            <a:noFill/>
                          </a:ln>
                          <a:solidFill>
                            <a:srgbClr val="1C1C1C"/>
                          </a:solidFill>
                          <a:effectLst/>
                          <a:uLnTx/>
                          <a:uFillTx/>
                          <a:latin typeface="Calibri"/>
                          <a:ea typeface="Calibri"/>
                          <a:cs typeface="Arial"/>
                        </a:rPr>
                        <a:t>ENTRE 2019 Y 2020 AUMENTÓ EL PORCENTAJE DE PERSONAS DE 18 AÑOS Y MÁS QUE DECLARARON CONFIAR MUCHO O BASTANTE EN EL GOBIERNO NACIONAL.</a:t>
                      </a:r>
                    </a:p>
                    <a:p>
                      <a:pPr marL="0" marR="0" lvl="0" indent="0" algn="just" defTabSz="914400" rtl="0" eaLnBrk="1" fontAlgn="auto" latinLnBrk="0" hangingPunct="1">
                        <a:lnSpc>
                          <a:spcPct val="115000"/>
                        </a:lnSpc>
                        <a:spcBef>
                          <a:spcPts val="600"/>
                        </a:spcBef>
                        <a:spcAft>
                          <a:spcPts val="600"/>
                        </a:spcAft>
                        <a:buClrTx/>
                        <a:buSzTx/>
                        <a:buFontTx/>
                        <a:buNone/>
                        <a:tabLst>
                          <a:tab pos="-4445" algn="l"/>
                        </a:tabLst>
                        <a:defRPr/>
                      </a:pPr>
                      <a:r>
                        <a:rPr lang="es-AR" sz="1400" b="0" dirty="0">
                          <a:solidFill>
                            <a:schemeClr val="bg2"/>
                          </a:solidFill>
                          <a:effectLst/>
                          <a:latin typeface="Calibri"/>
                          <a:ea typeface="Calibri"/>
                          <a:cs typeface="Arial"/>
                        </a:rPr>
                        <a:t>ENTRE 2020 Y 2021 CAYÓ EL PORCENTAJE DE PERSONAS DE 18 AÑOS Y MÁS QUE DECLARARON CONFIAR MUCHO O BASTANTE EN EL GOBIERNO NACIONAL.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7901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8159711" y="6405499"/>
            <a:ext cx="904617" cy="488625"/>
          </a:xfrm>
          <a:prstGeom prst="rect">
            <a:avLst/>
          </a:prstGeom>
        </p:spPr>
      </p:pic>
      <p:graphicFrame>
        <p:nvGraphicFramePr>
          <p:cNvPr id="14" name="Tabla 13">
            <a:extLst>
              <a:ext uri="{FF2B5EF4-FFF2-40B4-BE49-F238E27FC236}">
                <a16:creationId xmlns:a16="http://schemas.microsoft.com/office/drawing/2014/main" id="{0F6B83E7-0763-446A-AA5B-3B1831FA9565}"/>
              </a:ext>
            </a:extLst>
          </p:cNvPr>
          <p:cNvGraphicFramePr>
            <a:graphicFrameLocks noGrp="1"/>
          </p:cNvGraphicFramePr>
          <p:nvPr/>
        </p:nvGraphicFramePr>
        <p:xfrm>
          <a:off x="437578" y="404664"/>
          <a:ext cx="8268844" cy="1129851"/>
        </p:xfrm>
        <a:graphic>
          <a:graphicData uri="http://schemas.openxmlformats.org/drawingml/2006/table">
            <a:tbl>
              <a:tblPr>
                <a:tableStyleId>{5C22544A-7EE6-4342-B048-85BDC9FD1C3A}</a:tableStyleId>
              </a:tblPr>
              <a:tblGrid>
                <a:gridCol w="8268844">
                  <a:extLst>
                    <a:ext uri="{9D8B030D-6E8A-4147-A177-3AD203B41FA5}">
                      <a16:colId xmlns:a16="http://schemas.microsoft.com/office/drawing/2014/main" val="180462678"/>
                    </a:ext>
                  </a:extLst>
                </a:gridCol>
              </a:tblGrid>
              <a:tr h="298252">
                <a:tc>
                  <a:txBody>
                    <a:bodyPr/>
                    <a:lstStyle/>
                    <a:p>
                      <a:pPr algn="l" fontAlgn="b">
                        <a:spcAft>
                          <a:spcPts val="0"/>
                        </a:spcAft>
                      </a:pPr>
                      <a:r>
                        <a:rPr lang="es-ES" sz="1600" b="1" i="0" u="none" strike="noStrike" dirty="0">
                          <a:solidFill>
                            <a:srgbClr val="000000"/>
                          </a:solidFill>
                          <a:effectLst/>
                          <a:latin typeface="+mj-lt"/>
                          <a:cs typeface="Arial" panose="020B0604020202020204" pitchFamily="34" charset="0"/>
                        </a:rPr>
                        <a:t>CONFIANZA EN EL GOBIERNO NACIONAL.</a:t>
                      </a:r>
                    </a:p>
                  </a:txBody>
                  <a:tcPr marL="8639" marR="8639" marT="8639" marB="0" anchor="b">
                    <a:solidFill>
                      <a:schemeClr val="bg2"/>
                    </a:solidFill>
                  </a:tcPr>
                </a:tc>
                <a:extLst>
                  <a:ext uri="{0D108BD9-81ED-4DB2-BD59-A6C34878D82A}">
                    <a16:rowId xmlns:a16="http://schemas.microsoft.com/office/drawing/2014/main" val="1906646316"/>
                  </a:ext>
                </a:extLst>
              </a:tr>
              <a:tr h="398274">
                <a:tc>
                  <a:txBody>
                    <a:bodyPr/>
                    <a:lstStyle/>
                    <a:p>
                      <a:pPr algn="l" fontAlgn="b">
                        <a:spcAft>
                          <a:spcPts val="0"/>
                        </a:spcAft>
                      </a:pPr>
                      <a:r>
                        <a:rPr lang="es-MX" sz="1800" b="0" dirty="0">
                          <a:latin typeface="+mj-lt"/>
                          <a:cs typeface="Arial" panose="020B0604020202020204" pitchFamily="34" charset="0"/>
                        </a:rPr>
                        <a:t>Total y según estrato socio-ocupacional, nivel socio-económico y pobreza por ingresos. </a:t>
                      </a:r>
                      <a:br>
                        <a:rPr lang="es-MX" sz="1800" b="0" dirty="0">
                          <a:latin typeface="+mj-lt"/>
                          <a:cs typeface="Arial" panose="020B0604020202020204" pitchFamily="34" charset="0"/>
                        </a:rPr>
                      </a:br>
                      <a:r>
                        <a:rPr lang="es-MX" sz="1800" b="0" dirty="0">
                          <a:latin typeface="+mj-lt"/>
                          <a:cs typeface="Arial" panose="020B0604020202020204" pitchFamily="34" charset="0"/>
                        </a:rPr>
                        <a:t>En porcentaje de personas de 18 años y más que declararon confiar mucho o bastante en el Gobierno Nacional. Año 2019. </a:t>
                      </a:r>
                      <a:endParaRPr lang="es-MX" sz="1800" b="0" i="0" u="none" strike="noStrike" kern="1200" dirty="0">
                        <a:solidFill>
                          <a:srgbClr val="000000"/>
                        </a:solidFill>
                        <a:effectLst/>
                        <a:latin typeface="+mj-lt"/>
                        <a:ea typeface="+mn-ea"/>
                        <a:cs typeface="Arial" panose="020B0604020202020204" pitchFamily="34" charset="0"/>
                      </a:endParaRPr>
                    </a:p>
                  </a:txBody>
                  <a:tcPr marL="8639" marR="8639" marT="8639" marB="0" anchor="b">
                    <a:solidFill>
                      <a:schemeClr val="bg2"/>
                    </a:solidFill>
                  </a:tcPr>
                </a:tc>
                <a:extLst>
                  <a:ext uri="{0D108BD9-81ED-4DB2-BD59-A6C34878D82A}">
                    <a16:rowId xmlns:a16="http://schemas.microsoft.com/office/drawing/2014/main" val="4105154466"/>
                  </a:ext>
                </a:extLst>
              </a:tr>
            </a:tbl>
          </a:graphicData>
        </a:graphic>
      </p:graphicFrame>
      <p:sp>
        <p:nvSpPr>
          <p:cNvPr id="10" name="Rectángulo 9">
            <a:extLst>
              <a:ext uri="{FF2B5EF4-FFF2-40B4-BE49-F238E27FC236}">
                <a16:creationId xmlns:a16="http://schemas.microsoft.com/office/drawing/2014/main" id="{BA0FB863-8819-413A-99BD-3C1920F313A6}"/>
              </a:ext>
            </a:extLst>
          </p:cNvPr>
          <p:cNvSpPr/>
          <p:nvPr/>
        </p:nvSpPr>
        <p:spPr>
          <a:xfrm>
            <a:off x="437578" y="6422403"/>
            <a:ext cx="8511222"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Fuente: EDSA-Bicentenario (2010-2016) - EDSA-Agenda para la Equidad (2017-2025), Observatorio de la Deuda Social Argentina, UCA.</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charset="0"/>
              </a:rPr>
              <a:t> </a:t>
            </a:r>
            <a:endParaRPr kumimoji="0" lang="en-US" sz="900" b="0" i="0" u="none" strike="noStrike" kern="1200" cap="none" spc="0" normalizeH="0" baseline="0" noProof="0" dirty="0">
              <a:ln>
                <a:noFill/>
              </a:ln>
              <a:solidFill>
                <a:prstClr val="black"/>
              </a:solidFill>
              <a:effectLst/>
              <a:uLnTx/>
              <a:uFillTx/>
              <a:latin typeface="Calibri"/>
              <a:ea typeface="+mn-ea"/>
              <a:cs typeface="Arial" charset="0"/>
            </a:endParaRPr>
          </a:p>
        </p:txBody>
      </p:sp>
      <p:graphicFrame>
        <p:nvGraphicFramePr>
          <p:cNvPr id="9" name="Gráfico 8"/>
          <p:cNvGraphicFramePr>
            <a:graphicFrameLocks/>
          </p:cNvGraphicFramePr>
          <p:nvPr/>
        </p:nvGraphicFramePr>
        <p:xfrm>
          <a:off x="437578" y="1844824"/>
          <a:ext cx="8268844" cy="43366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1685356"/>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8159711" y="6405499"/>
            <a:ext cx="904617" cy="488625"/>
          </a:xfrm>
          <a:prstGeom prst="rect">
            <a:avLst/>
          </a:prstGeom>
        </p:spPr>
      </p:pic>
      <p:graphicFrame>
        <p:nvGraphicFramePr>
          <p:cNvPr id="14" name="Tabla 13">
            <a:extLst>
              <a:ext uri="{FF2B5EF4-FFF2-40B4-BE49-F238E27FC236}">
                <a16:creationId xmlns:a16="http://schemas.microsoft.com/office/drawing/2014/main" id="{0F6B83E7-0763-446A-AA5B-3B1831FA9565}"/>
              </a:ext>
            </a:extLst>
          </p:cNvPr>
          <p:cNvGraphicFramePr>
            <a:graphicFrameLocks noGrp="1"/>
          </p:cNvGraphicFramePr>
          <p:nvPr/>
        </p:nvGraphicFramePr>
        <p:xfrm>
          <a:off x="437578" y="404664"/>
          <a:ext cx="8268844" cy="1129851"/>
        </p:xfrm>
        <a:graphic>
          <a:graphicData uri="http://schemas.openxmlformats.org/drawingml/2006/table">
            <a:tbl>
              <a:tblPr>
                <a:tableStyleId>{5C22544A-7EE6-4342-B048-85BDC9FD1C3A}</a:tableStyleId>
              </a:tblPr>
              <a:tblGrid>
                <a:gridCol w="8268844">
                  <a:extLst>
                    <a:ext uri="{9D8B030D-6E8A-4147-A177-3AD203B41FA5}">
                      <a16:colId xmlns:a16="http://schemas.microsoft.com/office/drawing/2014/main" val="180462678"/>
                    </a:ext>
                  </a:extLst>
                </a:gridCol>
              </a:tblGrid>
              <a:tr h="298252">
                <a:tc>
                  <a:txBody>
                    <a:bodyPr/>
                    <a:lstStyle/>
                    <a:p>
                      <a:pPr algn="l" fontAlgn="b">
                        <a:spcAft>
                          <a:spcPts val="0"/>
                        </a:spcAft>
                      </a:pPr>
                      <a:r>
                        <a:rPr lang="es-ES" sz="1600" b="1" i="0" u="none" strike="noStrike" dirty="0">
                          <a:solidFill>
                            <a:srgbClr val="000000"/>
                          </a:solidFill>
                          <a:effectLst/>
                          <a:latin typeface="+mj-lt"/>
                          <a:cs typeface="Arial" panose="020B0604020202020204" pitchFamily="34" charset="0"/>
                        </a:rPr>
                        <a:t>CONFIANZA EN EL GOBIERNO NACIONAL.</a:t>
                      </a:r>
                    </a:p>
                  </a:txBody>
                  <a:tcPr marL="8639" marR="8639" marT="8639" marB="0" anchor="b">
                    <a:solidFill>
                      <a:schemeClr val="bg2"/>
                    </a:solidFill>
                  </a:tcPr>
                </a:tc>
                <a:extLst>
                  <a:ext uri="{0D108BD9-81ED-4DB2-BD59-A6C34878D82A}">
                    <a16:rowId xmlns:a16="http://schemas.microsoft.com/office/drawing/2014/main" val="1906646316"/>
                  </a:ext>
                </a:extLst>
              </a:tr>
              <a:tr h="398274">
                <a:tc>
                  <a:txBody>
                    <a:bodyPr/>
                    <a:lstStyle/>
                    <a:p>
                      <a:pPr algn="l" fontAlgn="b">
                        <a:spcAft>
                          <a:spcPts val="0"/>
                        </a:spcAft>
                      </a:pPr>
                      <a:r>
                        <a:rPr lang="es-MX" sz="1800" b="0" dirty="0">
                          <a:latin typeface="+mj-lt"/>
                          <a:cs typeface="Arial" panose="020B0604020202020204" pitchFamily="34" charset="0"/>
                        </a:rPr>
                        <a:t>Total y según estrato socio-ocupacional, nivel socio-económico y pobreza por ingresos. </a:t>
                      </a:r>
                      <a:br>
                        <a:rPr lang="es-MX" sz="1800" b="0" dirty="0">
                          <a:latin typeface="+mj-lt"/>
                          <a:cs typeface="Arial" panose="020B0604020202020204" pitchFamily="34" charset="0"/>
                        </a:rPr>
                      </a:br>
                      <a:r>
                        <a:rPr lang="es-MX" sz="1800" b="0" dirty="0">
                          <a:latin typeface="+mj-lt"/>
                          <a:cs typeface="Arial" panose="020B0604020202020204" pitchFamily="34" charset="0"/>
                        </a:rPr>
                        <a:t>En porcentaje de personas de 18 años y más que declararon confiar mucho o bastante en el Gobierno Nacional. Año 2020. </a:t>
                      </a:r>
                      <a:endParaRPr lang="es-MX" sz="1800" b="0" i="0" u="none" strike="noStrike" kern="1200" dirty="0">
                        <a:solidFill>
                          <a:srgbClr val="000000"/>
                        </a:solidFill>
                        <a:effectLst/>
                        <a:latin typeface="+mj-lt"/>
                        <a:ea typeface="+mn-ea"/>
                        <a:cs typeface="Arial" panose="020B0604020202020204" pitchFamily="34" charset="0"/>
                      </a:endParaRPr>
                    </a:p>
                  </a:txBody>
                  <a:tcPr marL="8639" marR="8639" marT="8639" marB="0" anchor="b">
                    <a:solidFill>
                      <a:schemeClr val="bg2"/>
                    </a:solidFill>
                  </a:tcPr>
                </a:tc>
                <a:extLst>
                  <a:ext uri="{0D108BD9-81ED-4DB2-BD59-A6C34878D82A}">
                    <a16:rowId xmlns:a16="http://schemas.microsoft.com/office/drawing/2014/main" val="4105154466"/>
                  </a:ext>
                </a:extLst>
              </a:tr>
            </a:tbl>
          </a:graphicData>
        </a:graphic>
      </p:graphicFrame>
      <p:graphicFrame>
        <p:nvGraphicFramePr>
          <p:cNvPr id="7" name="Gráfico 6">
            <a:extLst>
              <a:ext uri="{FF2B5EF4-FFF2-40B4-BE49-F238E27FC236}">
                <a16:creationId xmlns:a16="http://schemas.microsoft.com/office/drawing/2014/main" id="{949217AD-9A29-4F8E-B9BC-31B67B4104E7}"/>
              </a:ext>
            </a:extLst>
          </p:cNvPr>
          <p:cNvGraphicFramePr>
            <a:graphicFrameLocks/>
          </p:cNvGraphicFramePr>
          <p:nvPr/>
        </p:nvGraphicFramePr>
        <p:xfrm>
          <a:off x="383325" y="1772816"/>
          <a:ext cx="8377349" cy="4526702"/>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ángulo 9">
            <a:extLst>
              <a:ext uri="{FF2B5EF4-FFF2-40B4-BE49-F238E27FC236}">
                <a16:creationId xmlns:a16="http://schemas.microsoft.com/office/drawing/2014/main" id="{BA0FB863-8819-413A-99BD-3C1920F313A6}"/>
              </a:ext>
            </a:extLst>
          </p:cNvPr>
          <p:cNvSpPr/>
          <p:nvPr/>
        </p:nvSpPr>
        <p:spPr>
          <a:xfrm>
            <a:off x="437578" y="6422403"/>
            <a:ext cx="8511222"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Fuente: EDSA-Bicentenario (2010-2016) - EDSA-Agenda para la Equidad (2017-2025), Observatorio de la Deuda Social Argentina, UCA.</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charset="0"/>
              </a:rPr>
              <a:t> </a:t>
            </a:r>
            <a:endParaRPr kumimoji="0" lang="en-US" sz="900" b="0" i="0" u="none" strike="noStrike" kern="1200" cap="none" spc="0" normalizeH="0" baseline="0" noProof="0" dirty="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1244749920"/>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8159711" y="6405499"/>
            <a:ext cx="904617" cy="488625"/>
          </a:xfrm>
          <a:prstGeom prst="rect">
            <a:avLst/>
          </a:prstGeom>
        </p:spPr>
      </p:pic>
      <p:graphicFrame>
        <p:nvGraphicFramePr>
          <p:cNvPr id="14" name="Tabla 13">
            <a:extLst>
              <a:ext uri="{FF2B5EF4-FFF2-40B4-BE49-F238E27FC236}">
                <a16:creationId xmlns:a16="http://schemas.microsoft.com/office/drawing/2014/main" id="{0F6B83E7-0763-446A-AA5B-3B1831FA9565}"/>
              </a:ext>
            </a:extLst>
          </p:cNvPr>
          <p:cNvGraphicFramePr>
            <a:graphicFrameLocks noGrp="1"/>
          </p:cNvGraphicFramePr>
          <p:nvPr/>
        </p:nvGraphicFramePr>
        <p:xfrm>
          <a:off x="437578" y="404664"/>
          <a:ext cx="8268844" cy="1129851"/>
        </p:xfrm>
        <a:graphic>
          <a:graphicData uri="http://schemas.openxmlformats.org/drawingml/2006/table">
            <a:tbl>
              <a:tblPr>
                <a:tableStyleId>{5C22544A-7EE6-4342-B048-85BDC9FD1C3A}</a:tableStyleId>
              </a:tblPr>
              <a:tblGrid>
                <a:gridCol w="8268844">
                  <a:extLst>
                    <a:ext uri="{9D8B030D-6E8A-4147-A177-3AD203B41FA5}">
                      <a16:colId xmlns:a16="http://schemas.microsoft.com/office/drawing/2014/main" val="180462678"/>
                    </a:ext>
                  </a:extLst>
                </a:gridCol>
              </a:tblGrid>
              <a:tr h="298252">
                <a:tc>
                  <a:txBody>
                    <a:bodyPr/>
                    <a:lstStyle/>
                    <a:p>
                      <a:pPr algn="l" fontAlgn="b">
                        <a:spcAft>
                          <a:spcPts val="0"/>
                        </a:spcAft>
                      </a:pPr>
                      <a:r>
                        <a:rPr lang="es-ES" sz="1600" b="1" i="0" u="none" strike="noStrike" dirty="0">
                          <a:solidFill>
                            <a:srgbClr val="000000"/>
                          </a:solidFill>
                          <a:effectLst/>
                          <a:latin typeface="+mj-lt"/>
                          <a:cs typeface="Arial" panose="020B0604020202020204" pitchFamily="34" charset="0"/>
                        </a:rPr>
                        <a:t>CONFIANZA EN EL GOBIERNO NACIONAL.</a:t>
                      </a:r>
                    </a:p>
                  </a:txBody>
                  <a:tcPr marL="8639" marR="8639" marT="8639" marB="0" anchor="b">
                    <a:solidFill>
                      <a:schemeClr val="bg2"/>
                    </a:solidFill>
                  </a:tcPr>
                </a:tc>
                <a:extLst>
                  <a:ext uri="{0D108BD9-81ED-4DB2-BD59-A6C34878D82A}">
                    <a16:rowId xmlns:a16="http://schemas.microsoft.com/office/drawing/2014/main" val="1906646316"/>
                  </a:ext>
                </a:extLst>
              </a:tr>
              <a:tr h="398274">
                <a:tc>
                  <a:txBody>
                    <a:bodyPr/>
                    <a:lstStyle/>
                    <a:p>
                      <a:pPr algn="l" fontAlgn="b">
                        <a:spcAft>
                          <a:spcPts val="0"/>
                        </a:spcAft>
                      </a:pPr>
                      <a:r>
                        <a:rPr lang="es-MX" sz="1800" b="0" dirty="0">
                          <a:latin typeface="+mj-lt"/>
                          <a:cs typeface="Arial" panose="020B0604020202020204" pitchFamily="34" charset="0"/>
                        </a:rPr>
                        <a:t>Total y según estrato socio-ocupacional, nivel socio-económico y pobreza por ingresos. </a:t>
                      </a:r>
                      <a:br>
                        <a:rPr lang="es-MX" sz="1800" b="0" dirty="0">
                          <a:latin typeface="+mj-lt"/>
                          <a:cs typeface="Arial" panose="020B0604020202020204" pitchFamily="34" charset="0"/>
                        </a:rPr>
                      </a:br>
                      <a:r>
                        <a:rPr lang="es-MX" sz="1800" b="0" dirty="0">
                          <a:latin typeface="+mj-lt"/>
                          <a:cs typeface="Arial" panose="020B0604020202020204" pitchFamily="34" charset="0"/>
                        </a:rPr>
                        <a:t>En porcentaje de personas de 18 años y más que declararon confiar mucho o bastante en el Gobierno Nacional. Año 2021. </a:t>
                      </a:r>
                      <a:endParaRPr lang="es-MX" sz="1800" b="0" i="0" u="none" strike="noStrike" kern="1200" dirty="0">
                        <a:solidFill>
                          <a:srgbClr val="000000"/>
                        </a:solidFill>
                        <a:effectLst/>
                        <a:latin typeface="+mj-lt"/>
                        <a:ea typeface="+mn-ea"/>
                        <a:cs typeface="Arial" panose="020B0604020202020204" pitchFamily="34" charset="0"/>
                      </a:endParaRPr>
                    </a:p>
                  </a:txBody>
                  <a:tcPr marL="8639" marR="8639" marT="8639" marB="0" anchor="b">
                    <a:solidFill>
                      <a:schemeClr val="bg2"/>
                    </a:solidFill>
                  </a:tcPr>
                </a:tc>
                <a:extLst>
                  <a:ext uri="{0D108BD9-81ED-4DB2-BD59-A6C34878D82A}">
                    <a16:rowId xmlns:a16="http://schemas.microsoft.com/office/drawing/2014/main" val="4105154466"/>
                  </a:ext>
                </a:extLst>
              </a:tr>
            </a:tbl>
          </a:graphicData>
        </a:graphic>
      </p:graphicFrame>
      <p:sp>
        <p:nvSpPr>
          <p:cNvPr id="10" name="Rectángulo 9">
            <a:extLst>
              <a:ext uri="{FF2B5EF4-FFF2-40B4-BE49-F238E27FC236}">
                <a16:creationId xmlns:a16="http://schemas.microsoft.com/office/drawing/2014/main" id="{BA0FB863-8819-413A-99BD-3C1920F313A6}"/>
              </a:ext>
            </a:extLst>
          </p:cNvPr>
          <p:cNvSpPr/>
          <p:nvPr/>
        </p:nvSpPr>
        <p:spPr>
          <a:xfrm>
            <a:off x="437578" y="6422403"/>
            <a:ext cx="8511222"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Fuente: EDSA-Bicentenario (2010-2016) - EDSA-Agenda para la Equidad (2017-2025), Observatorio de la Deuda Social Argentina, UCA.</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s-MX" sz="900" b="0" i="0" u="none" strike="noStrike" kern="1200" cap="none" spc="0" normalizeH="0" baseline="0" noProof="0" dirty="0">
                <a:ln>
                  <a:noFill/>
                </a:ln>
                <a:solidFill>
                  <a:srgbClr val="000000"/>
                </a:solidFill>
                <a:effectLst/>
                <a:uLnTx/>
                <a:uFillTx/>
                <a:latin typeface="Calibri"/>
                <a:ea typeface="+mn-ea"/>
                <a:cs typeface="Arial" charset="0"/>
              </a:rPr>
              <a:t> </a:t>
            </a:r>
            <a:r>
              <a:rPr kumimoji="0" lang="es-MX" sz="900" b="0" i="0" u="none" strike="noStrike" kern="1200" cap="none" spc="0" normalizeH="0" baseline="0" noProof="0" dirty="0">
                <a:ln>
                  <a:noFill/>
                </a:ln>
                <a:solidFill>
                  <a:prstClr val="black"/>
                </a:solidFill>
                <a:effectLst/>
                <a:uLnTx/>
                <a:uFillTx/>
                <a:latin typeface="Calibri"/>
                <a:ea typeface="+mn-ea"/>
                <a:cs typeface="Arial" charset="0"/>
              </a:rPr>
              <a:t> </a:t>
            </a:r>
            <a:endParaRPr kumimoji="0" lang="en-US" sz="900" b="0" i="0" u="none" strike="noStrike" kern="1200" cap="none" spc="0" normalizeH="0" baseline="0" noProof="0" dirty="0">
              <a:ln>
                <a:noFill/>
              </a:ln>
              <a:solidFill>
                <a:prstClr val="black"/>
              </a:solidFill>
              <a:effectLst/>
              <a:uLnTx/>
              <a:uFillTx/>
              <a:latin typeface="Calibri"/>
              <a:ea typeface="+mn-ea"/>
              <a:cs typeface="Arial" charset="0"/>
            </a:endParaRPr>
          </a:p>
        </p:txBody>
      </p:sp>
      <p:graphicFrame>
        <p:nvGraphicFramePr>
          <p:cNvPr id="7" name="Gráfico 6"/>
          <p:cNvGraphicFramePr>
            <a:graphicFrameLocks/>
          </p:cNvGraphicFramePr>
          <p:nvPr/>
        </p:nvGraphicFramePr>
        <p:xfrm>
          <a:off x="437578" y="1772816"/>
          <a:ext cx="8268844"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283253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67542" y="1501627"/>
            <a:ext cx="8208911" cy="5170646"/>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100000"/>
              </a:spcBef>
              <a:spcAft>
                <a:spcPts val="1200"/>
              </a:spcAft>
              <a:buClrTx/>
              <a:buSzTx/>
              <a:buFontTx/>
              <a:buNone/>
              <a:tabLst/>
              <a:defRPr/>
            </a:pPr>
            <a:r>
              <a:rPr lang="es-MX" altLang="es-AR" b="1" dirty="0">
                <a:solidFill>
                  <a:srgbClr val="000000"/>
                </a:solidFill>
              </a:rPr>
              <a:t>ELABORAR</a:t>
            </a:r>
            <a:r>
              <a:rPr kumimoji="0" lang="es-MX" altLang="es-AR" sz="3200" b="1" i="0" u="none" strike="noStrike" kern="1200" cap="none" spc="0" normalizeH="0" baseline="0" noProof="0" dirty="0">
                <a:ln>
                  <a:noFill/>
                </a:ln>
                <a:solidFill>
                  <a:srgbClr val="000000"/>
                </a:solidFill>
                <a:effectLst/>
                <a:uLnTx/>
                <a:uFillTx/>
                <a:latin typeface="Tahoma" pitchFamily="34" charset="0"/>
                <a:ea typeface="+mn-ea"/>
                <a:cs typeface="Arial" charset="0"/>
              </a:rPr>
              <a:t> ENUNCIADOS VÁLIDOS Y FIABLES QUE IDENTIFIQUEN Y EXPLIQUEN LOS EVENTOS DEL MUNDO DANDO CUENTA BAJO QUE CONDICIONES SUCEDIERON O ES PROBABLE QUE SUCEDAN</a:t>
            </a:r>
          </a:p>
          <a:p>
            <a:pPr marL="0" marR="0" lvl="0" indent="0" algn="ctr" defTabSz="914400" rtl="0" eaLnBrk="1" fontAlgn="base" latinLnBrk="0" hangingPunct="1">
              <a:lnSpc>
                <a:spcPct val="100000"/>
              </a:lnSpc>
              <a:spcBef>
                <a:spcPct val="100000"/>
              </a:spcBef>
              <a:spcAft>
                <a:spcPts val="1200"/>
              </a:spcAft>
              <a:buClrTx/>
              <a:buSzTx/>
              <a:buFontTx/>
              <a:buNone/>
              <a:tabLst/>
              <a:defRPr/>
            </a:pPr>
            <a:r>
              <a:rPr kumimoji="0" lang="es-MX" altLang="es-AR" sz="3200" b="1" i="0" u="none" strike="noStrike" kern="1200" cap="none" spc="0" normalizeH="0" baseline="0" noProof="0" dirty="0">
                <a:ln>
                  <a:noFill/>
                </a:ln>
                <a:solidFill>
                  <a:srgbClr val="000000"/>
                </a:solidFill>
                <a:effectLst/>
                <a:uLnTx/>
                <a:uFillTx/>
                <a:latin typeface="Tahoma" pitchFamily="34" charset="0"/>
                <a:ea typeface="+mn-ea"/>
                <a:cs typeface="Arial" charset="0"/>
              </a:rPr>
              <a:t>EN EL MARCO DE UNA TEORÍA CONOCIDA / ACEPTADA Y DE HECHOS CONOCIDOS /ACEPTADOS</a:t>
            </a:r>
          </a:p>
        </p:txBody>
      </p:sp>
      <p:sp>
        <p:nvSpPr>
          <p:cNvPr id="19459" name="Rectangle 3"/>
          <p:cNvSpPr>
            <a:spLocks noChangeArrowheads="1"/>
          </p:cNvSpPr>
          <p:nvPr/>
        </p:nvSpPr>
        <p:spPr bwMode="auto">
          <a:xfrm>
            <a:off x="791578" y="116632"/>
            <a:ext cx="756084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100000"/>
              </a:spcBef>
              <a:spcAft>
                <a:spcPct val="0"/>
              </a:spcAft>
              <a:buClrTx/>
              <a:buSzTx/>
              <a:buFontTx/>
              <a:buNone/>
              <a:tabLst/>
              <a:defRPr/>
            </a:pPr>
            <a:r>
              <a:rPr kumimoji="0" lang="es-MX" altLang="es-AR" sz="2800" b="1" i="0" u="none" strike="noStrike" kern="1200" cap="none" spc="0" normalizeH="0" baseline="0" noProof="0" dirty="0">
                <a:ln>
                  <a:noFill/>
                </a:ln>
                <a:solidFill>
                  <a:srgbClr val="333399"/>
                </a:solidFill>
                <a:effectLst/>
                <a:uLnTx/>
                <a:uFillTx/>
                <a:latin typeface="Tahoma" pitchFamily="34" charset="0"/>
                <a:ea typeface="+mn-ea"/>
                <a:cs typeface="Arial" charset="0"/>
              </a:rPr>
              <a:t>LA OBJETIVO DEL PROCESO DE INVESTIGACIÓN EN LAS CIENCIAS EMPÍRICAS</a:t>
            </a:r>
          </a:p>
        </p:txBody>
      </p:sp>
    </p:spTree>
    <p:extLst>
      <p:ext uri="{BB962C8B-B14F-4D97-AF65-F5344CB8AC3E}">
        <p14:creationId xmlns:p14="http://schemas.microsoft.com/office/powerpoint/2010/main" val="421075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4" name="Picture 5"/>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52413" y="2066925"/>
            <a:ext cx="9144000" cy="3997325"/>
          </a:xfrm>
          <a:noFill/>
        </p:spPr>
      </p:pic>
      <p:sp>
        <p:nvSpPr>
          <p:cNvPr id="33795" name="Text Box 6"/>
          <p:cNvSpPr txBox="1">
            <a:spLocks noChangeArrowheads="1"/>
          </p:cNvSpPr>
          <p:nvPr/>
        </p:nvSpPr>
        <p:spPr bwMode="auto">
          <a:xfrm>
            <a:off x="468313" y="2420938"/>
            <a:ext cx="230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s-AR" altLang="es-AR" sz="2400" b="0" i="0" u="none" strike="noStrike" kern="1200" cap="none" spc="0" normalizeH="0" baseline="0" noProof="0">
              <a:ln>
                <a:noFill/>
              </a:ln>
              <a:solidFill>
                <a:srgbClr val="000000"/>
              </a:solidFill>
              <a:effectLst/>
              <a:uLnTx/>
              <a:uFillTx/>
              <a:latin typeface="Tahoma" pitchFamily="34" charset="0"/>
              <a:ea typeface="+mn-ea"/>
              <a:cs typeface="Arial" charset="0"/>
            </a:endParaRPr>
          </a:p>
        </p:txBody>
      </p:sp>
      <p:sp>
        <p:nvSpPr>
          <p:cNvPr id="33796" name="Text Box 7"/>
          <p:cNvSpPr txBox="1">
            <a:spLocks noChangeArrowheads="1"/>
          </p:cNvSpPr>
          <p:nvPr/>
        </p:nvSpPr>
        <p:spPr bwMode="auto">
          <a:xfrm>
            <a:off x="144463" y="3573463"/>
            <a:ext cx="21955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s-ES" altLang="es-AR" sz="2400" b="0" i="0" u="none" strike="noStrike" kern="1200" cap="none" spc="0" normalizeH="0" baseline="0" noProof="0">
                <a:ln>
                  <a:noFill/>
                </a:ln>
                <a:solidFill>
                  <a:srgbClr val="000000"/>
                </a:solidFill>
                <a:effectLst/>
                <a:uLnTx/>
                <a:uFillTx/>
                <a:latin typeface="Tahoma" pitchFamily="34" charset="0"/>
                <a:ea typeface="+mn-ea"/>
                <a:cs typeface="Arial" charset="0"/>
              </a:rPr>
              <a:t>LA TEORIA DOTA DE SENTIDO A HECHOS</a:t>
            </a:r>
          </a:p>
        </p:txBody>
      </p:sp>
      <p:sp>
        <p:nvSpPr>
          <p:cNvPr id="33797" name="Text Box 8"/>
          <p:cNvSpPr txBox="1">
            <a:spLocks noChangeArrowheads="1"/>
          </p:cNvSpPr>
          <p:nvPr/>
        </p:nvSpPr>
        <p:spPr bwMode="auto">
          <a:xfrm>
            <a:off x="7092950" y="3573463"/>
            <a:ext cx="2232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s-ES" altLang="es-AR" sz="2400" b="0" i="0" u="none" strike="noStrike" kern="1200" cap="none" spc="0" normalizeH="0" baseline="0" noProof="0">
                <a:ln>
                  <a:noFill/>
                </a:ln>
                <a:solidFill>
                  <a:srgbClr val="000000"/>
                </a:solidFill>
                <a:effectLst/>
                <a:uLnTx/>
                <a:uFillTx/>
                <a:latin typeface="Tahoma" pitchFamily="34" charset="0"/>
                <a:ea typeface="+mn-ea"/>
                <a:cs typeface="Arial" charset="0"/>
              </a:rPr>
              <a:t>LOS HECHOS OBLIGAN A REELABORAR TEORÍAS</a:t>
            </a:r>
          </a:p>
        </p:txBody>
      </p:sp>
      <p:sp>
        <p:nvSpPr>
          <p:cNvPr id="33798" name="Text Box 9"/>
          <p:cNvSpPr txBox="1">
            <a:spLocks noChangeArrowheads="1"/>
          </p:cNvSpPr>
          <p:nvPr/>
        </p:nvSpPr>
        <p:spPr bwMode="auto">
          <a:xfrm>
            <a:off x="1331913" y="549275"/>
            <a:ext cx="6985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s-ES" altLang="es-AR" sz="2400" b="1" i="0" u="none" strike="noStrike" kern="1200" cap="none" spc="0" normalizeH="0" baseline="0" noProof="0">
                <a:ln>
                  <a:noFill/>
                </a:ln>
                <a:solidFill>
                  <a:srgbClr val="333399"/>
                </a:solidFill>
                <a:effectLst/>
                <a:uLnTx/>
                <a:uFillTx/>
                <a:latin typeface="Tahoma" pitchFamily="34" charset="0"/>
                <a:ea typeface="+mn-ea"/>
                <a:cs typeface="Arial" charset="0"/>
              </a:rPr>
              <a:t>ASPECTOS COGNITIVOS DE PROCESO DE INVESTIGACIÓN</a:t>
            </a:r>
          </a:p>
        </p:txBody>
      </p:sp>
    </p:spTree>
    <p:extLst>
      <p:ext uri="{BB962C8B-B14F-4D97-AF65-F5344CB8AC3E}">
        <p14:creationId xmlns:p14="http://schemas.microsoft.com/office/powerpoint/2010/main" val="104731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31824" y="2204864"/>
            <a:ext cx="8342797" cy="4201150"/>
          </a:xfrm>
          <a:prstGeom prst="rect">
            <a:avLst/>
          </a:prstGeom>
          <a:solidFill>
            <a:schemeClr val="accent1">
              <a:lumMod val="20000"/>
              <a:lumOff val="80000"/>
            </a:schemeClr>
          </a:solidFill>
          <a:ln w="9525">
            <a:solidFill>
              <a:schemeClr val="bg1"/>
            </a:solidFill>
            <a:miter lim="800000"/>
            <a:headEnd/>
            <a:tailEnd/>
          </a:ln>
          <a:effec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ts val="600"/>
              </a:spcBef>
              <a:spcAft>
                <a:spcPts val="1200"/>
              </a:spcAft>
              <a:buClrTx/>
              <a:buSzTx/>
              <a:buFontTx/>
              <a:buNone/>
              <a:tabLst/>
              <a:defRPr/>
            </a:pPr>
            <a:r>
              <a:rPr kumimoji="0" lang="es-MX" altLang="es-AR" sz="2800" b="1" i="0" u="none" strike="noStrike" kern="1200" cap="none" spc="0" normalizeH="0" baseline="0" noProof="0" dirty="0">
                <a:ln>
                  <a:noFill/>
                </a:ln>
                <a:solidFill>
                  <a:srgbClr val="000000"/>
                </a:solidFill>
                <a:effectLst/>
                <a:uLnTx/>
                <a:uFillTx/>
                <a:latin typeface="Tahoma" pitchFamily="34" charset="0"/>
                <a:ea typeface="+mn-ea"/>
                <a:cs typeface="Arial" charset="0"/>
              </a:rPr>
              <a:t>INFERIR ES UN EJERCICIO DE ELABORACIÓN CONCEPTUAL EN DONDE SE PONEN EN CORRESPONDENCIA ENUNCIADOS GENERALES Y PARTICULARES: TEORÍAS – HECHOS. </a:t>
            </a:r>
          </a:p>
          <a:p>
            <a:pPr marL="0" marR="0" lvl="0" indent="0" algn="ctr" defTabSz="914400" rtl="0" eaLnBrk="1" fontAlgn="base" latinLnBrk="0" hangingPunct="1">
              <a:lnSpc>
                <a:spcPct val="100000"/>
              </a:lnSpc>
              <a:spcBef>
                <a:spcPts val="600"/>
              </a:spcBef>
              <a:spcAft>
                <a:spcPts val="1200"/>
              </a:spcAft>
              <a:buClrTx/>
              <a:buSzTx/>
              <a:buFontTx/>
              <a:buNone/>
              <a:tabLst/>
              <a:defRPr/>
            </a:pPr>
            <a:r>
              <a:rPr kumimoji="0" lang="es-MX" altLang="es-AR" sz="2800" b="1" i="0" u="none" strike="noStrike" kern="1200" cap="none" spc="0" normalizeH="0" baseline="0" noProof="0" dirty="0">
                <a:ln>
                  <a:noFill/>
                </a:ln>
                <a:solidFill>
                  <a:srgbClr val="000000"/>
                </a:solidFill>
                <a:effectLst/>
                <a:uLnTx/>
                <a:uFillTx/>
                <a:latin typeface="Tahoma" pitchFamily="34" charset="0"/>
                <a:ea typeface="+mn-ea"/>
                <a:cs typeface="Arial" charset="0"/>
              </a:rPr>
              <a:t>INFERIR IMPLICA REGISTRAR HECHOS Y TEORÍAS NO REGISTRADOS A PARTIR DE HECHOS Y TEORÍAS REGISTRADOS EN UNA FASE ANTERIOR</a:t>
            </a:r>
            <a:endParaRPr kumimoji="0" lang="es-MX" altLang="es-AR" sz="3600" b="1"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
        <p:nvSpPr>
          <p:cNvPr id="19459" name="Rectangle 3"/>
          <p:cNvSpPr>
            <a:spLocks noChangeArrowheads="1"/>
          </p:cNvSpPr>
          <p:nvPr/>
        </p:nvSpPr>
        <p:spPr bwMode="auto">
          <a:xfrm>
            <a:off x="631824" y="260648"/>
            <a:ext cx="80446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100000"/>
              </a:spcBef>
              <a:spcAft>
                <a:spcPct val="0"/>
              </a:spcAft>
              <a:buClrTx/>
              <a:buSzTx/>
              <a:buFontTx/>
              <a:buNone/>
              <a:tabLst/>
              <a:defRPr/>
            </a:pPr>
            <a:r>
              <a:rPr kumimoji="0" lang="es-MX" altLang="es-AR" sz="2800" b="1" i="0" u="none" strike="noStrike" kern="1200" cap="none" spc="0" normalizeH="0" baseline="0" noProof="0" dirty="0">
                <a:ln>
                  <a:noFill/>
                </a:ln>
                <a:solidFill>
                  <a:srgbClr val="333399"/>
                </a:solidFill>
                <a:effectLst/>
                <a:uLnTx/>
                <a:uFillTx/>
                <a:latin typeface="Tahoma" pitchFamily="34" charset="0"/>
                <a:ea typeface="+mn-ea"/>
                <a:cs typeface="Arial" charset="0"/>
              </a:rPr>
              <a:t>EL CONOCIMIENTO SE ELABORA A PARTIR DE INFERENCIAS FUNDADAS EN PRECONCEPTOS Y EN LA EXPERIENCIA</a:t>
            </a:r>
          </a:p>
        </p:txBody>
      </p:sp>
    </p:spTree>
    <p:extLst>
      <p:ext uri="{BB962C8B-B14F-4D97-AF65-F5344CB8AC3E}">
        <p14:creationId xmlns:p14="http://schemas.microsoft.com/office/powerpoint/2010/main" val="163569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1692275" y="166688"/>
            <a:ext cx="64801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50000"/>
              </a:spcBef>
              <a:spcAft>
                <a:spcPct val="0"/>
              </a:spcAft>
              <a:buClrTx/>
              <a:buSzTx/>
              <a:buFont typeface="Wingdings" pitchFamily="2" charset="2"/>
              <a:buNone/>
              <a:tabLst/>
              <a:defRPr/>
            </a:pPr>
            <a:r>
              <a:rPr kumimoji="0" lang="es-ES" altLang="es-AR" sz="2800" b="1" i="0" u="none" strike="noStrike" kern="1200" cap="none" spc="0" normalizeH="0" baseline="0" noProof="0">
                <a:ln>
                  <a:noFill/>
                </a:ln>
                <a:solidFill>
                  <a:srgbClr val="333399"/>
                </a:solidFill>
                <a:effectLst/>
                <a:uLnTx/>
                <a:uFillTx/>
                <a:latin typeface="Tahoma" pitchFamily="34" charset="0"/>
                <a:ea typeface="+mn-ea"/>
                <a:cs typeface="Arial" charset="0"/>
              </a:rPr>
              <a:t>EL CONOCIMIENTO: OBJETO, REPRESENTACIÓN Y SENTIDO</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s-ES" altLang="es-AR" sz="2800" b="1" i="0" u="none" strike="noStrike" kern="1200" cap="none" spc="0" normalizeH="0" baseline="0" noProof="0">
              <a:ln>
                <a:noFill/>
              </a:ln>
              <a:solidFill>
                <a:srgbClr val="333399"/>
              </a:solidFill>
              <a:effectLst/>
              <a:uLnTx/>
              <a:uFillTx/>
              <a:latin typeface="Tahoma" pitchFamily="34" charset="0"/>
              <a:ea typeface="+mn-ea"/>
              <a:cs typeface="Arial" charset="0"/>
            </a:endParaRPr>
          </a:p>
        </p:txBody>
      </p:sp>
      <p:pic>
        <p:nvPicPr>
          <p:cNvPr id="1024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857375"/>
            <a:ext cx="8532813" cy="462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6355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79388" y="115888"/>
            <a:ext cx="8713787" cy="172878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altLang="es-AR" sz="2900" b="1" i="0" u="none" strike="noStrike" kern="1200" cap="none" spc="0" normalizeH="0" baseline="0" noProof="0" dirty="0">
                <a:ln>
                  <a:noFill/>
                </a:ln>
                <a:solidFill>
                  <a:srgbClr val="000000"/>
                </a:solidFill>
                <a:effectLst/>
                <a:uLnTx/>
                <a:uFillTx/>
                <a:latin typeface="Tahoma" pitchFamily="34" charset="0"/>
                <a:ea typeface="+mn-ea"/>
                <a:cs typeface="+mn-cs"/>
              </a:rPr>
              <a:t>¿Cuáles son las principales dificultades / reglas epistemológicas y metodológicas que enfrenta LA INFERENCIA CIENTÍFICA?  </a:t>
            </a:r>
            <a:endParaRPr kumimoji="0" lang="es-AR" altLang="es-AR" sz="2900" b="1"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21507" name="Text Box 4"/>
          <p:cNvSpPr txBox="1">
            <a:spLocks noChangeArrowheads="1"/>
          </p:cNvSpPr>
          <p:nvPr/>
        </p:nvSpPr>
        <p:spPr bwMode="auto">
          <a:xfrm>
            <a:off x="152400" y="1844675"/>
            <a:ext cx="8763000" cy="4862513"/>
          </a:xfrm>
          <a:prstGeom prst="rect">
            <a:avLst/>
          </a:prstGeom>
          <a:solidFill>
            <a:srgbClr val="79FFD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ES" altLang="es-AR" sz="24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s-AR" altLang="es-AR" sz="2200" b="0" i="0" u="none" strike="noStrike" kern="1200" cap="none" spc="0" normalizeH="0" baseline="0" noProof="0" dirty="0">
                <a:ln>
                  <a:noFill/>
                </a:ln>
                <a:solidFill>
                  <a:srgbClr val="000000"/>
                </a:solidFill>
                <a:effectLst/>
                <a:uLnTx/>
                <a:uFillTx/>
                <a:latin typeface="Tahoma" pitchFamily="34" charset="0"/>
                <a:ea typeface="+mn-ea"/>
                <a:cs typeface="+mn-cs"/>
              </a:rPr>
              <a:t>No se fundan en la deducción sino en la experimentación, la cual no es una construcción libre ni espontánea de la inteligencia.</a:t>
            </a:r>
            <a:endParaRPr kumimoji="0" lang="es-ES" altLang="es-AR" sz="2200" b="0" i="0" u="none" strike="noStrike" kern="1200" cap="none" spc="0" normalizeH="0" baseline="0" noProof="0" dirty="0">
              <a:ln>
                <a:noFill/>
              </a:ln>
              <a:solidFill>
                <a:srgbClr val="000000"/>
              </a:solidFill>
              <a:effectLst/>
              <a:uLnTx/>
              <a:uFillTx/>
              <a:latin typeface="Tahoma" pitchFamily="34" charset="0"/>
              <a:ea typeface="+mn-ea"/>
              <a:cs typeface="+mn-cs"/>
            </a:endParaRPr>
          </a:p>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ES" altLang="es-AR" sz="22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s-AR" altLang="es-AR" sz="2200" b="0" i="0" u="none" strike="noStrike" kern="1200" cap="none" spc="0" normalizeH="0" baseline="0" noProof="0" dirty="0">
                <a:ln>
                  <a:noFill/>
                </a:ln>
                <a:solidFill>
                  <a:srgbClr val="000000"/>
                </a:solidFill>
                <a:effectLst/>
                <a:uLnTx/>
                <a:uFillTx/>
                <a:latin typeface="Tahoma" pitchFamily="34" charset="0"/>
                <a:ea typeface="+mn-ea"/>
                <a:cs typeface="+mn-cs"/>
              </a:rPr>
              <a:t>La experimentación requiere de la construcción de datos simples a partir de la información compleja del mundo / objeto intervenido.</a:t>
            </a:r>
          </a:p>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AR" altLang="es-AR" sz="2200" b="0" i="0" u="none" strike="noStrike" kern="1200" cap="none" spc="0" normalizeH="0" baseline="0" noProof="0" dirty="0">
                <a:ln>
                  <a:noFill/>
                </a:ln>
                <a:solidFill>
                  <a:srgbClr val="000000"/>
                </a:solidFill>
                <a:effectLst/>
                <a:uLnTx/>
                <a:uFillTx/>
                <a:latin typeface="Tahoma" pitchFamily="34" charset="0"/>
                <a:ea typeface="+mn-ea"/>
                <a:cs typeface="+mn-cs"/>
              </a:rPr>
              <a:t> Es necesario intervenir sobre el objeto a través de modelos teóricos (lógico-matemáticos) capaces de decodificar las representaciones ingenuas y reconstruir la complejidad de lo observado.</a:t>
            </a:r>
            <a:endParaRPr kumimoji="0" lang="es-ES" altLang="es-AR" sz="2200" b="0" i="0" u="none" strike="noStrike" kern="1200" cap="none" spc="0" normalizeH="0" baseline="0" noProof="0" dirty="0">
              <a:ln>
                <a:noFill/>
              </a:ln>
              <a:solidFill>
                <a:srgbClr val="000000"/>
              </a:solidFill>
              <a:effectLst/>
              <a:uLnTx/>
              <a:uFillTx/>
              <a:latin typeface="Tahoma" pitchFamily="34" charset="0"/>
              <a:ea typeface="+mn-ea"/>
              <a:cs typeface="+mn-cs"/>
            </a:endParaRPr>
          </a:p>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AR" altLang="es-AR" sz="2200" b="0" i="0" u="none" strike="noStrike" kern="1200" cap="none" spc="0" normalizeH="0" baseline="0" noProof="0" dirty="0">
                <a:ln>
                  <a:noFill/>
                </a:ln>
                <a:solidFill>
                  <a:srgbClr val="000000"/>
                </a:solidFill>
                <a:effectLst/>
                <a:uLnTx/>
                <a:uFillTx/>
                <a:latin typeface="Tahoma" pitchFamily="34" charset="0"/>
                <a:ea typeface="+mn-ea"/>
                <a:cs typeface="+mn-cs"/>
              </a:rPr>
              <a:t> Se deben atender los “obstáculos epistemológicos” que surgen por la intervención del sujeto sobre el objeto y a la inversa.</a:t>
            </a:r>
          </a:p>
          <a:p>
            <a:pPr marL="0" marR="0" lvl="0" indent="0" algn="just" defTabSz="914400" rtl="0" eaLnBrk="1" fontAlgn="base" latinLnBrk="0" hangingPunct="1">
              <a:lnSpc>
                <a:spcPct val="100000"/>
              </a:lnSpc>
              <a:spcBef>
                <a:spcPct val="50000"/>
              </a:spcBef>
              <a:spcAft>
                <a:spcPct val="0"/>
              </a:spcAft>
              <a:buClrTx/>
              <a:buSzTx/>
              <a:buFontTx/>
              <a:buChar char="•"/>
              <a:tabLst/>
              <a:defRPr/>
            </a:pPr>
            <a:r>
              <a:rPr kumimoji="0" lang="es-ES" altLang="es-AR" sz="2000" b="0"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s-AR" altLang="es-AR" sz="2200" b="0" i="0" u="none" strike="noStrike" kern="1200" cap="none" spc="0" normalizeH="0" baseline="0" noProof="0" dirty="0">
                <a:ln>
                  <a:noFill/>
                </a:ln>
                <a:solidFill>
                  <a:srgbClr val="000000"/>
                </a:solidFill>
                <a:effectLst/>
                <a:uLnTx/>
                <a:uFillTx/>
                <a:latin typeface="Tahoma" pitchFamily="34" charset="0"/>
                <a:ea typeface="+mn-ea"/>
                <a:cs typeface="+mn-cs"/>
              </a:rPr>
              <a:t>En la construcción de conocimiento la descentración y modelización resulta más compleja en las ciencias sociales: el sujeto forma parte del objeto y el objeto del sujeto.</a:t>
            </a:r>
            <a:endParaRPr kumimoji="0" lang="es-ES" altLang="es-AR" sz="22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989776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838200"/>
            <a:ext cx="9144000" cy="180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s-AR" altLang="es-AR" sz="2400" b="0" i="0" u="none" strike="noStrike" kern="1200" cap="none" spc="0" normalizeH="0" baseline="0" noProof="0">
              <a:ln>
                <a:noFill/>
              </a:ln>
              <a:solidFill>
                <a:srgbClr val="000000"/>
              </a:solidFill>
              <a:effectLst/>
              <a:uLnTx/>
              <a:uFillTx/>
              <a:latin typeface="Tahoma" pitchFamily="34" charset="0"/>
              <a:ea typeface="+mn-ea"/>
              <a:cs typeface="Arial" charset="0"/>
            </a:endParaRPr>
          </a:p>
        </p:txBody>
      </p:sp>
      <p:sp>
        <p:nvSpPr>
          <p:cNvPr id="15363" name="Rectangle 3"/>
          <p:cNvSpPr>
            <a:spLocks noChangeArrowheads="1"/>
          </p:cNvSpPr>
          <p:nvPr/>
        </p:nvSpPr>
        <p:spPr bwMode="auto">
          <a:xfrm>
            <a:off x="152400" y="116632"/>
            <a:ext cx="8839200" cy="674136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None/>
              <a:defRPr/>
            </a:pPr>
            <a:r>
              <a:rPr lang="es-MX" altLang="es-AR" sz="2800" b="1" dirty="0">
                <a:solidFill>
                  <a:srgbClr val="000000"/>
                </a:solidFill>
              </a:rPr>
              <a:t>Explicar en Ciencias Sociales: dar cuenta de las condiciones o reglas bajo las cuales es de esperar (probable) que ocurra un fenómeno.</a:t>
            </a:r>
          </a:p>
          <a:p>
            <a:pPr algn="just" eaLnBrk="1" hangingPunct="1">
              <a:spcBef>
                <a:spcPct val="0"/>
              </a:spcBef>
              <a:spcAft>
                <a:spcPts val="600"/>
              </a:spcAft>
              <a:buClrTx/>
              <a:buSzTx/>
              <a:buNone/>
              <a:defRPr/>
            </a:pPr>
            <a:endParaRPr lang="es-MX" altLang="es-AR" sz="2400" b="1" dirty="0">
              <a:solidFill>
                <a:srgbClr val="000000"/>
              </a:solidFill>
            </a:endParaRPr>
          </a:p>
          <a:p>
            <a:pPr marL="0" marR="0" lvl="0" indent="0" algn="just" defTabSz="914400" rtl="0" eaLnBrk="1" fontAlgn="base" latinLnBrk="0" hangingPunct="1">
              <a:lnSpc>
                <a:spcPct val="100000"/>
              </a:lnSpc>
              <a:spcBef>
                <a:spcPct val="0"/>
              </a:spcBef>
              <a:spcAft>
                <a:spcPts val="600"/>
              </a:spcAft>
              <a:buClrTx/>
              <a:buSzTx/>
              <a:buFont typeface="Wingdings" pitchFamily="2" charset="2"/>
              <a:buNone/>
              <a:tabLst/>
              <a:defRPr/>
            </a:pPr>
            <a:r>
              <a:rPr kumimoji="0" lang="es-AR" altLang="es-AR" sz="2800" b="0" i="0" u="none" strike="noStrike" kern="1200" cap="none" spc="0" normalizeH="0" baseline="0" noProof="0" dirty="0">
                <a:ln>
                  <a:noFill/>
                </a:ln>
                <a:solidFill>
                  <a:srgbClr val="000000"/>
                </a:solidFill>
                <a:effectLst/>
                <a:uLnTx/>
                <a:uFillTx/>
                <a:latin typeface="Tahoma" pitchFamily="34" charset="0"/>
                <a:ea typeface="+mn-ea"/>
                <a:cs typeface="Arial" charset="0"/>
              </a:rPr>
              <a:t>El sujeto que conoce está comprometido con los hechos que le interesan y por lo tanto está inclinado a creer que los conoce intuitivamente. La dificultad principal de las ciencias del hombre consiste en que el sujeto es a la vez sujeto y objeto, estando esto agravado por el hecho de que el objeto es un sujeto consciente, semiótico y de múltiples simbolismos. Esto exige un mayor esfuerzo de descentración y de diseños de investigación que lo hagan posible. </a:t>
            </a:r>
            <a:endParaRPr kumimoji="0" lang="es-MX" altLang="es-AR" sz="2200" b="1"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113047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5106" y="260648"/>
            <a:ext cx="8713788" cy="6434286"/>
          </a:xfrm>
          <a:solidFill>
            <a:srgbClr val="CCCCFF"/>
          </a:solidFill>
        </p:spPr>
        <p:txBody>
          <a:bodyPr/>
          <a:lstStyle/>
          <a:p>
            <a:pPr algn="ctr">
              <a:buFont typeface="Wingdings" pitchFamily="2" charset="2"/>
              <a:buNone/>
              <a:defRPr/>
            </a:pPr>
            <a:r>
              <a:rPr lang="es-CO" b="1" dirty="0">
                <a:solidFill>
                  <a:schemeClr val="tx2">
                    <a:lumMod val="90000"/>
                  </a:schemeClr>
                </a:solidFill>
                <a:latin typeface="Arial" pitchFamily="34" charset="0"/>
                <a:cs typeface="Arial" pitchFamily="34" charset="0"/>
              </a:rPr>
              <a:t>EXPLICACIONES EN CIENCIAS SOCIALES</a:t>
            </a:r>
          </a:p>
          <a:p>
            <a:pPr marL="0" algn="just">
              <a:buFont typeface="Wingdings" pitchFamily="2" charset="2"/>
              <a:buNone/>
              <a:defRPr/>
            </a:pPr>
            <a:endParaRPr lang="es-AR" altLang="es-AR" sz="1800" kern="1200" dirty="0"/>
          </a:p>
          <a:p>
            <a:pPr algn="just">
              <a:spcBef>
                <a:spcPts val="0"/>
              </a:spcBef>
              <a:spcAft>
                <a:spcPts val="1200"/>
              </a:spcAft>
              <a:buFont typeface="Wingdings" pitchFamily="2" charset="2"/>
              <a:buChar char="Ø"/>
              <a:defRPr/>
            </a:pPr>
            <a:r>
              <a:rPr lang="es-CO" sz="3000" b="1" dirty="0">
                <a:latin typeface="Arial" pitchFamily="34" charset="0"/>
                <a:cs typeface="Arial" pitchFamily="34" charset="0"/>
              </a:rPr>
              <a:t>Las explicaciones en las ciencias sociales son siempre relativas a un orden de hechos situados en tiempo, espacio y contexto. Implican un recorte del dominio empírico conocido. </a:t>
            </a:r>
          </a:p>
          <a:p>
            <a:pPr algn="just">
              <a:spcBef>
                <a:spcPts val="0"/>
              </a:spcBef>
              <a:spcAft>
                <a:spcPts val="1200"/>
              </a:spcAft>
              <a:buFont typeface="Wingdings" pitchFamily="2" charset="2"/>
              <a:buChar char="Ø"/>
              <a:defRPr/>
            </a:pPr>
            <a:r>
              <a:rPr lang="es-CO" sz="3000" b="1" dirty="0">
                <a:latin typeface="Arial" pitchFamily="34" charset="0"/>
                <a:cs typeface="Arial" pitchFamily="34" charset="0"/>
              </a:rPr>
              <a:t>Las explicaciones en las ciencias sociales son probabilistas, esto es, que aunque las premisas  / supuestos sean ciertos, no podemos esperar que siempre las consecuencias observables tengan lugar de la misma manera. </a:t>
            </a:r>
          </a:p>
          <a:p>
            <a:pPr>
              <a:defRPr/>
            </a:pPr>
            <a:endParaRPr lang="es-CO" sz="2800" b="1" dirty="0">
              <a:latin typeface="Arial" pitchFamily="34" charset="0"/>
              <a:cs typeface="Arial" pitchFamily="34" charset="0"/>
            </a:endParaRPr>
          </a:p>
          <a:p>
            <a:pPr>
              <a:defRPr/>
            </a:pPr>
            <a:endParaRPr lang="es-CO" dirty="0"/>
          </a:p>
        </p:txBody>
      </p:sp>
    </p:spTree>
    <p:extLst>
      <p:ext uri="{BB962C8B-B14F-4D97-AF65-F5344CB8AC3E}">
        <p14:creationId xmlns:p14="http://schemas.microsoft.com/office/powerpoint/2010/main" val="3977020719"/>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3925</TotalTime>
  <Words>1775</Words>
  <Application>Microsoft Office PowerPoint</Application>
  <PresentationFormat>Presentación en pantalla (4:3)</PresentationFormat>
  <Paragraphs>125</Paragraphs>
  <Slides>23</Slides>
  <Notes>4</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23</vt:i4>
      </vt:variant>
    </vt:vector>
  </HeadingPairs>
  <TitlesOfParts>
    <vt:vector size="32" baseType="lpstr">
      <vt:lpstr>Arial</vt:lpstr>
      <vt:lpstr>Calibri</vt:lpstr>
      <vt:lpstr>Comic Sans MS</vt:lpstr>
      <vt:lpstr>Ebrima</vt:lpstr>
      <vt:lpstr>Tahoma</vt:lpstr>
      <vt:lpstr>Times New Roman</vt:lpstr>
      <vt:lpstr>Wingdings</vt:lpstr>
      <vt:lpstr>Mezclas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239</cp:revision>
  <dcterms:created xsi:type="dcterms:W3CDTF">2006-07-27T19:02:59Z</dcterms:created>
  <dcterms:modified xsi:type="dcterms:W3CDTF">2023-03-28T03:51:08Z</dcterms:modified>
</cp:coreProperties>
</file>