
<file path=[Content_Types].xml><?xml version="1.0" encoding="utf-8"?>
<Types xmlns="http://schemas.openxmlformats.org/package/2006/content-types">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53" r:id="rId2"/>
  </p:sldMasterIdLst>
  <p:notesMasterIdLst>
    <p:notesMasterId r:id="rId25"/>
  </p:notesMasterIdLst>
  <p:handoutMasterIdLst>
    <p:handoutMasterId r:id="rId26"/>
  </p:handoutMasterIdLst>
  <p:sldIdLst>
    <p:sldId id="265" r:id="rId3"/>
    <p:sldId id="1196" r:id="rId4"/>
    <p:sldId id="357" r:id="rId5"/>
    <p:sldId id="1986" r:id="rId6"/>
    <p:sldId id="356" r:id="rId7"/>
    <p:sldId id="379" r:id="rId8"/>
    <p:sldId id="333" r:id="rId9"/>
    <p:sldId id="320" r:id="rId10"/>
    <p:sldId id="267" r:id="rId11"/>
    <p:sldId id="381" r:id="rId12"/>
    <p:sldId id="369" r:id="rId13"/>
    <p:sldId id="382" r:id="rId14"/>
    <p:sldId id="383" r:id="rId15"/>
    <p:sldId id="374" r:id="rId16"/>
    <p:sldId id="352" r:id="rId17"/>
    <p:sldId id="1223" r:id="rId18"/>
    <p:sldId id="1991" r:id="rId19"/>
    <p:sldId id="1987" r:id="rId20"/>
    <p:sldId id="1988" r:id="rId21"/>
    <p:sldId id="1990" r:id="rId22"/>
    <p:sldId id="1989" r:id="rId23"/>
    <p:sldId id="1992" r:id="rId24"/>
  </p:sldIdLst>
  <p:sldSz cx="9144000" cy="6858000" type="screen4x3"/>
  <p:notesSz cx="7010400" cy="9296400"/>
  <p:defaultTextStyle>
    <a:defPPr>
      <a:defRPr lang="es-ES"/>
    </a:defPPr>
    <a:lvl1pPr algn="l" rtl="0" fontAlgn="base">
      <a:spcBef>
        <a:spcPct val="0"/>
      </a:spcBef>
      <a:spcAft>
        <a:spcPct val="0"/>
      </a:spcAft>
      <a:defRPr sz="2400" kern="1200">
        <a:solidFill>
          <a:schemeClr val="tx1"/>
        </a:solidFill>
        <a:latin typeface="Tahoma" pitchFamily="34" charset="0"/>
        <a:ea typeface="+mn-ea"/>
        <a:cs typeface="Arial" charset="0"/>
      </a:defRPr>
    </a:lvl1pPr>
    <a:lvl2pPr marL="457200" algn="l" rtl="0" fontAlgn="base">
      <a:spcBef>
        <a:spcPct val="0"/>
      </a:spcBef>
      <a:spcAft>
        <a:spcPct val="0"/>
      </a:spcAft>
      <a:defRPr sz="2400" kern="1200">
        <a:solidFill>
          <a:schemeClr val="tx1"/>
        </a:solidFill>
        <a:latin typeface="Tahoma" pitchFamily="34" charset="0"/>
        <a:ea typeface="+mn-ea"/>
        <a:cs typeface="Arial" charset="0"/>
      </a:defRPr>
    </a:lvl2pPr>
    <a:lvl3pPr marL="914400" algn="l" rtl="0" fontAlgn="base">
      <a:spcBef>
        <a:spcPct val="0"/>
      </a:spcBef>
      <a:spcAft>
        <a:spcPct val="0"/>
      </a:spcAft>
      <a:defRPr sz="2400" kern="1200">
        <a:solidFill>
          <a:schemeClr val="tx1"/>
        </a:solidFill>
        <a:latin typeface="Tahoma" pitchFamily="34" charset="0"/>
        <a:ea typeface="+mn-ea"/>
        <a:cs typeface="Arial" charset="0"/>
      </a:defRPr>
    </a:lvl3pPr>
    <a:lvl4pPr marL="1371600" algn="l" rtl="0" fontAlgn="base">
      <a:spcBef>
        <a:spcPct val="0"/>
      </a:spcBef>
      <a:spcAft>
        <a:spcPct val="0"/>
      </a:spcAft>
      <a:defRPr sz="2400" kern="1200">
        <a:solidFill>
          <a:schemeClr val="tx1"/>
        </a:solidFill>
        <a:latin typeface="Tahoma" pitchFamily="34" charset="0"/>
        <a:ea typeface="+mn-ea"/>
        <a:cs typeface="Arial" charset="0"/>
      </a:defRPr>
    </a:lvl4pPr>
    <a:lvl5pPr marL="1828800" algn="l" rtl="0" fontAlgn="base">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FFDC"/>
    <a:srgbClr val="F10FD1"/>
    <a:srgbClr val="47B952"/>
    <a:srgbClr val="00CC99"/>
    <a:srgbClr val="00FF99"/>
    <a:srgbClr val="CCCCFF"/>
    <a:srgbClr val="CCFFCC"/>
    <a:srgbClr val="9EFC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60C07A-F044-45A4-A983-7E9A500C8D99}" v="13" dt="2023-03-21T01:25:35.5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5" autoAdjust="0"/>
    <p:restoredTop sz="90889" autoAdjust="0"/>
  </p:normalViewPr>
  <p:slideViewPr>
    <p:cSldViewPr>
      <p:cViewPr varScale="1">
        <p:scale>
          <a:sx n="61" d="100"/>
          <a:sy n="61" d="100"/>
        </p:scale>
        <p:origin x="420"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159968468895732E-2"/>
          <c:y val="2.2156166330253486E-2"/>
          <c:w val="0.96224806936842944"/>
          <c:h val="0.83748937986909167"/>
        </c:manualLayout>
      </c:layout>
      <c:barChart>
        <c:barDir val="col"/>
        <c:grouping val="clustered"/>
        <c:varyColors val="0"/>
        <c:ser>
          <c:idx val="0"/>
          <c:order val="0"/>
          <c:spPr>
            <a:solidFill>
              <a:schemeClr val="accent2"/>
            </a:solidFill>
            <a:ln w="19050" cap="flat" cmpd="sng" algn="ctr">
              <a:solidFill>
                <a:schemeClr val="accent2">
                  <a:shade val="50000"/>
                </a:schemeClr>
              </a:solidFill>
              <a:prstDash val="solid"/>
            </a:ln>
            <a:effectLst/>
          </c:spPr>
          <c:invertIfNegative val="0"/>
          <c:dPt>
            <c:idx val="4"/>
            <c:invertIfNegative val="0"/>
            <c:bubble3D val="0"/>
            <c:spPr>
              <a:solidFill>
                <a:schemeClr val="tx2">
                  <a:lumMod val="20000"/>
                  <a:lumOff val="80000"/>
                </a:schemeClr>
              </a:solidFill>
              <a:ln w="19050" cap="flat" cmpd="sng" algn="ctr">
                <a:solidFill>
                  <a:schemeClr val="accent2">
                    <a:shade val="50000"/>
                  </a:schemeClr>
                </a:solidFill>
                <a:prstDash val="solid"/>
              </a:ln>
              <a:effectLst/>
            </c:spPr>
            <c:extLst>
              <c:ext xmlns:c16="http://schemas.microsoft.com/office/drawing/2014/chart" uri="{C3380CC4-5D6E-409C-BE32-E72D297353CC}">
                <c16:uniqueId val="{00000000-7E1B-4E10-B439-B268409CAA63}"/>
              </c:ext>
            </c:extLst>
          </c:dPt>
          <c:dLbls>
            <c:spPr>
              <a:noFill/>
              <a:ln>
                <a:noFill/>
              </a:ln>
              <a:effectLst/>
            </c:spPr>
            <c:txPr>
              <a:bodyPr/>
              <a:lstStyle/>
              <a:p>
                <a:pPr>
                  <a:defRPr sz="2000" b="1"/>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Hoja1!$A$2:$A$6</c:f>
              <c:strCache>
                <c:ptCount val="5"/>
                <c:pt idx="0">
                  <c:v>CABA</c:v>
                </c:pt>
                <c:pt idx="1">
                  <c:v>Conurbano bonaerense</c:v>
                </c:pt>
                <c:pt idx="2">
                  <c:v>Otras grandes áreas metropolitanas</c:v>
                </c:pt>
                <c:pt idx="3">
                  <c:v>Resto urbano</c:v>
                </c:pt>
                <c:pt idx="4">
                  <c:v>Total</c:v>
                </c:pt>
              </c:strCache>
            </c:strRef>
          </c:cat>
          <c:val>
            <c:numRef>
              <c:f>Hoja1!$B$2:$B$6</c:f>
              <c:numCache>
                <c:formatCode>0.0%</c:formatCode>
                <c:ptCount val="5"/>
                <c:pt idx="0">
                  <c:v>0.1206102049868152</c:v>
                </c:pt>
                <c:pt idx="1">
                  <c:v>0.3107726415456501</c:v>
                </c:pt>
                <c:pt idx="2">
                  <c:v>0.27611500311743364</c:v>
                </c:pt>
                <c:pt idx="3">
                  <c:v>0.25655407904566407</c:v>
                </c:pt>
                <c:pt idx="4">
                  <c:v>0.26464962086509791</c:v>
                </c:pt>
              </c:numCache>
            </c:numRef>
          </c:val>
          <c:extLst>
            <c:ext xmlns:c16="http://schemas.microsoft.com/office/drawing/2014/chart" uri="{C3380CC4-5D6E-409C-BE32-E72D297353CC}">
              <c16:uniqueId val="{00000000-6279-42FF-9EC9-D1EFC3740758}"/>
            </c:ext>
          </c:extLst>
        </c:ser>
        <c:dLbls>
          <c:showLegendKey val="0"/>
          <c:showVal val="1"/>
          <c:showCatName val="0"/>
          <c:showSerName val="0"/>
          <c:showPercent val="0"/>
          <c:showBubbleSize val="0"/>
        </c:dLbls>
        <c:gapWidth val="150"/>
        <c:overlap val="-25"/>
        <c:axId val="88583552"/>
        <c:axId val="89700608"/>
      </c:barChart>
      <c:catAx>
        <c:axId val="88583552"/>
        <c:scaling>
          <c:orientation val="minMax"/>
        </c:scaling>
        <c:delete val="0"/>
        <c:axPos val="b"/>
        <c:numFmt formatCode="General" sourceLinked="0"/>
        <c:majorTickMark val="none"/>
        <c:minorTickMark val="none"/>
        <c:tickLblPos val="nextTo"/>
        <c:txPr>
          <a:bodyPr/>
          <a:lstStyle/>
          <a:p>
            <a:pPr>
              <a:defRPr sz="1100" b="1"/>
            </a:pPr>
            <a:endParaRPr lang="es-AR"/>
          </a:p>
        </c:txPr>
        <c:crossAx val="89700608"/>
        <c:crosses val="autoZero"/>
        <c:auto val="1"/>
        <c:lblAlgn val="ctr"/>
        <c:lblOffset val="100"/>
        <c:noMultiLvlLbl val="0"/>
      </c:catAx>
      <c:valAx>
        <c:axId val="89700608"/>
        <c:scaling>
          <c:orientation val="minMax"/>
          <c:max val="0.5"/>
        </c:scaling>
        <c:delete val="1"/>
        <c:axPos val="l"/>
        <c:numFmt formatCode="0.0%" sourceLinked="1"/>
        <c:majorTickMark val="none"/>
        <c:minorTickMark val="none"/>
        <c:tickLblPos val="nextTo"/>
        <c:crossAx val="88583552"/>
        <c:crosses val="autoZero"/>
        <c:crossBetween val="between"/>
      </c:valAx>
    </c:plotArea>
    <c:plotVisOnly val="1"/>
    <c:dispBlanksAs val="gap"/>
    <c:showDLblsOverMax val="0"/>
  </c:chart>
  <c:txPr>
    <a:bodyPr/>
    <a:lstStyle/>
    <a:p>
      <a:pPr>
        <a:defRPr sz="1800"/>
      </a:pPr>
      <a:endParaRPr lang="es-A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s-AR" sz="1800" b="1" i="0" baseline="0" dirty="0">
                <a:effectLst/>
              </a:rPr>
              <a:t>Cantidad de carencias del hogar</a:t>
            </a:r>
            <a:endParaRPr lang="es-AR" dirty="0">
              <a:effectLst/>
            </a:endParaRPr>
          </a:p>
        </c:rich>
      </c:tx>
      <c:overlay val="0"/>
    </c:title>
    <c:autoTitleDeleted val="0"/>
    <c:plotArea>
      <c:layout>
        <c:manualLayout>
          <c:layoutTarget val="inner"/>
          <c:xMode val="edge"/>
          <c:yMode val="edge"/>
          <c:x val="1.2902968861377005E-2"/>
          <c:y val="0.1141505145399048"/>
          <c:w val="0.9432269370099412"/>
          <c:h val="0.74678636862645498"/>
        </c:manualLayout>
      </c:layout>
      <c:barChart>
        <c:barDir val="col"/>
        <c:grouping val="clustered"/>
        <c:varyColors val="0"/>
        <c:ser>
          <c:idx val="0"/>
          <c:order val="0"/>
          <c:tx>
            <c:strRef>
              <c:f>Hoja1!$B$1</c:f>
              <c:strCache>
                <c:ptCount val="1"/>
                <c:pt idx="0">
                  <c:v>2022</c:v>
                </c:pt>
              </c:strCache>
            </c:strRef>
          </c:tx>
          <c:spPr>
            <a:solidFill>
              <a:schemeClr val="accent2"/>
            </a:solidFill>
            <a:ln w="19050" cap="flat" cmpd="sng" algn="ctr">
              <a:solidFill>
                <a:schemeClr val="accent2">
                  <a:shade val="50000"/>
                </a:schemeClr>
              </a:solidFill>
              <a:prstDash val="solid"/>
            </a:ln>
            <a:effectLst/>
          </c:spPr>
          <c:invertIfNegative val="0"/>
          <c:dPt>
            <c:idx val="4"/>
            <c:invertIfNegative val="0"/>
            <c:bubble3D val="0"/>
            <c:spPr>
              <a:solidFill>
                <a:schemeClr val="tx2">
                  <a:lumMod val="20000"/>
                  <a:lumOff val="80000"/>
                </a:schemeClr>
              </a:solidFill>
              <a:ln w="19050" cap="flat" cmpd="sng" algn="ctr">
                <a:solidFill>
                  <a:schemeClr val="accent2">
                    <a:shade val="50000"/>
                  </a:schemeClr>
                </a:solidFill>
                <a:prstDash val="solid"/>
              </a:ln>
              <a:effectLst/>
            </c:spPr>
            <c:extLst>
              <c:ext xmlns:c16="http://schemas.microsoft.com/office/drawing/2014/chart" uri="{C3380CC4-5D6E-409C-BE32-E72D297353CC}">
                <c16:uniqueId val="{00000000-15F2-4C5A-9B64-65BCA41B10D2}"/>
              </c:ext>
            </c:extLst>
          </c:dPt>
          <c:dLbls>
            <c:spPr>
              <a:noFill/>
              <a:ln>
                <a:noFill/>
              </a:ln>
              <a:effectLst/>
            </c:spPr>
            <c:txPr>
              <a:bodyPr wrap="square" lIns="38100" tIns="19050" rIns="38100" bIns="19050" anchor="ctr">
                <a:spAutoFit/>
              </a:bodyPr>
              <a:lstStyle/>
              <a:p>
                <a:pPr>
                  <a:defRPr sz="1800" b="1"/>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Hoja1!$A$2:$A$6</c:f>
              <c:strCache>
                <c:ptCount val="5"/>
                <c:pt idx="0">
                  <c:v>Sin carencias</c:v>
                </c:pt>
                <c:pt idx="1">
                  <c:v>1 o más carencias</c:v>
                </c:pt>
                <c:pt idx="2">
                  <c:v>2 o más carencias</c:v>
                </c:pt>
                <c:pt idx="3">
                  <c:v>3 o más carencias</c:v>
                </c:pt>
                <c:pt idx="4">
                  <c:v>Total</c:v>
                </c:pt>
              </c:strCache>
            </c:strRef>
          </c:cat>
          <c:val>
            <c:numRef>
              <c:f>Hoja1!$B$2:$B$6</c:f>
              <c:numCache>
                <c:formatCode>0.0%</c:formatCode>
                <c:ptCount val="5"/>
                <c:pt idx="0">
                  <c:v>0.105</c:v>
                </c:pt>
                <c:pt idx="1">
                  <c:v>0.35299999999999998</c:v>
                </c:pt>
                <c:pt idx="2">
                  <c:v>0.40300000000000002</c:v>
                </c:pt>
                <c:pt idx="3">
                  <c:v>0.45200000000000001</c:v>
                </c:pt>
                <c:pt idx="4">
                  <c:v>0.26500000000000001</c:v>
                </c:pt>
              </c:numCache>
            </c:numRef>
          </c:val>
          <c:extLst>
            <c:ext xmlns:c16="http://schemas.microsoft.com/office/drawing/2014/chart" uri="{C3380CC4-5D6E-409C-BE32-E72D297353CC}">
              <c16:uniqueId val="{00000000-6279-42FF-9EC9-D1EFC3740758}"/>
            </c:ext>
          </c:extLst>
        </c:ser>
        <c:dLbls>
          <c:showLegendKey val="0"/>
          <c:showVal val="1"/>
          <c:showCatName val="0"/>
          <c:showSerName val="0"/>
          <c:showPercent val="0"/>
          <c:showBubbleSize val="0"/>
        </c:dLbls>
        <c:gapWidth val="150"/>
        <c:overlap val="-25"/>
        <c:axId val="88583552"/>
        <c:axId val="89700608"/>
        <c:extLst/>
      </c:barChart>
      <c:catAx>
        <c:axId val="88583552"/>
        <c:scaling>
          <c:orientation val="minMax"/>
        </c:scaling>
        <c:delete val="0"/>
        <c:axPos val="b"/>
        <c:numFmt formatCode="General" sourceLinked="0"/>
        <c:majorTickMark val="none"/>
        <c:minorTickMark val="none"/>
        <c:tickLblPos val="nextTo"/>
        <c:txPr>
          <a:bodyPr/>
          <a:lstStyle/>
          <a:p>
            <a:pPr>
              <a:defRPr sz="1100" b="1"/>
            </a:pPr>
            <a:endParaRPr lang="es-AR"/>
          </a:p>
        </c:txPr>
        <c:crossAx val="89700608"/>
        <c:crosses val="autoZero"/>
        <c:auto val="1"/>
        <c:lblAlgn val="ctr"/>
        <c:lblOffset val="100"/>
        <c:noMultiLvlLbl val="0"/>
      </c:catAx>
      <c:valAx>
        <c:axId val="89700608"/>
        <c:scaling>
          <c:orientation val="minMax"/>
          <c:max val="0.5"/>
        </c:scaling>
        <c:delete val="1"/>
        <c:axPos val="l"/>
        <c:numFmt formatCode="0.0%" sourceLinked="1"/>
        <c:majorTickMark val="none"/>
        <c:minorTickMark val="none"/>
        <c:tickLblPos val="nextTo"/>
        <c:crossAx val="88583552"/>
        <c:crosses val="autoZero"/>
        <c:crossBetween val="between"/>
      </c:valAx>
    </c:plotArea>
    <c:plotVisOnly val="1"/>
    <c:dispBlanksAs val="gap"/>
    <c:showDLblsOverMax val="0"/>
  </c:chart>
  <c:txPr>
    <a:bodyPr/>
    <a:lstStyle/>
    <a:p>
      <a:pPr>
        <a:defRPr sz="1800"/>
      </a:pPr>
      <a:endParaRPr lang="es-A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solidFill>
                  <a:schemeClr val="tx1"/>
                </a:solidFill>
              </a:defRPr>
            </a:pPr>
            <a:r>
              <a:rPr lang="es-AR" sz="1800" dirty="0">
                <a:solidFill>
                  <a:schemeClr val="tx1"/>
                </a:solidFill>
              </a:rPr>
              <a:t>Pobreza</a:t>
            </a:r>
            <a:r>
              <a:rPr lang="es-AR" sz="1800" baseline="0" dirty="0">
                <a:solidFill>
                  <a:schemeClr val="tx1"/>
                </a:solidFill>
              </a:rPr>
              <a:t> del hogar</a:t>
            </a:r>
          </a:p>
        </c:rich>
      </c:tx>
      <c:overlay val="0"/>
    </c:title>
    <c:autoTitleDeleted val="0"/>
    <c:plotArea>
      <c:layout>
        <c:manualLayout>
          <c:layoutTarget val="inner"/>
          <c:xMode val="edge"/>
          <c:yMode val="edge"/>
          <c:x val="1.6797075457224329E-2"/>
          <c:y val="0.14117809597358708"/>
          <c:w val="0.90761608498526614"/>
          <c:h val="0.71160973858663434"/>
        </c:manualLayout>
      </c:layout>
      <c:barChart>
        <c:barDir val="col"/>
        <c:grouping val="clustered"/>
        <c:varyColors val="0"/>
        <c:ser>
          <c:idx val="0"/>
          <c:order val="0"/>
          <c:tx>
            <c:strRef>
              <c:f>Hoja1!$B$1</c:f>
              <c:strCache>
                <c:ptCount val="1"/>
                <c:pt idx="0">
                  <c:v>2022</c:v>
                </c:pt>
              </c:strCache>
            </c:strRef>
          </c:tx>
          <c:spPr>
            <a:solidFill>
              <a:schemeClr val="accent2"/>
            </a:solidFill>
            <a:ln w="19050" cap="flat" cmpd="sng" algn="ctr">
              <a:solidFill>
                <a:schemeClr val="accent2">
                  <a:shade val="50000"/>
                </a:schemeClr>
              </a:solidFill>
              <a:prstDash val="solid"/>
            </a:ln>
            <a:effectLst/>
          </c:spPr>
          <c:invertIfNegative val="0"/>
          <c:dPt>
            <c:idx val="2"/>
            <c:invertIfNegative val="0"/>
            <c:bubble3D val="0"/>
            <c:spPr>
              <a:solidFill>
                <a:schemeClr val="tx2">
                  <a:lumMod val="20000"/>
                  <a:lumOff val="80000"/>
                </a:schemeClr>
              </a:solidFill>
              <a:ln w="19050" cap="flat" cmpd="sng" algn="ctr">
                <a:solidFill>
                  <a:schemeClr val="accent2">
                    <a:shade val="50000"/>
                  </a:schemeClr>
                </a:solidFill>
                <a:prstDash val="solid"/>
              </a:ln>
              <a:effectLst/>
            </c:spPr>
            <c:extLst>
              <c:ext xmlns:c16="http://schemas.microsoft.com/office/drawing/2014/chart" uri="{C3380CC4-5D6E-409C-BE32-E72D297353CC}">
                <c16:uniqueId val="{00000001-FC54-42F6-946A-3382E446B1CE}"/>
              </c:ext>
            </c:extLst>
          </c:dPt>
          <c:dLbls>
            <c:dLbl>
              <c:idx val="0"/>
              <c:spPr>
                <a:noFill/>
                <a:ln>
                  <a:noFill/>
                </a:ln>
                <a:effectLst/>
              </c:spPr>
              <c:txPr>
                <a:bodyPr wrap="square" lIns="38100" tIns="19050" rIns="38100" bIns="19050" anchor="ctr">
                  <a:noAutofit/>
                </a:bodyPr>
                <a:lstStyle/>
                <a:p>
                  <a:pPr>
                    <a:defRPr sz="1800" b="1"/>
                  </a:pPr>
                  <a:endParaRPr lang="es-AR"/>
                </a:p>
              </c:txPr>
              <c:showLegendKey val="0"/>
              <c:showVal val="1"/>
              <c:showCatName val="0"/>
              <c:showSerName val="0"/>
              <c:showPercent val="0"/>
              <c:showBubbleSize val="0"/>
              <c:extLst>
                <c:ext xmlns:c15="http://schemas.microsoft.com/office/drawing/2012/chart" uri="{CE6537A1-D6FC-4f65-9D91-7224C49458BB}">
                  <c15:layout>
                    <c:manualLayout>
                      <c:w val="0.24572985794319463"/>
                      <c:h val="0.1363067102460615"/>
                    </c:manualLayout>
                  </c15:layout>
                </c:ext>
                <c:ext xmlns:c16="http://schemas.microsoft.com/office/drawing/2014/chart" uri="{C3380CC4-5D6E-409C-BE32-E72D297353CC}">
                  <c16:uniqueId val="{00000001-49C8-4109-9494-465598FC0CA2}"/>
                </c:ext>
              </c:extLst>
            </c:dLbl>
            <c:dLbl>
              <c:idx val="1"/>
              <c:spPr>
                <a:noFill/>
                <a:ln>
                  <a:noFill/>
                </a:ln>
                <a:effectLst/>
              </c:spPr>
              <c:txPr>
                <a:bodyPr wrap="square" lIns="38100" tIns="19050" rIns="38100" bIns="19050" anchor="ctr">
                  <a:noAutofit/>
                </a:bodyPr>
                <a:lstStyle/>
                <a:p>
                  <a:pPr>
                    <a:defRPr sz="1800" b="1"/>
                  </a:pPr>
                  <a:endParaRPr lang="es-AR"/>
                </a:p>
              </c:txPr>
              <c:showLegendKey val="0"/>
              <c:showVal val="1"/>
              <c:showCatName val="0"/>
              <c:showSerName val="0"/>
              <c:showPercent val="0"/>
              <c:showBubbleSize val="0"/>
              <c:extLst>
                <c:ext xmlns:c15="http://schemas.microsoft.com/office/drawing/2012/chart" uri="{CE6537A1-D6FC-4f65-9D91-7224C49458BB}">
                  <c15:layout>
                    <c:manualLayout>
                      <c:w val="0.25843672812433921"/>
                      <c:h val="0.14280524231977126"/>
                    </c:manualLayout>
                  </c15:layout>
                </c:ext>
                <c:ext xmlns:c16="http://schemas.microsoft.com/office/drawing/2014/chart" uri="{C3380CC4-5D6E-409C-BE32-E72D297353CC}">
                  <c16:uniqueId val="{00000000-49C8-4109-9494-465598FC0CA2}"/>
                </c:ext>
              </c:extLst>
            </c:dLbl>
            <c:dLbl>
              <c:idx val="2"/>
              <c:showLegendKey val="0"/>
              <c:showVal val="1"/>
              <c:showCatName val="0"/>
              <c:showSerName val="0"/>
              <c:showPercent val="0"/>
              <c:showBubbleSize val="0"/>
              <c:extLst>
                <c:ext xmlns:c15="http://schemas.microsoft.com/office/drawing/2012/chart" uri="{CE6537A1-D6FC-4f65-9D91-7224C49458BB}">
                  <c15:layout>
                    <c:manualLayout>
                      <c:w val="0.26690797491176893"/>
                      <c:h val="0.15255304043033582"/>
                    </c:manualLayout>
                  </c15:layout>
                </c:ext>
                <c:ext xmlns:c16="http://schemas.microsoft.com/office/drawing/2014/chart" uri="{C3380CC4-5D6E-409C-BE32-E72D297353CC}">
                  <c16:uniqueId val="{00000001-FC54-42F6-946A-3382E446B1CE}"/>
                </c:ext>
              </c:extLst>
            </c:dLbl>
            <c:spPr>
              <a:noFill/>
              <a:ln>
                <a:noFill/>
              </a:ln>
              <a:effectLst/>
            </c:spPr>
            <c:txPr>
              <a:bodyPr wrap="square" lIns="38100" tIns="19050" rIns="38100" bIns="19050" anchor="ctr">
                <a:spAutoFit/>
              </a:bodyPr>
              <a:lstStyle/>
              <a:p>
                <a:pPr>
                  <a:defRPr sz="1800" b="1"/>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Hoja1!$A$2:$A$4</c:f>
              <c:strCache>
                <c:ptCount val="3"/>
                <c:pt idx="0">
                  <c:v>No pobre</c:v>
                </c:pt>
                <c:pt idx="1">
                  <c:v>Pobre</c:v>
                </c:pt>
                <c:pt idx="2">
                  <c:v>Total</c:v>
                </c:pt>
              </c:strCache>
            </c:strRef>
          </c:cat>
          <c:val>
            <c:numRef>
              <c:f>Hoja1!$B$2:$B$4</c:f>
              <c:numCache>
                <c:formatCode>0.0%</c:formatCode>
                <c:ptCount val="3"/>
                <c:pt idx="0">
                  <c:v>0.224</c:v>
                </c:pt>
                <c:pt idx="1">
                  <c:v>0.34799999999999998</c:v>
                </c:pt>
                <c:pt idx="2">
                  <c:v>0.26500000000000001</c:v>
                </c:pt>
              </c:numCache>
            </c:numRef>
          </c:val>
          <c:extLst>
            <c:ext xmlns:c16="http://schemas.microsoft.com/office/drawing/2014/chart" uri="{C3380CC4-5D6E-409C-BE32-E72D297353CC}">
              <c16:uniqueId val="{00000000-5EA9-43CF-8B4A-AE9BA9453EDD}"/>
            </c:ext>
          </c:extLst>
        </c:ser>
        <c:dLbls>
          <c:showLegendKey val="0"/>
          <c:showVal val="1"/>
          <c:showCatName val="0"/>
          <c:showSerName val="0"/>
          <c:showPercent val="0"/>
          <c:showBubbleSize val="0"/>
        </c:dLbls>
        <c:gapWidth val="150"/>
        <c:overlap val="-25"/>
        <c:axId val="88583552"/>
        <c:axId val="89700608"/>
      </c:barChart>
      <c:catAx>
        <c:axId val="88583552"/>
        <c:scaling>
          <c:orientation val="minMax"/>
        </c:scaling>
        <c:delete val="0"/>
        <c:axPos val="b"/>
        <c:numFmt formatCode="General" sourceLinked="0"/>
        <c:majorTickMark val="none"/>
        <c:minorTickMark val="none"/>
        <c:tickLblPos val="nextTo"/>
        <c:txPr>
          <a:bodyPr/>
          <a:lstStyle/>
          <a:p>
            <a:pPr>
              <a:defRPr sz="1100" b="1"/>
            </a:pPr>
            <a:endParaRPr lang="es-AR"/>
          </a:p>
        </c:txPr>
        <c:crossAx val="89700608"/>
        <c:crosses val="autoZero"/>
        <c:auto val="1"/>
        <c:lblAlgn val="ctr"/>
        <c:lblOffset val="100"/>
        <c:noMultiLvlLbl val="0"/>
      </c:catAx>
      <c:valAx>
        <c:axId val="89700608"/>
        <c:scaling>
          <c:orientation val="minMax"/>
          <c:max val="0.5"/>
        </c:scaling>
        <c:delete val="1"/>
        <c:axPos val="l"/>
        <c:numFmt formatCode="0.0%" sourceLinked="1"/>
        <c:majorTickMark val="none"/>
        <c:minorTickMark val="none"/>
        <c:tickLblPos val="nextTo"/>
        <c:crossAx val="88583552"/>
        <c:crosses val="autoZero"/>
        <c:crossBetween val="between"/>
      </c:valAx>
    </c:plotArea>
    <c:plotVisOnly val="1"/>
    <c:dispBlanksAs val="gap"/>
    <c:showDLblsOverMax val="0"/>
  </c:chart>
  <c:txPr>
    <a:bodyPr/>
    <a:lstStyle/>
    <a:p>
      <a:pPr>
        <a:defRPr sz="1800"/>
      </a:pPr>
      <a:endParaRPr lang="es-A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s-AR" sz="1800" baseline="0" dirty="0"/>
              <a:t>Condición socio-residencial</a:t>
            </a:r>
            <a:endParaRPr lang="es-AR" sz="1800" dirty="0"/>
          </a:p>
        </c:rich>
      </c:tx>
      <c:overlay val="0"/>
    </c:title>
    <c:autoTitleDeleted val="0"/>
    <c:plotArea>
      <c:layout>
        <c:manualLayout>
          <c:layoutTarget val="inner"/>
          <c:xMode val="edge"/>
          <c:yMode val="edge"/>
          <c:x val="1.2902968861377005E-2"/>
          <c:y val="0.1141505145399048"/>
          <c:w val="0.9432269370099412"/>
          <c:h val="0.74678636862645498"/>
        </c:manualLayout>
      </c:layout>
      <c:barChart>
        <c:barDir val="col"/>
        <c:grouping val="clustered"/>
        <c:varyColors val="0"/>
        <c:ser>
          <c:idx val="0"/>
          <c:order val="0"/>
          <c:tx>
            <c:strRef>
              <c:f>Hoja1!$B$1</c:f>
              <c:strCache>
                <c:ptCount val="1"/>
                <c:pt idx="0">
                  <c:v>2014</c:v>
                </c:pt>
              </c:strCache>
            </c:strRef>
          </c:tx>
          <c:spPr>
            <a:solidFill>
              <a:schemeClr val="accent2"/>
            </a:solidFill>
            <a:ln w="19050" cap="flat" cmpd="sng" algn="ctr">
              <a:solidFill>
                <a:schemeClr val="accent2">
                  <a:shade val="50000"/>
                </a:schemeClr>
              </a:solidFill>
              <a:prstDash val="solid"/>
            </a:ln>
            <a:effectLst/>
          </c:spPr>
          <c:invertIfNegative val="0"/>
          <c:dPt>
            <c:idx val="4"/>
            <c:invertIfNegative val="0"/>
            <c:bubble3D val="0"/>
            <c:spPr>
              <a:solidFill>
                <a:schemeClr val="tx2">
                  <a:lumMod val="20000"/>
                  <a:lumOff val="80000"/>
                </a:schemeClr>
              </a:solidFill>
              <a:ln w="19050" cap="flat" cmpd="sng" algn="ctr">
                <a:solidFill>
                  <a:schemeClr val="accent2">
                    <a:shade val="50000"/>
                  </a:schemeClr>
                </a:solidFill>
                <a:prstDash val="solid"/>
              </a:ln>
              <a:effectLst/>
            </c:spPr>
            <c:extLst>
              <c:ext xmlns:c16="http://schemas.microsoft.com/office/drawing/2014/chart" uri="{C3380CC4-5D6E-409C-BE32-E72D297353CC}">
                <c16:uniqueId val="{00000000-15F2-4C5A-9B64-65BCA41B10D2}"/>
              </c:ext>
            </c:extLst>
          </c:dPt>
          <c:dLbls>
            <c:spPr>
              <a:noFill/>
              <a:ln>
                <a:noFill/>
              </a:ln>
              <a:effectLst/>
            </c:spPr>
            <c:txPr>
              <a:bodyPr wrap="square" lIns="38100" tIns="19050" rIns="38100" bIns="19050" anchor="ctr">
                <a:spAutoFit/>
              </a:bodyPr>
              <a:lstStyle/>
              <a:p>
                <a:pPr>
                  <a:defRPr sz="1800" b="1"/>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Hoja1!$A$2:$A$6</c:f>
              <c:strCache>
                <c:ptCount val="5"/>
                <c:pt idx="0">
                  <c:v>Villas</c:v>
                </c:pt>
                <c:pt idx="1">
                  <c:v>NSE Bajo</c:v>
                </c:pt>
                <c:pt idx="2">
                  <c:v>NSE Medio</c:v>
                </c:pt>
                <c:pt idx="3">
                  <c:v>NSE Medio alto</c:v>
                </c:pt>
                <c:pt idx="4">
                  <c:v>Total</c:v>
                </c:pt>
              </c:strCache>
            </c:strRef>
          </c:cat>
          <c:val>
            <c:numRef>
              <c:f>Hoja1!$B$2:$B$6</c:f>
              <c:numCache>
                <c:formatCode>0.0%</c:formatCode>
                <c:ptCount val="5"/>
                <c:pt idx="0">
                  <c:v>0.49212910326028714</c:v>
                </c:pt>
                <c:pt idx="1">
                  <c:v>0.41201884678125439</c:v>
                </c:pt>
                <c:pt idx="2">
                  <c:v>0.20328511638174565</c:v>
                </c:pt>
                <c:pt idx="3">
                  <c:v>3.8694001315914127E-2</c:v>
                </c:pt>
                <c:pt idx="4">
                  <c:v>0.26464962086509791</c:v>
                </c:pt>
              </c:numCache>
            </c:numRef>
          </c:val>
          <c:extLst>
            <c:ext xmlns:c16="http://schemas.microsoft.com/office/drawing/2014/chart" uri="{C3380CC4-5D6E-409C-BE32-E72D297353CC}">
              <c16:uniqueId val="{00000000-6279-42FF-9EC9-D1EFC3740758}"/>
            </c:ext>
          </c:extLst>
        </c:ser>
        <c:dLbls>
          <c:showLegendKey val="0"/>
          <c:showVal val="1"/>
          <c:showCatName val="0"/>
          <c:showSerName val="0"/>
          <c:showPercent val="0"/>
          <c:showBubbleSize val="0"/>
        </c:dLbls>
        <c:gapWidth val="150"/>
        <c:overlap val="-25"/>
        <c:axId val="88583552"/>
        <c:axId val="89700608"/>
        <c:extLst>
          <c:ext xmlns:c15="http://schemas.microsoft.com/office/drawing/2012/chart" uri="{02D57815-91ED-43cb-92C2-25804820EDAC}">
            <c15:filteredBarSeries>
              <c15:ser>
                <c:idx val="1"/>
                <c:order val="1"/>
                <c:tx>
                  <c:strRef>
                    <c:extLst>
                      <c:ext uri="{02D57815-91ED-43cb-92C2-25804820EDAC}">
                        <c15:formulaRef>
                          <c15:sqref>Hoja1!$C$1</c15:sqref>
                        </c15:formulaRef>
                      </c:ext>
                    </c:extLst>
                    <c:strCache>
                      <c:ptCount val="1"/>
                      <c:pt idx="0">
                        <c:v>2015</c:v>
                      </c:pt>
                    </c:strCache>
                  </c:strRef>
                </c:tx>
                <c:invertIfNegative val="0"/>
                <c:dLbls>
                  <c:spPr>
                    <a:noFill/>
                    <a:ln>
                      <a:noFill/>
                    </a:ln>
                    <a:effectLst/>
                  </c:sp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Hoja1!$A$2:$A$6</c15:sqref>
                        </c15:formulaRef>
                      </c:ext>
                    </c:extLst>
                    <c:strCache>
                      <c:ptCount val="5"/>
                      <c:pt idx="0">
                        <c:v>Villas</c:v>
                      </c:pt>
                      <c:pt idx="1">
                        <c:v>NSE Bajo</c:v>
                      </c:pt>
                      <c:pt idx="2">
                        <c:v>NSE Medio</c:v>
                      </c:pt>
                      <c:pt idx="3">
                        <c:v>NSE Medio alto</c:v>
                      </c:pt>
                      <c:pt idx="4">
                        <c:v>Total</c:v>
                      </c:pt>
                    </c:strCache>
                  </c:strRef>
                </c:cat>
                <c:val>
                  <c:numRef>
                    <c:extLst>
                      <c:ext uri="{02D57815-91ED-43cb-92C2-25804820EDAC}">
                        <c15:formulaRef>
                          <c15:sqref>Hoja1!$C$2:$C$6</c15:sqref>
                        </c15:formulaRef>
                      </c:ext>
                    </c:extLst>
                    <c:numCache>
                      <c:formatCode>General</c:formatCode>
                      <c:ptCount val="5"/>
                      <c:pt idx="0">
                        <c:v>0.49212910326028714</c:v>
                      </c:pt>
                      <c:pt idx="1">
                        <c:v>0.41201884678125439</c:v>
                      </c:pt>
                      <c:pt idx="2">
                        <c:v>0.20328511638174565</c:v>
                      </c:pt>
                      <c:pt idx="3">
                        <c:v>3.8694001315914127E-2</c:v>
                      </c:pt>
                      <c:pt idx="4">
                        <c:v>0.26464962086509791</c:v>
                      </c:pt>
                    </c:numCache>
                  </c:numRef>
                </c:val>
                <c:extLst>
                  <c:ext xmlns:c16="http://schemas.microsoft.com/office/drawing/2014/chart" uri="{C3380CC4-5D6E-409C-BE32-E72D297353CC}">
                    <c16:uniqueId val="{00000002-1489-4767-82AF-23312DDC1F34}"/>
                  </c:ext>
                </c:extLst>
              </c15:ser>
            </c15:filteredBarSeries>
          </c:ext>
        </c:extLst>
      </c:barChart>
      <c:catAx>
        <c:axId val="88583552"/>
        <c:scaling>
          <c:orientation val="minMax"/>
        </c:scaling>
        <c:delete val="0"/>
        <c:axPos val="b"/>
        <c:numFmt formatCode="General" sourceLinked="0"/>
        <c:majorTickMark val="none"/>
        <c:minorTickMark val="none"/>
        <c:tickLblPos val="nextTo"/>
        <c:txPr>
          <a:bodyPr/>
          <a:lstStyle/>
          <a:p>
            <a:pPr>
              <a:defRPr sz="1100" b="1"/>
            </a:pPr>
            <a:endParaRPr lang="es-AR"/>
          </a:p>
        </c:txPr>
        <c:crossAx val="89700608"/>
        <c:crosses val="autoZero"/>
        <c:auto val="1"/>
        <c:lblAlgn val="ctr"/>
        <c:lblOffset val="100"/>
        <c:noMultiLvlLbl val="0"/>
      </c:catAx>
      <c:valAx>
        <c:axId val="89700608"/>
        <c:scaling>
          <c:orientation val="minMax"/>
          <c:max val="0.5"/>
        </c:scaling>
        <c:delete val="1"/>
        <c:axPos val="l"/>
        <c:numFmt formatCode="0.0%" sourceLinked="1"/>
        <c:majorTickMark val="none"/>
        <c:minorTickMark val="none"/>
        <c:tickLblPos val="nextTo"/>
        <c:crossAx val="88583552"/>
        <c:crosses val="autoZero"/>
        <c:crossBetween val="between"/>
      </c:valAx>
    </c:plotArea>
    <c:plotVisOnly val="1"/>
    <c:dispBlanksAs val="gap"/>
    <c:showDLblsOverMax val="0"/>
  </c:chart>
  <c:txPr>
    <a:bodyPr/>
    <a:lstStyle/>
    <a:p>
      <a:pPr>
        <a:defRPr sz="1800"/>
      </a:pPr>
      <a:endParaRPr lang="es-A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solidFill>
                  <a:schemeClr val="tx1"/>
                </a:solidFill>
              </a:defRPr>
            </a:pPr>
            <a:r>
              <a:rPr lang="es-AR" sz="1800" baseline="0" dirty="0">
                <a:solidFill>
                  <a:schemeClr val="tx1"/>
                </a:solidFill>
              </a:rPr>
              <a:t>Vigilancia Policial</a:t>
            </a:r>
            <a:endParaRPr lang="es-AR" sz="1800" dirty="0">
              <a:solidFill>
                <a:schemeClr val="tx1"/>
              </a:solidFill>
            </a:endParaRPr>
          </a:p>
        </c:rich>
      </c:tx>
      <c:overlay val="0"/>
    </c:title>
    <c:autoTitleDeleted val="0"/>
    <c:plotArea>
      <c:layout>
        <c:manualLayout>
          <c:layoutTarget val="inner"/>
          <c:xMode val="edge"/>
          <c:yMode val="edge"/>
          <c:x val="1.6797075457224329E-2"/>
          <c:y val="0.14117809597358708"/>
          <c:w val="0.90761608498526614"/>
          <c:h val="0.71160973858663434"/>
        </c:manualLayout>
      </c:layout>
      <c:barChart>
        <c:barDir val="col"/>
        <c:grouping val="clustered"/>
        <c:varyColors val="0"/>
        <c:ser>
          <c:idx val="0"/>
          <c:order val="0"/>
          <c:tx>
            <c:strRef>
              <c:f>Hoja1!$B$1</c:f>
              <c:strCache>
                <c:ptCount val="1"/>
                <c:pt idx="0">
                  <c:v>2014</c:v>
                </c:pt>
              </c:strCache>
            </c:strRef>
          </c:tx>
          <c:spPr>
            <a:solidFill>
              <a:schemeClr val="accent2"/>
            </a:solidFill>
            <a:ln w="19050" cap="flat" cmpd="sng" algn="ctr">
              <a:solidFill>
                <a:schemeClr val="accent2">
                  <a:shade val="50000"/>
                </a:schemeClr>
              </a:solidFill>
              <a:prstDash val="solid"/>
            </a:ln>
            <a:effectLst/>
          </c:spPr>
          <c:invertIfNegative val="0"/>
          <c:dPt>
            <c:idx val="2"/>
            <c:invertIfNegative val="0"/>
            <c:bubble3D val="0"/>
            <c:spPr>
              <a:solidFill>
                <a:schemeClr val="tx2">
                  <a:lumMod val="20000"/>
                  <a:lumOff val="80000"/>
                </a:schemeClr>
              </a:solidFill>
              <a:ln w="19050" cap="flat" cmpd="sng" algn="ctr">
                <a:solidFill>
                  <a:schemeClr val="accent2">
                    <a:shade val="50000"/>
                  </a:schemeClr>
                </a:solidFill>
                <a:prstDash val="solid"/>
              </a:ln>
              <a:effectLst/>
            </c:spPr>
            <c:extLst>
              <c:ext xmlns:c16="http://schemas.microsoft.com/office/drawing/2014/chart" uri="{C3380CC4-5D6E-409C-BE32-E72D297353CC}">
                <c16:uniqueId val="{00000001-FC54-42F6-946A-3382E446B1CE}"/>
              </c:ext>
            </c:extLst>
          </c:dPt>
          <c:dLbls>
            <c:dLbl>
              <c:idx val="0"/>
              <c:spPr>
                <a:noFill/>
                <a:ln>
                  <a:noFill/>
                </a:ln>
                <a:effectLst/>
              </c:spPr>
              <c:txPr>
                <a:bodyPr wrap="square" lIns="38100" tIns="19050" rIns="38100" bIns="19050" anchor="ctr">
                  <a:noAutofit/>
                </a:bodyPr>
                <a:lstStyle/>
                <a:p>
                  <a:pPr>
                    <a:defRPr sz="1800" b="1"/>
                  </a:pPr>
                  <a:endParaRPr lang="es-AR"/>
                </a:p>
              </c:txPr>
              <c:showLegendKey val="0"/>
              <c:showVal val="1"/>
              <c:showCatName val="0"/>
              <c:showSerName val="0"/>
              <c:showPercent val="0"/>
              <c:showBubbleSize val="0"/>
              <c:extLst>
                <c:ext xmlns:c15="http://schemas.microsoft.com/office/drawing/2012/chart" uri="{CE6537A1-D6FC-4f65-9D91-7224C49458BB}">
                  <c15:layout>
                    <c:manualLayout>
                      <c:w val="0.29303246763233082"/>
                      <c:h val="0.15580230646719073"/>
                    </c:manualLayout>
                  </c15:layout>
                </c:ext>
                <c:ext xmlns:c16="http://schemas.microsoft.com/office/drawing/2014/chart" uri="{C3380CC4-5D6E-409C-BE32-E72D297353CC}">
                  <c16:uniqueId val="{00000001-66F6-4DC5-8A92-45AC11E1BC88}"/>
                </c:ext>
              </c:extLst>
            </c:dLbl>
            <c:dLbl>
              <c:idx val="1"/>
              <c:spPr>
                <a:noFill/>
                <a:ln>
                  <a:noFill/>
                </a:ln>
                <a:effectLst/>
              </c:spPr>
              <c:txPr>
                <a:bodyPr wrap="square" lIns="38100" tIns="19050" rIns="38100" bIns="19050" anchor="ctr">
                  <a:noAutofit/>
                </a:bodyPr>
                <a:lstStyle/>
                <a:p>
                  <a:pPr>
                    <a:defRPr sz="1800" b="1"/>
                  </a:pPr>
                  <a:endParaRPr lang="es-AR"/>
                </a:p>
              </c:txPr>
              <c:showLegendKey val="0"/>
              <c:showVal val="1"/>
              <c:showCatName val="0"/>
              <c:showSerName val="0"/>
              <c:showPercent val="0"/>
              <c:showBubbleSize val="0"/>
              <c:extLst>
                <c:ext xmlns:c15="http://schemas.microsoft.com/office/drawing/2012/chart" uri="{CE6537A1-D6FC-4f65-9D91-7224C49458BB}">
                  <c15:layout>
                    <c:manualLayout>
                      <c:w val="0.33973766190521087"/>
                      <c:h val="0.15580230646719073"/>
                    </c:manualLayout>
                  </c15:layout>
                </c:ext>
                <c:ext xmlns:c16="http://schemas.microsoft.com/office/drawing/2014/chart" uri="{C3380CC4-5D6E-409C-BE32-E72D297353CC}">
                  <c16:uniqueId val="{00000000-66F6-4DC5-8A92-45AC11E1BC88}"/>
                </c:ext>
              </c:extLst>
            </c:dLbl>
            <c:dLbl>
              <c:idx val="2"/>
              <c:layout>
                <c:manualLayout>
                  <c:x val="5.0951121024959946E-2"/>
                  <c:y val="-6.4985320737097237E-3"/>
                </c:manualLayout>
              </c:layout>
              <c:spPr>
                <a:noFill/>
                <a:ln>
                  <a:noFill/>
                </a:ln>
                <a:effectLst/>
              </c:spPr>
              <c:txPr>
                <a:bodyPr wrap="square" lIns="38100" tIns="19050" rIns="38100" bIns="19050" anchor="ctr">
                  <a:noAutofit/>
                </a:bodyPr>
                <a:lstStyle/>
                <a:p>
                  <a:pPr>
                    <a:defRPr sz="1800" b="1"/>
                  </a:pPr>
                  <a:endParaRPr lang="es-AR"/>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26331098036777079"/>
                      <c:h val="0.13305744420920668"/>
                    </c:manualLayout>
                  </c15:layout>
                </c:ext>
                <c:ext xmlns:c16="http://schemas.microsoft.com/office/drawing/2014/chart" uri="{C3380CC4-5D6E-409C-BE32-E72D297353CC}">
                  <c16:uniqueId val="{00000001-FC54-42F6-946A-3382E446B1CE}"/>
                </c:ext>
              </c:extLst>
            </c:dLbl>
            <c:spPr>
              <a:noFill/>
              <a:ln>
                <a:noFill/>
              </a:ln>
              <a:effectLst/>
            </c:spPr>
            <c:txPr>
              <a:bodyPr wrap="square" lIns="38100" tIns="19050" rIns="38100" bIns="19050" anchor="ctr">
                <a:spAutoFit/>
              </a:bodyPr>
              <a:lstStyle/>
              <a:p>
                <a:pPr>
                  <a:defRPr sz="1800" b="1"/>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Hoja1!$A$2:$A$4</c:f>
              <c:strCache>
                <c:ptCount val="3"/>
                <c:pt idx="0">
                  <c:v>Con vigilancia policial</c:v>
                </c:pt>
                <c:pt idx="1">
                  <c:v>Sin vigilancia policial</c:v>
                </c:pt>
                <c:pt idx="2">
                  <c:v>Total</c:v>
                </c:pt>
              </c:strCache>
            </c:strRef>
          </c:cat>
          <c:val>
            <c:numRef>
              <c:f>Hoja1!$B$2:$B$4</c:f>
              <c:numCache>
                <c:formatCode>0.0%</c:formatCode>
                <c:ptCount val="3"/>
                <c:pt idx="0">
                  <c:v>0.22046163600687191</c:v>
                </c:pt>
                <c:pt idx="1">
                  <c:v>0.36344163095874932</c:v>
                </c:pt>
                <c:pt idx="2">
                  <c:v>0.26464962086509791</c:v>
                </c:pt>
              </c:numCache>
            </c:numRef>
          </c:val>
          <c:extLst>
            <c:ext xmlns:c16="http://schemas.microsoft.com/office/drawing/2014/chart" uri="{C3380CC4-5D6E-409C-BE32-E72D297353CC}">
              <c16:uniqueId val="{00000000-5EA9-43CF-8B4A-AE9BA9453EDD}"/>
            </c:ext>
          </c:extLst>
        </c:ser>
        <c:dLbls>
          <c:showLegendKey val="0"/>
          <c:showVal val="1"/>
          <c:showCatName val="0"/>
          <c:showSerName val="0"/>
          <c:showPercent val="0"/>
          <c:showBubbleSize val="0"/>
        </c:dLbls>
        <c:gapWidth val="150"/>
        <c:overlap val="-25"/>
        <c:axId val="88583552"/>
        <c:axId val="89700608"/>
      </c:barChart>
      <c:catAx>
        <c:axId val="88583552"/>
        <c:scaling>
          <c:orientation val="minMax"/>
        </c:scaling>
        <c:delete val="0"/>
        <c:axPos val="b"/>
        <c:numFmt formatCode="General" sourceLinked="0"/>
        <c:majorTickMark val="none"/>
        <c:minorTickMark val="none"/>
        <c:tickLblPos val="nextTo"/>
        <c:txPr>
          <a:bodyPr/>
          <a:lstStyle/>
          <a:p>
            <a:pPr>
              <a:defRPr sz="1100" b="1"/>
            </a:pPr>
            <a:endParaRPr lang="es-AR"/>
          </a:p>
        </c:txPr>
        <c:crossAx val="89700608"/>
        <c:crosses val="autoZero"/>
        <c:auto val="1"/>
        <c:lblAlgn val="ctr"/>
        <c:lblOffset val="100"/>
        <c:noMultiLvlLbl val="0"/>
      </c:catAx>
      <c:valAx>
        <c:axId val="89700608"/>
        <c:scaling>
          <c:orientation val="minMax"/>
          <c:max val="0.5"/>
        </c:scaling>
        <c:delete val="1"/>
        <c:axPos val="l"/>
        <c:numFmt formatCode="0.0%" sourceLinked="1"/>
        <c:majorTickMark val="none"/>
        <c:minorTickMark val="none"/>
        <c:tickLblPos val="nextTo"/>
        <c:crossAx val="88583552"/>
        <c:crosses val="autoZero"/>
        <c:crossBetween val="between"/>
      </c:valAx>
    </c:plotArea>
    <c:plotVisOnly val="1"/>
    <c:dispBlanksAs val="gap"/>
    <c:showDLblsOverMax val="0"/>
  </c:chart>
  <c:txPr>
    <a:bodyPr/>
    <a:lstStyle/>
    <a:p>
      <a:pPr>
        <a:defRPr sz="1800"/>
      </a:pPr>
      <a:endParaRPr lang="es-A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cs typeface="+mn-cs"/>
              </a:defRPr>
            </a:lvl1pPr>
          </a:lstStyle>
          <a:p>
            <a:pPr>
              <a:defRPr/>
            </a:pPr>
            <a:endParaRPr lang="es-ES"/>
          </a:p>
        </p:txBody>
      </p:sp>
      <p:sp>
        <p:nvSpPr>
          <p:cNvPr id="9216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cs typeface="+mn-cs"/>
              </a:defRPr>
            </a:lvl1pPr>
          </a:lstStyle>
          <a:p>
            <a:pPr>
              <a:defRPr/>
            </a:pPr>
            <a:endParaRPr lang="es-ES"/>
          </a:p>
        </p:txBody>
      </p:sp>
      <p:sp>
        <p:nvSpPr>
          <p:cNvPr id="9216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cs typeface="+mn-cs"/>
              </a:defRPr>
            </a:lvl1pPr>
          </a:lstStyle>
          <a:p>
            <a:pPr>
              <a:defRPr/>
            </a:pPr>
            <a:endParaRPr lang="es-ES"/>
          </a:p>
        </p:txBody>
      </p:sp>
      <p:sp>
        <p:nvSpPr>
          <p:cNvPr id="9216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cs typeface="+mn-cs"/>
              </a:defRPr>
            </a:lvl1pPr>
          </a:lstStyle>
          <a:p>
            <a:pPr>
              <a:defRPr/>
            </a:pPr>
            <a:fld id="{516BA2C1-18BA-4244-AB10-2271B16D56C0}" type="slidenum">
              <a:rPr lang="es-ES"/>
              <a:pPr>
                <a:defRPr/>
              </a:pPr>
              <a:t>‹Nº›</a:t>
            </a:fld>
            <a:endParaRPr lang="es-ES"/>
          </a:p>
        </p:txBody>
      </p:sp>
    </p:spTree>
    <p:extLst>
      <p:ext uri="{BB962C8B-B14F-4D97-AF65-F5344CB8AC3E}">
        <p14:creationId xmlns:p14="http://schemas.microsoft.com/office/powerpoint/2010/main" val="477506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Times New Roman" pitchFamily="18" charset="0"/>
                <a:cs typeface="+mn-cs"/>
              </a:defRPr>
            </a:lvl1pPr>
          </a:lstStyle>
          <a:p>
            <a:pPr>
              <a:defRPr/>
            </a:pPr>
            <a:endParaRPr lang="es-ES"/>
          </a:p>
        </p:txBody>
      </p:sp>
      <p:sp>
        <p:nvSpPr>
          <p:cNvPr id="409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Times New Roman" pitchFamily="18" charset="0"/>
                <a:cs typeface="+mn-cs"/>
              </a:defRPr>
            </a:lvl1pPr>
          </a:lstStyle>
          <a:p>
            <a:pPr>
              <a:defRPr/>
            </a:pPr>
            <a:endParaRPr lang="es-ES"/>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410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Times New Roman" pitchFamily="18" charset="0"/>
                <a:cs typeface="+mn-cs"/>
              </a:defRPr>
            </a:lvl1pPr>
          </a:lstStyle>
          <a:p>
            <a:pPr>
              <a:defRPr/>
            </a:pPr>
            <a:endParaRPr lang="es-ES"/>
          </a:p>
        </p:txBody>
      </p:sp>
      <p:sp>
        <p:nvSpPr>
          <p:cNvPr id="410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Times New Roman" pitchFamily="18" charset="0"/>
                <a:cs typeface="+mn-cs"/>
              </a:defRPr>
            </a:lvl1pPr>
          </a:lstStyle>
          <a:p>
            <a:pPr>
              <a:defRPr/>
            </a:pPr>
            <a:fld id="{6A5EA6E3-959B-464F-950F-20B2B4739822}" type="slidenum">
              <a:rPr lang="es-ES"/>
              <a:pPr>
                <a:defRPr/>
              </a:pPr>
              <a:t>‹Nº›</a:t>
            </a:fld>
            <a:endParaRPr lang="es-ES"/>
          </a:p>
        </p:txBody>
      </p:sp>
    </p:spTree>
    <p:extLst>
      <p:ext uri="{BB962C8B-B14F-4D97-AF65-F5344CB8AC3E}">
        <p14:creationId xmlns:p14="http://schemas.microsoft.com/office/powerpoint/2010/main" val="24017453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a:cs typeface="+mn-cs"/>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a:cs typeface="+mn-cs"/>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a:cs typeface="+mn-cs"/>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a:cs typeface="+mn-cs"/>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a:cs typeface="+mn-cs"/>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a:cs typeface="+mn-cs"/>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a:cs typeface="+mn-cs"/>
              </a:endParaRPr>
            </a:p>
          </p:txBody>
        </p:sp>
      </p:grpSp>
      <p:sp>
        <p:nvSpPr>
          <p:cNvPr id="7180" name="Rectangle 12"/>
          <p:cNvSpPr>
            <a:spLocks noGrp="1" noChangeArrowheads="1"/>
          </p:cNvSpPr>
          <p:nvPr>
            <p:ph type="ctrTitle"/>
          </p:nvPr>
        </p:nvSpPr>
        <p:spPr>
          <a:xfrm>
            <a:off x="990600" y="1828800"/>
            <a:ext cx="7772400" cy="1143000"/>
          </a:xfrm>
        </p:spPr>
        <p:txBody>
          <a:bodyPr/>
          <a:lstStyle>
            <a:lvl1pPr>
              <a:defRPr/>
            </a:lvl1pPr>
          </a:lstStyle>
          <a:p>
            <a:r>
              <a:rPr lang="es-ES"/>
              <a:t>Haga clic para modificar el estilo de título del patrón</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s-E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s-E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195A726-6FB1-4999-A88A-9ABCE0211E48}" type="slidenum">
              <a:rPr lang="es-ES"/>
              <a:pPr>
                <a:defRPr/>
              </a:pPr>
              <a:t>‹Nº›</a:t>
            </a:fld>
            <a:endParaRPr lang="es-ES"/>
          </a:p>
        </p:txBody>
      </p:sp>
    </p:spTree>
    <p:extLst>
      <p:ext uri="{BB962C8B-B14F-4D97-AF65-F5344CB8AC3E}">
        <p14:creationId xmlns:p14="http://schemas.microsoft.com/office/powerpoint/2010/main" val="1902137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11"/>
          <p:cNvSpPr>
            <a:spLocks noGrp="1" noChangeArrowheads="1"/>
          </p:cNvSpPr>
          <p:nvPr>
            <p:ph type="dt" sz="half" idx="10"/>
          </p:nvPr>
        </p:nvSpPr>
        <p:spPr>
          <a:ln/>
        </p:spPr>
        <p:txBody>
          <a:bodyPr/>
          <a:lstStyle>
            <a:lvl1pPr>
              <a:defRPr/>
            </a:lvl1pPr>
          </a:lstStyle>
          <a:p>
            <a:pPr>
              <a:defRPr/>
            </a:pPr>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9EDEAFB1-F75E-4D02-B659-1B94C892BCF3}" type="slidenum">
              <a:rPr lang="es-ES"/>
              <a:pPr>
                <a:defRPr/>
              </a:pPr>
              <a:t>‹Nº›</a:t>
            </a:fld>
            <a:endParaRPr lang="es-ES"/>
          </a:p>
        </p:txBody>
      </p:sp>
    </p:spTree>
    <p:extLst>
      <p:ext uri="{BB962C8B-B14F-4D97-AF65-F5344CB8AC3E}">
        <p14:creationId xmlns:p14="http://schemas.microsoft.com/office/powerpoint/2010/main" val="4243615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4050" y="617538"/>
            <a:ext cx="1951038" cy="551497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1150938" y="617538"/>
            <a:ext cx="5700712" cy="551497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11"/>
          <p:cNvSpPr>
            <a:spLocks noGrp="1" noChangeArrowheads="1"/>
          </p:cNvSpPr>
          <p:nvPr>
            <p:ph type="dt" sz="half" idx="10"/>
          </p:nvPr>
        </p:nvSpPr>
        <p:spPr>
          <a:ln/>
        </p:spPr>
        <p:txBody>
          <a:bodyPr/>
          <a:lstStyle>
            <a:lvl1pPr>
              <a:defRPr/>
            </a:lvl1pPr>
          </a:lstStyle>
          <a:p>
            <a:pPr>
              <a:defRPr/>
            </a:pPr>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9ECD83EA-51B7-42C1-85E6-49619C578E86}" type="slidenum">
              <a:rPr lang="es-ES"/>
              <a:pPr>
                <a:defRPr/>
              </a:pPr>
              <a:t>‹Nº›</a:t>
            </a:fld>
            <a:endParaRPr lang="es-ES"/>
          </a:p>
        </p:txBody>
      </p:sp>
    </p:spTree>
    <p:extLst>
      <p:ext uri="{BB962C8B-B14F-4D97-AF65-F5344CB8AC3E}">
        <p14:creationId xmlns:p14="http://schemas.microsoft.com/office/powerpoint/2010/main" val="3724811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4"/>
          </a:xfrm>
        </p:spPr>
        <p:txBody>
          <a:bodyPr/>
          <a:lstStyle/>
          <a:p>
            <a:r>
              <a:rPr lang="en-US"/>
              <a:t>Click to edit Master title style</a:t>
            </a:r>
          </a:p>
        </p:txBody>
      </p:sp>
      <p:sp>
        <p:nvSpPr>
          <p:cNvPr id="3" name="Subtitle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86494" indent="0" algn="ctr">
              <a:buNone/>
              <a:defRPr>
                <a:solidFill>
                  <a:schemeClr val="tx1">
                    <a:tint val="75000"/>
                  </a:schemeClr>
                </a:solidFill>
              </a:defRPr>
            </a:lvl2pPr>
            <a:lvl3pPr marL="972987" indent="0" algn="ctr">
              <a:buNone/>
              <a:defRPr>
                <a:solidFill>
                  <a:schemeClr val="tx1">
                    <a:tint val="75000"/>
                  </a:schemeClr>
                </a:solidFill>
              </a:defRPr>
            </a:lvl3pPr>
            <a:lvl4pPr marL="1459482" indent="0" algn="ctr">
              <a:buNone/>
              <a:defRPr>
                <a:solidFill>
                  <a:schemeClr val="tx1">
                    <a:tint val="75000"/>
                  </a:schemeClr>
                </a:solidFill>
              </a:defRPr>
            </a:lvl4pPr>
            <a:lvl5pPr marL="1945975" indent="0" algn="ctr">
              <a:buNone/>
              <a:defRPr>
                <a:solidFill>
                  <a:schemeClr val="tx1">
                    <a:tint val="75000"/>
                  </a:schemeClr>
                </a:solidFill>
              </a:defRPr>
            </a:lvl5pPr>
            <a:lvl6pPr marL="2432469" indent="0" algn="ctr">
              <a:buNone/>
              <a:defRPr>
                <a:solidFill>
                  <a:schemeClr val="tx1">
                    <a:tint val="75000"/>
                  </a:schemeClr>
                </a:solidFill>
              </a:defRPr>
            </a:lvl6pPr>
            <a:lvl7pPr marL="2918963" indent="0" algn="ctr">
              <a:buNone/>
              <a:defRPr>
                <a:solidFill>
                  <a:schemeClr val="tx1">
                    <a:tint val="75000"/>
                  </a:schemeClr>
                </a:solidFill>
              </a:defRPr>
            </a:lvl7pPr>
            <a:lvl8pPr marL="3405456" indent="0" algn="ctr">
              <a:buNone/>
              <a:defRPr>
                <a:solidFill>
                  <a:schemeClr val="tx1">
                    <a:tint val="75000"/>
                  </a:schemeClr>
                </a:solidFill>
              </a:defRPr>
            </a:lvl8pPr>
            <a:lvl9pPr marL="389195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840C16A-A6D3-4D10-8958-0914432BB338}" type="datetimeFigureOut">
              <a:rPr lang="en-US"/>
              <a:pPr>
                <a:defRPr/>
              </a:pPr>
              <a:t>3/20/2023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1EA920-5F3F-4F00-BC59-AB72169BDF6C}" type="slidenum">
              <a:rPr lang="en-US"/>
              <a:pPr>
                <a:defRPr/>
              </a:pPr>
              <a:t>‹Nº›</a:t>
            </a:fld>
            <a:endParaRPr lang="en-US"/>
          </a:p>
        </p:txBody>
      </p:sp>
    </p:spTree>
    <p:extLst>
      <p:ext uri="{BB962C8B-B14F-4D97-AF65-F5344CB8AC3E}">
        <p14:creationId xmlns:p14="http://schemas.microsoft.com/office/powerpoint/2010/main" val="4015261099"/>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61C637F-0CE9-458A-A589-A4527CA9C4A6}" type="datetimeFigureOut">
              <a:rPr lang="en-US"/>
              <a:pPr>
                <a:defRPr/>
              </a:pPr>
              <a:t>3/20/2023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280F94-85C9-4AED-BF1E-7A8E1CAA723B}" type="slidenum">
              <a:rPr lang="en-US"/>
              <a:pPr>
                <a:defRPr/>
              </a:pPr>
              <a:t>‹Nº›</a:t>
            </a:fld>
            <a:endParaRPr lang="en-US"/>
          </a:p>
        </p:txBody>
      </p:sp>
    </p:spTree>
    <p:extLst>
      <p:ext uri="{BB962C8B-B14F-4D97-AF65-F5344CB8AC3E}">
        <p14:creationId xmlns:p14="http://schemas.microsoft.com/office/powerpoint/2010/main" val="1821667438"/>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263"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5"/>
          </a:xfrm>
        </p:spPr>
        <p:txBody>
          <a:bodyPr anchor="b"/>
          <a:lstStyle>
            <a:lvl1pPr marL="0" indent="0">
              <a:buNone/>
              <a:defRPr sz="2086">
                <a:solidFill>
                  <a:schemeClr val="tx1">
                    <a:tint val="75000"/>
                  </a:schemeClr>
                </a:solidFill>
              </a:defRPr>
            </a:lvl1pPr>
            <a:lvl2pPr marL="486494" indent="0">
              <a:buNone/>
              <a:defRPr sz="1905">
                <a:solidFill>
                  <a:schemeClr val="tx1">
                    <a:tint val="75000"/>
                  </a:schemeClr>
                </a:solidFill>
              </a:defRPr>
            </a:lvl2pPr>
            <a:lvl3pPr marL="972987" indent="0">
              <a:buNone/>
              <a:defRPr sz="1723">
                <a:solidFill>
                  <a:schemeClr val="tx1">
                    <a:tint val="75000"/>
                  </a:schemeClr>
                </a:solidFill>
              </a:defRPr>
            </a:lvl3pPr>
            <a:lvl4pPr marL="1459482" indent="0">
              <a:buNone/>
              <a:defRPr sz="1451">
                <a:solidFill>
                  <a:schemeClr val="tx1">
                    <a:tint val="75000"/>
                  </a:schemeClr>
                </a:solidFill>
              </a:defRPr>
            </a:lvl4pPr>
            <a:lvl5pPr marL="1945975" indent="0">
              <a:buNone/>
              <a:defRPr sz="1451">
                <a:solidFill>
                  <a:schemeClr val="tx1">
                    <a:tint val="75000"/>
                  </a:schemeClr>
                </a:solidFill>
              </a:defRPr>
            </a:lvl5pPr>
            <a:lvl6pPr marL="2432469" indent="0">
              <a:buNone/>
              <a:defRPr sz="1451">
                <a:solidFill>
                  <a:schemeClr val="tx1">
                    <a:tint val="75000"/>
                  </a:schemeClr>
                </a:solidFill>
              </a:defRPr>
            </a:lvl6pPr>
            <a:lvl7pPr marL="2918963" indent="0">
              <a:buNone/>
              <a:defRPr sz="1451">
                <a:solidFill>
                  <a:schemeClr val="tx1">
                    <a:tint val="75000"/>
                  </a:schemeClr>
                </a:solidFill>
              </a:defRPr>
            </a:lvl7pPr>
            <a:lvl8pPr marL="3405456" indent="0">
              <a:buNone/>
              <a:defRPr sz="1451">
                <a:solidFill>
                  <a:schemeClr val="tx1">
                    <a:tint val="75000"/>
                  </a:schemeClr>
                </a:solidFill>
              </a:defRPr>
            </a:lvl8pPr>
            <a:lvl9pPr marL="3891951" indent="0">
              <a:buNone/>
              <a:defRPr sz="145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42CE729-9BFE-449E-B2B3-2C8A49E9F75A}" type="datetimeFigureOut">
              <a:rPr lang="en-US"/>
              <a:pPr>
                <a:defRPr/>
              </a:pPr>
              <a:t>3/20/2023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0C1CEA-0D59-4EAF-A152-FF7E1A7E0F71}" type="slidenum">
              <a:rPr lang="en-US"/>
              <a:pPr>
                <a:defRPr/>
              </a:pPr>
              <a:t>‹Nº›</a:t>
            </a:fld>
            <a:endParaRPr lang="en-US"/>
          </a:p>
        </p:txBody>
      </p:sp>
    </p:spTree>
    <p:extLst>
      <p:ext uri="{BB962C8B-B14F-4D97-AF65-F5344CB8AC3E}">
        <p14:creationId xmlns:p14="http://schemas.microsoft.com/office/powerpoint/2010/main" val="481511978"/>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993"/>
            </a:lvl1pPr>
            <a:lvl2pPr>
              <a:defRPr sz="2540"/>
            </a:lvl2pPr>
            <a:lvl3pPr>
              <a:defRPr sz="2086"/>
            </a:lvl3pPr>
            <a:lvl4pPr>
              <a:defRPr sz="1905"/>
            </a:lvl4pPr>
            <a:lvl5pPr>
              <a:defRPr sz="1905"/>
            </a:lvl5pPr>
            <a:lvl6pPr>
              <a:defRPr sz="1905"/>
            </a:lvl6pPr>
            <a:lvl7pPr>
              <a:defRPr sz="1905"/>
            </a:lvl7pPr>
            <a:lvl8pPr>
              <a:defRPr sz="1905"/>
            </a:lvl8pPr>
            <a:lvl9pPr>
              <a:defRPr sz="19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993"/>
            </a:lvl1pPr>
            <a:lvl2pPr>
              <a:defRPr sz="2540"/>
            </a:lvl2pPr>
            <a:lvl3pPr>
              <a:defRPr sz="2086"/>
            </a:lvl3pPr>
            <a:lvl4pPr>
              <a:defRPr sz="1905"/>
            </a:lvl4pPr>
            <a:lvl5pPr>
              <a:defRPr sz="1905"/>
            </a:lvl5pPr>
            <a:lvl6pPr>
              <a:defRPr sz="1905"/>
            </a:lvl6pPr>
            <a:lvl7pPr>
              <a:defRPr sz="1905"/>
            </a:lvl7pPr>
            <a:lvl8pPr>
              <a:defRPr sz="1905"/>
            </a:lvl8pPr>
            <a:lvl9pPr>
              <a:defRPr sz="19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8017FB2-76FE-4BF5-BB55-DA2C1B17A7D7}" type="datetimeFigureOut">
              <a:rPr lang="en-US"/>
              <a:pPr>
                <a:defRPr/>
              </a:pPr>
              <a:t>3/20/2023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2B6382D-AFFA-4465-B14C-58F60B938D98}" type="slidenum">
              <a:rPr lang="en-US"/>
              <a:pPr>
                <a:defRPr/>
              </a:pPr>
              <a:t>‹Nº›</a:t>
            </a:fld>
            <a:endParaRPr lang="en-US"/>
          </a:p>
        </p:txBody>
      </p:sp>
    </p:spTree>
    <p:extLst>
      <p:ext uri="{BB962C8B-B14F-4D97-AF65-F5344CB8AC3E}">
        <p14:creationId xmlns:p14="http://schemas.microsoft.com/office/powerpoint/2010/main" val="3796503629"/>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4"/>
            <a:ext cx="4040188" cy="639763"/>
          </a:xfrm>
        </p:spPr>
        <p:txBody>
          <a:bodyPr anchor="b"/>
          <a:lstStyle>
            <a:lvl1pPr marL="0" indent="0">
              <a:buNone/>
              <a:defRPr sz="2540" b="1"/>
            </a:lvl1pPr>
            <a:lvl2pPr marL="486494" indent="0">
              <a:buNone/>
              <a:defRPr sz="2086" b="1"/>
            </a:lvl2pPr>
            <a:lvl3pPr marL="972987" indent="0">
              <a:buNone/>
              <a:defRPr sz="1905" b="1"/>
            </a:lvl3pPr>
            <a:lvl4pPr marL="1459482" indent="0">
              <a:buNone/>
              <a:defRPr sz="1723" b="1"/>
            </a:lvl4pPr>
            <a:lvl5pPr marL="1945975" indent="0">
              <a:buNone/>
              <a:defRPr sz="1723" b="1"/>
            </a:lvl5pPr>
            <a:lvl6pPr marL="2432469" indent="0">
              <a:buNone/>
              <a:defRPr sz="1723" b="1"/>
            </a:lvl6pPr>
            <a:lvl7pPr marL="2918963" indent="0">
              <a:buNone/>
              <a:defRPr sz="1723" b="1"/>
            </a:lvl7pPr>
            <a:lvl8pPr marL="3405456" indent="0">
              <a:buNone/>
              <a:defRPr sz="1723" b="1"/>
            </a:lvl8pPr>
            <a:lvl9pPr marL="3891951" indent="0">
              <a:buNone/>
              <a:defRPr sz="1723"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540"/>
            </a:lvl1pPr>
            <a:lvl2pPr>
              <a:defRPr sz="2086"/>
            </a:lvl2pPr>
            <a:lvl3pPr>
              <a:defRPr sz="1905"/>
            </a:lvl3pPr>
            <a:lvl4pPr>
              <a:defRPr sz="1723"/>
            </a:lvl4pPr>
            <a:lvl5pPr>
              <a:defRPr sz="1723"/>
            </a:lvl5pPr>
            <a:lvl6pPr>
              <a:defRPr sz="1723"/>
            </a:lvl6pPr>
            <a:lvl7pPr>
              <a:defRPr sz="1723"/>
            </a:lvl7pPr>
            <a:lvl8pPr>
              <a:defRPr sz="1723"/>
            </a:lvl8pPr>
            <a:lvl9pPr>
              <a:defRPr sz="17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4"/>
            <a:ext cx="4041775" cy="639763"/>
          </a:xfrm>
        </p:spPr>
        <p:txBody>
          <a:bodyPr anchor="b"/>
          <a:lstStyle>
            <a:lvl1pPr marL="0" indent="0">
              <a:buNone/>
              <a:defRPr sz="2540" b="1"/>
            </a:lvl1pPr>
            <a:lvl2pPr marL="486494" indent="0">
              <a:buNone/>
              <a:defRPr sz="2086" b="1"/>
            </a:lvl2pPr>
            <a:lvl3pPr marL="972987" indent="0">
              <a:buNone/>
              <a:defRPr sz="1905" b="1"/>
            </a:lvl3pPr>
            <a:lvl4pPr marL="1459482" indent="0">
              <a:buNone/>
              <a:defRPr sz="1723" b="1"/>
            </a:lvl4pPr>
            <a:lvl5pPr marL="1945975" indent="0">
              <a:buNone/>
              <a:defRPr sz="1723" b="1"/>
            </a:lvl5pPr>
            <a:lvl6pPr marL="2432469" indent="0">
              <a:buNone/>
              <a:defRPr sz="1723" b="1"/>
            </a:lvl6pPr>
            <a:lvl7pPr marL="2918963" indent="0">
              <a:buNone/>
              <a:defRPr sz="1723" b="1"/>
            </a:lvl7pPr>
            <a:lvl8pPr marL="3405456" indent="0">
              <a:buNone/>
              <a:defRPr sz="1723" b="1"/>
            </a:lvl8pPr>
            <a:lvl9pPr marL="3891951" indent="0">
              <a:buNone/>
              <a:defRPr sz="1723"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540"/>
            </a:lvl1pPr>
            <a:lvl2pPr>
              <a:defRPr sz="2086"/>
            </a:lvl2pPr>
            <a:lvl3pPr>
              <a:defRPr sz="1905"/>
            </a:lvl3pPr>
            <a:lvl4pPr>
              <a:defRPr sz="1723"/>
            </a:lvl4pPr>
            <a:lvl5pPr>
              <a:defRPr sz="1723"/>
            </a:lvl5pPr>
            <a:lvl6pPr>
              <a:defRPr sz="1723"/>
            </a:lvl6pPr>
            <a:lvl7pPr>
              <a:defRPr sz="1723"/>
            </a:lvl7pPr>
            <a:lvl8pPr>
              <a:defRPr sz="1723"/>
            </a:lvl8pPr>
            <a:lvl9pPr>
              <a:defRPr sz="17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7116272-42E9-44BC-974B-1842CDDAEC66}" type="datetimeFigureOut">
              <a:rPr lang="en-US"/>
              <a:pPr>
                <a:defRPr/>
              </a:pPr>
              <a:t>3/20/2023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D2DC16A-8DCF-4D14-815F-4C8A3908553E}" type="slidenum">
              <a:rPr lang="en-US"/>
              <a:pPr>
                <a:defRPr/>
              </a:pPr>
              <a:t>‹Nº›</a:t>
            </a:fld>
            <a:endParaRPr lang="en-US"/>
          </a:p>
        </p:txBody>
      </p:sp>
    </p:spTree>
    <p:extLst>
      <p:ext uri="{BB962C8B-B14F-4D97-AF65-F5344CB8AC3E}">
        <p14:creationId xmlns:p14="http://schemas.microsoft.com/office/powerpoint/2010/main" val="3555535327"/>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A0A78DB-BF76-4A37-B705-72A23D86918B}" type="datetimeFigureOut">
              <a:rPr lang="en-US"/>
              <a:pPr>
                <a:defRPr/>
              </a:pPr>
              <a:t>3/20/2023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0813EF8-D08A-4288-A768-C19EAE800795}" type="slidenum">
              <a:rPr lang="en-US"/>
              <a:pPr>
                <a:defRPr/>
              </a:pPr>
              <a:t>‹Nº›</a:t>
            </a:fld>
            <a:endParaRPr lang="en-US"/>
          </a:p>
        </p:txBody>
      </p:sp>
    </p:spTree>
    <p:extLst>
      <p:ext uri="{BB962C8B-B14F-4D97-AF65-F5344CB8AC3E}">
        <p14:creationId xmlns:p14="http://schemas.microsoft.com/office/powerpoint/2010/main" val="210438244"/>
      </p:ext>
    </p:extLst>
  </p:cSld>
  <p:clrMapOvr>
    <a:masterClrMapping/>
  </p:clrMapOvr>
  <p:transition spd="slow">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B957A8D-2B99-4B5B-AC68-2C119CBFCC88}" type="datetimeFigureOut">
              <a:rPr lang="en-US"/>
              <a:pPr>
                <a:defRPr/>
              </a:pPr>
              <a:t>3/20/2023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3A5642-37C8-4352-A5F4-6C58371303AA}" type="slidenum">
              <a:rPr lang="en-US"/>
              <a:pPr>
                <a:defRPr/>
              </a:pPr>
              <a:t>‹Nº›</a:t>
            </a:fld>
            <a:endParaRPr lang="en-US"/>
          </a:p>
        </p:txBody>
      </p:sp>
    </p:spTree>
    <p:extLst>
      <p:ext uri="{BB962C8B-B14F-4D97-AF65-F5344CB8AC3E}">
        <p14:creationId xmlns:p14="http://schemas.microsoft.com/office/powerpoint/2010/main" val="2243728193"/>
      </p:ext>
    </p:extLst>
  </p:cSld>
  <p:clrMapOvr>
    <a:masterClrMapping/>
  </p:clrMapOvr>
  <p:transition spd="slow">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1"/>
            <a:ext cx="3008313" cy="1162052"/>
          </a:xfrm>
        </p:spPr>
        <p:txBody>
          <a:bodyPr anchor="b"/>
          <a:lstStyle>
            <a:lvl1pPr algn="l">
              <a:defRPr sz="2086" b="1"/>
            </a:lvl1pPr>
          </a:lstStyle>
          <a:p>
            <a:r>
              <a:rPr lang="en-US"/>
              <a:t>Click to edit Master title style</a:t>
            </a:r>
          </a:p>
        </p:txBody>
      </p:sp>
      <p:sp>
        <p:nvSpPr>
          <p:cNvPr id="3" name="Content Placeholder 2"/>
          <p:cNvSpPr>
            <a:spLocks noGrp="1"/>
          </p:cNvSpPr>
          <p:nvPr>
            <p:ph idx="1"/>
          </p:nvPr>
        </p:nvSpPr>
        <p:spPr>
          <a:xfrm>
            <a:off x="3575051" y="273052"/>
            <a:ext cx="5111750" cy="5853114"/>
          </a:xfrm>
        </p:spPr>
        <p:txBody>
          <a:bodyPr/>
          <a:lstStyle>
            <a:lvl1pPr>
              <a:defRPr sz="3356"/>
            </a:lvl1pPr>
            <a:lvl2pPr>
              <a:defRPr sz="2993"/>
            </a:lvl2pPr>
            <a:lvl3pPr>
              <a:defRPr sz="2540"/>
            </a:lvl3pPr>
            <a:lvl4pPr>
              <a:defRPr sz="2086"/>
            </a:lvl4pPr>
            <a:lvl5pPr>
              <a:defRPr sz="2086"/>
            </a:lvl5pPr>
            <a:lvl6pPr>
              <a:defRPr sz="2086"/>
            </a:lvl6pPr>
            <a:lvl7pPr>
              <a:defRPr sz="2086"/>
            </a:lvl7pPr>
            <a:lvl8pPr>
              <a:defRPr sz="2086"/>
            </a:lvl8pPr>
            <a:lvl9pPr>
              <a:defRPr sz="2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3"/>
            <a:ext cx="3008313" cy="4691063"/>
          </a:xfrm>
        </p:spPr>
        <p:txBody>
          <a:bodyPr/>
          <a:lstStyle>
            <a:lvl1pPr marL="0" indent="0">
              <a:buNone/>
              <a:defRPr sz="1451"/>
            </a:lvl1pPr>
            <a:lvl2pPr marL="486494" indent="0">
              <a:buNone/>
              <a:defRPr sz="1270"/>
            </a:lvl2pPr>
            <a:lvl3pPr marL="972987" indent="0">
              <a:buNone/>
              <a:defRPr sz="1088"/>
            </a:lvl3pPr>
            <a:lvl4pPr marL="1459482" indent="0">
              <a:buNone/>
              <a:defRPr sz="907"/>
            </a:lvl4pPr>
            <a:lvl5pPr marL="1945975" indent="0">
              <a:buNone/>
              <a:defRPr sz="907"/>
            </a:lvl5pPr>
            <a:lvl6pPr marL="2432469" indent="0">
              <a:buNone/>
              <a:defRPr sz="907"/>
            </a:lvl6pPr>
            <a:lvl7pPr marL="2918963" indent="0">
              <a:buNone/>
              <a:defRPr sz="907"/>
            </a:lvl7pPr>
            <a:lvl8pPr marL="3405456" indent="0">
              <a:buNone/>
              <a:defRPr sz="907"/>
            </a:lvl8pPr>
            <a:lvl9pPr marL="3891951" indent="0">
              <a:buNone/>
              <a:defRPr sz="907"/>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4B41EF67-F8FA-4100-A1D5-2D71021833AC}" type="datetimeFigureOut">
              <a:rPr lang="en-US"/>
              <a:pPr>
                <a:defRPr/>
              </a:pPr>
              <a:t>3/20/2023</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D01B1D2-C26D-4837-80BD-4C09D87DC540}" type="slidenum">
              <a:rPr lang="en-US"/>
              <a:pPr>
                <a:defRPr/>
              </a:pPr>
              <a:t>‹Nº›</a:t>
            </a:fld>
            <a:endParaRPr lang="en-US">
              <a:solidFill>
                <a:srgbClr val="88A44D"/>
              </a:solidFill>
            </a:endParaRPr>
          </a:p>
        </p:txBody>
      </p:sp>
    </p:spTree>
    <p:extLst>
      <p:ext uri="{BB962C8B-B14F-4D97-AF65-F5344CB8AC3E}">
        <p14:creationId xmlns:p14="http://schemas.microsoft.com/office/powerpoint/2010/main" val="42118344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11"/>
          <p:cNvSpPr>
            <a:spLocks noGrp="1" noChangeArrowheads="1"/>
          </p:cNvSpPr>
          <p:nvPr>
            <p:ph type="dt" sz="half" idx="10"/>
          </p:nvPr>
        </p:nvSpPr>
        <p:spPr>
          <a:ln/>
        </p:spPr>
        <p:txBody>
          <a:bodyPr/>
          <a:lstStyle>
            <a:lvl1pPr>
              <a:defRPr/>
            </a:lvl1pPr>
          </a:lstStyle>
          <a:p>
            <a:pPr>
              <a:defRPr/>
            </a:pPr>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A80F1C24-D4AC-4B4F-B749-2A0D19CD96DD}" type="slidenum">
              <a:rPr lang="es-ES"/>
              <a:pPr>
                <a:defRPr/>
              </a:pPr>
              <a:t>‹Nº›</a:t>
            </a:fld>
            <a:endParaRPr lang="es-ES"/>
          </a:p>
        </p:txBody>
      </p:sp>
    </p:spTree>
    <p:extLst>
      <p:ext uri="{BB962C8B-B14F-4D97-AF65-F5344CB8AC3E}">
        <p14:creationId xmlns:p14="http://schemas.microsoft.com/office/powerpoint/2010/main" val="24705000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86"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356"/>
            </a:lvl1pPr>
            <a:lvl2pPr marL="486494" indent="0">
              <a:buNone/>
              <a:defRPr sz="2993"/>
            </a:lvl2pPr>
            <a:lvl3pPr marL="972987" indent="0">
              <a:buNone/>
              <a:defRPr sz="2540"/>
            </a:lvl3pPr>
            <a:lvl4pPr marL="1459482" indent="0">
              <a:buNone/>
              <a:defRPr sz="2086"/>
            </a:lvl4pPr>
            <a:lvl5pPr marL="1945975" indent="0">
              <a:buNone/>
              <a:defRPr sz="2086"/>
            </a:lvl5pPr>
            <a:lvl6pPr marL="2432469" indent="0">
              <a:buNone/>
              <a:defRPr sz="2086"/>
            </a:lvl6pPr>
            <a:lvl7pPr marL="2918963" indent="0">
              <a:buNone/>
              <a:defRPr sz="2086"/>
            </a:lvl7pPr>
            <a:lvl8pPr marL="3405456" indent="0">
              <a:buNone/>
              <a:defRPr sz="2086"/>
            </a:lvl8pPr>
            <a:lvl9pPr marL="3891951" indent="0">
              <a:buNone/>
              <a:defRPr sz="2086"/>
            </a:lvl9pPr>
          </a:lstStyle>
          <a:p>
            <a:pPr lvl="0"/>
            <a:endParaRPr lang="en-US" noProof="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51"/>
            </a:lvl1pPr>
            <a:lvl2pPr marL="486494" indent="0">
              <a:buNone/>
              <a:defRPr sz="1270"/>
            </a:lvl2pPr>
            <a:lvl3pPr marL="972987" indent="0">
              <a:buNone/>
              <a:defRPr sz="1088"/>
            </a:lvl3pPr>
            <a:lvl4pPr marL="1459482" indent="0">
              <a:buNone/>
              <a:defRPr sz="907"/>
            </a:lvl4pPr>
            <a:lvl5pPr marL="1945975" indent="0">
              <a:buNone/>
              <a:defRPr sz="907"/>
            </a:lvl5pPr>
            <a:lvl6pPr marL="2432469" indent="0">
              <a:buNone/>
              <a:defRPr sz="907"/>
            </a:lvl6pPr>
            <a:lvl7pPr marL="2918963" indent="0">
              <a:buNone/>
              <a:defRPr sz="907"/>
            </a:lvl7pPr>
            <a:lvl8pPr marL="3405456" indent="0">
              <a:buNone/>
              <a:defRPr sz="907"/>
            </a:lvl8pPr>
            <a:lvl9pPr marL="3891951" indent="0">
              <a:buNone/>
              <a:defRPr sz="907"/>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2995A0B-8D38-44B6-929E-CB04A26A2D3D}" type="datetimeFigureOut">
              <a:rPr lang="en-US"/>
              <a:pPr>
                <a:defRPr/>
              </a:pPr>
              <a:t>3/20/2023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B1105BE-185A-4709-A76E-706D4D6AD323}" type="slidenum">
              <a:rPr lang="en-US"/>
              <a:pPr>
                <a:defRPr/>
              </a:pPr>
              <a:t>‹Nº›</a:t>
            </a:fld>
            <a:endParaRPr lang="en-US"/>
          </a:p>
        </p:txBody>
      </p:sp>
    </p:spTree>
    <p:extLst>
      <p:ext uri="{BB962C8B-B14F-4D97-AF65-F5344CB8AC3E}">
        <p14:creationId xmlns:p14="http://schemas.microsoft.com/office/powerpoint/2010/main" val="559702642"/>
      </p:ext>
    </p:extLst>
  </p:cSld>
  <p:clrMapOvr>
    <a:masterClrMapping/>
  </p:clrMapOvr>
  <p:transition spd="slow">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8CACE19-E2E1-432F-991D-7172F998B286}" type="datetimeFigureOut">
              <a:rPr lang="en-US"/>
              <a:pPr>
                <a:defRPr/>
              </a:pPr>
              <a:t>3/20/2023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A4637E-0575-4650-9E61-0595A1DA5C9C}" type="slidenum">
              <a:rPr lang="en-US"/>
              <a:pPr>
                <a:defRPr/>
              </a:pPr>
              <a:t>‹Nº›</a:t>
            </a:fld>
            <a:endParaRPr lang="en-US"/>
          </a:p>
        </p:txBody>
      </p:sp>
    </p:spTree>
    <p:extLst>
      <p:ext uri="{BB962C8B-B14F-4D97-AF65-F5344CB8AC3E}">
        <p14:creationId xmlns:p14="http://schemas.microsoft.com/office/powerpoint/2010/main" val="2902091598"/>
      </p:ext>
    </p:extLst>
  </p:cSld>
  <p:clrMapOvr>
    <a:masterClrMapping/>
  </p:clrMapOvr>
  <p:transition spd="slow">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019800" cy="58515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F02F879-B4F2-499E-91CA-A4AF898B58FD}" type="datetimeFigureOut">
              <a:rPr lang="en-US"/>
              <a:pPr>
                <a:defRPr/>
              </a:pPr>
              <a:t>3/20/2023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A0AA13-5076-4EA3-8BC3-AA7ADC55470D}" type="slidenum">
              <a:rPr lang="en-US"/>
              <a:pPr>
                <a:defRPr/>
              </a:pPr>
              <a:t>‹Nº›</a:t>
            </a:fld>
            <a:endParaRPr lang="en-US"/>
          </a:p>
        </p:txBody>
      </p:sp>
    </p:spTree>
    <p:extLst>
      <p:ext uri="{BB962C8B-B14F-4D97-AF65-F5344CB8AC3E}">
        <p14:creationId xmlns:p14="http://schemas.microsoft.com/office/powerpoint/2010/main" val="3242310825"/>
      </p:ext>
    </p:extLst>
  </p:cSld>
  <p:clrMapOvr>
    <a:masterClrMapping/>
  </p:clrMapOvr>
  <p:transition spd="slow">
    <p:push dir="u"/>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cSld name="Título y gráfico">
    <p:spTree>
      <p:nvGrpSpPr>
        <p:cNvPr id="1" name=""/>
        <p:cNvGrpSpPr/>
        <p:nvPr/>
      </p:nvGrpSpPr>
      <p:grpSpPr>
        <a:xfrm>
          <a:off x="0" y="0"/>
          <a:ext cx="0" cy="0"/>
          <a:chOff x="0" y="0"/>
          <a:chExt cx="0" cy="0"/>
        </a:xfrm>
      </p:grpSpPr>
      <p:sp>
        <p:nvSpPr>
          <p:cNvPr id="2" name="1 Título"/>
          <p:cNvSpPr>
            <a:spLocks noGrp="1"/>
          </p:cNvSpPr>
          <p:nvPr>
            <p:ph type="title"/>
          </p:nvPr>
        </p:nvSpPr>
        <p:spPr>
          <a:xfrm>
            <a:off x="1042989" y="1027113"/>
            <a:ext cx="7024687" cy="1143000"/>
          </a:xfrm>
        </p:spPr>
        <p:txBody>
          <a:bodyPr/>
          <a:lstStyle/>
          <a:p>
            <a:r>
              <a:rPr lang="es-ES"/>
              <a:t>Haga clic para modificar el estilo de título del patrón</a:t>
            </a:r>
            <a:endParaRPr lang="es-AR"/>
          </a:p>
        </p:txBody>
      </p:sp>
      <p:sp>
        <p:nvSpPr>
          <p:cNvPr id="3" name="2 Marcador de gráfico"/>
          <p:cNvSpPr>
            <a:spLocks noGrp="1"/>
          </p:cNvSpPr>
          <p:nvPr>
            <p:ph type="chart" idx="1"/>
          </p:nvPr>
        </p:nvSpPr>
        <p:spPr>
          <a:xfrm>
            <a:off x="1042988" y="2324100"/>
            <a:ext cx="6777037" cy="3508375"/>
          </a:xfrm>
        </p:spPr>
        <p:txBody>
          <a:bodyPr/>
          <a:lstStyle/>
          <a:p>
            <a:pPr lvl="0"/>
            <a:endParaRPr lang="es-AR" noProof="0" dirty="0"/>
          </a:p>
        </p:txBody>
      </p:sp>
      <p:sp>
        <p:nvSpPr>
          <p:cNvPr id="4" name="Date Placeholder 3"/>
          <p:cNvSpPr>
            <a:spLocks noGrp="1"/>
          </p:cNvSpPr>
          <p:nvPr>
            <p:ph type="dt" sz="half" idx="10"/>
          </p:nvPr>
        </p:nvSpPr>
        <p:spPr/>
        <p:txBody>
          <a:bodyPr/>
          <a:lstStyle>
            <a:lvl1pPr>
              <a:defRPr>
                <a:cs typeface="Arial" charset="0"/>
              </a:defRPr>
            </a:lvl1pPr>
          </a:lstStyle>
          <a:p>
            <a:pPr>
              <a:defRPr/>
            </a:pPr>
            <a:fld id="{93F006F6-A2BC-47EF-9ADC-7AAB7F2D77D3}" type="datetimeFigureOut">
              <a:rPr lang="es-AR"/>
              <a:pPr>
                <a:defRPr/>
              </a:pPr>
              <a:t>20/3/2023</a:t>
            </a:fld>
            <a:endParaRPr lang="es-AR" dirty="0"/>
          </a:p>
        </p:txBody>
      </p:sp>
      <p:sp>
        <p:nvSpPr>
          <p:cNvPr id="5" name="Footer Placeholder 4"/>
          <p:cNvSpPr>
            <a:spLocks noGrp="1"/>
          </p:cNvSpPr>
          <p:nvPr>
            <p:ph type="ftr" sz="quarter" idx="11"/>
          </p:nvPr>
        </p:nvSpPr>
        <p:spPr/>
        <p:txBody>
          <a:bodyPr/>
          <a:lstStyle>
            <a:lvl1pPr>
              <a:defRPr>
                <a:cs typeface="Arial" charset="0"/>
              </a:defRPr>
            </a:lvl1pPr>
          </a:lstStyle>
          <a:p>
            <a:pPr>
              <a:defRPr/>
            </a:pPr>
            <a:endParaRPr lang="es-AR" dirty="0"/>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B5531C2C-4D3C-4973-9703-E3F066BBC327}" type="slidenum">
              <a:rPr lang="es-AR"/>
              <a:pPr>
                <a:defRPr/>
              </a:pPr>
              <a:t>‹Nº›</a:t>
            </a:fld>
            <a:endParaRPr lang="es-AR" dirty="0"/>
          </a:p>
        </p:txBody>
      </p:sp>
    </p:spTree>
    <p:extLst>
      <p:ext uri="{BB962C8B-B14F-4D97-AF65-F5344CB8AC3E}">
        <p14:creationId xmlns:p14="http://schemas.microsoft.com/office/powerpoint/2010/main" val="121241033"/>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11"/>
          <p:cNvSpPr>
            <a:spLocks noGrp="1" noChangeArrowheads="1"/>
          </p:cNvSpPr>
          <p:nvPr>
            <p:ph type="dt" sz="half" idx="10"/>
          </p:nvPr>
        </p:nvSpPr>
        <p:spPr>
          <a:ln/>
        </p:spPr>
        <p:txBody>
          <a:bodyPr/>
          <a:lstStyle>
            <a:lvl1pPr>
              <a:defRPr/>
            </a:lvl1pPr>
          </a:lstStyle>
          <a:p>
            <a:pPr>
              <a:defRPr/>
            </a:pPr>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BEB2D076-D209-49BE-9338-C8BF813EAC0B}" type="slidenum">
              <a:rPr lang="es-ES"/>
              <a:pPr>
                <a:defRPr/>
              </a:pPr>
              <a:t>‹Nº›</a:t>
            </a:fld>
            <a:endParaRPr lang="es-ES"/>
          </a:p>
        </p:txBody>
      </p:sp>
    </p:spTree>
    <p:extLst>
      <p:ext uri="{BB962C8B-B14F-4D97-AF65-F5344CB8AC3E}">
        <p14:creationId xmlns:p14="http://schemas.microsoft.com/office/powerpoint/2010/main" val="1893485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Rectangle 11"/>
          <p:cNvSpPr>
            <a:spLocks noGrp="1" noChangeArrowheads="1"/>
          </p:cNvSpPr>
          <p:nvPr>
            <p:ph type="dt" sz="half" idx="10"/>
          </p:nvPr>
        </p:nvSpPr>
        <p:spPr>
          <a:ln/>
        </p:spPr>
        <p:txBody>
          <a:bodyPr/>
          <a:lstStyle>
            <a:lvl1pPr>
              <a:defRPr/>
            </a:lvl1pPr>
          </a:lstStyle>
          <a:p>
            <a:pPr>
              <a:defRPr/>
            </a:pPr>
            <a:endParaRPr lang="es-ES"/>
          </a:p>
        </p:txBody>
      </p:sp>
      <p:sp>
        <p:nvSpPr>
          <p:cNvPr id="6" name="Rectangle 12"/>
          <p:cNvSpPr>
            <a:spLocks noGrp="1" noChangeArrowheads="1"/>
          </p:cNvSpPr>
          <p:nvPr>
            <p:ph type="ftr" sz="quarter" idx="11"/>
          </p:nvPr>
        </p:nvSpPr>
        <p:spPr>
          <a:ln/>
        </p:spPr>
        <p:txBody>
          <a:bodyPr/>
          <a:lstStyle>
            <a:lvl1pPr>
              <a:defRPr/>
            </a:lvl1pPr>
          </a:lstStyle>
          <a:p>
            <a:pPr>
              <a:defRPr/>
            </a:pPr>
            <a:endParaRPr lang="es-ES"/>
          </a:p>
        </p:txBody>
      </p:sp>
      <p:sp>
        <p:nvSpPr>
          <p:cNvPr id="7" name="Rectangle 13"/>
          <p:cNvSpPr>
            <a:spLocks noGrp="1" noChangeArrowheads="1"/>
          </p:cNvSpPr>
          <p:nvPr>
            <p:ph type="sldNum" sz="quarter" idx="12"/>
          </p:nvPr>
        </p:nvSpPr>
        <p:spPr>
          <a:ln/>
        </p:spPr>
        <p:txBody>
          <a:bodyPr/>
          <a:lstStyle>
            <a:lvl1pPr>
              <a:defRPr/>
            </a:lvl1pPr>
          </a:lstStyle>
          <a:p>
            <a:pPr>
              <a:defRPr/>
            </a:pPr>
            <a:fld id="{0B0A44BE-2EFE-4589-BCD5-5457394874FF}" type="slidenum">
              <a:rPr lang="es-ES"/>
              <a:pPr>
                <a:defRPr/>
              </a:pPr>
              <a:t>‹Nº›</a:t>
            </a:fld>
            <a:endParaRPr lang="es-ES"/>
          </a:p>
        </p:txBody>
      </p:sp>
    </p:spTree>
    <p:extLst>
      <p:ext uri="{BB962C8B-B14F-4D97-AF65-F5344CB8AC3E}">
        <p14:creationId xmlns:p14="http://schemas.microsoft.com/office/powerpoint/2010/main" val="1817452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Rectangle 11"/>
          <p:cNvSpPr>
            <a:spLocks noGrp="1" noChangeArrowheads="1"/>
          </p:cNvSpPr>
          <p:nvPr>
            <p:ph type="dt" sz="half" idx="10"/>
          </p:nvPr>
        </p:nvSpPr>
        <p:spPr>
          <a:ln/>
        </p:spPr>
        <p:txBody>
          <a:bodyPr/>
          <a:lstStyle>
            <a:lvl1pPr>
              <a:defRPr/>
            </a:lvl1pPr>
          </a:lstStyle>
          <a:p>
            <a:pPr>
              <a:defRPr/>
            </a:pPr>
            <a:endParaRPr lang="es-ES"/>
          </a:p>
        </p:txBody>
      </p:sp>
      <p:sp>
        <p:nvSpPr>
          <p:cNvPr id="8" name="Rectangle 12"/>
          <p:cNvSpPr>
            <a:spLocks noGrp="1" noChangeArrowheads="1"/>
          </p:cNvSpPr>
          <p:nvPr>
            <p:ph type="ftr" sz="quarter" idx="11"/>
          </p:nvPr>
        </p:nvSpPr>
        <p:spPr>
          <a:ln/>
        </p:spPr>
        <p:txBody>
          <a:bodyPr/>
          <a:lstStyle>
            <a:lvl1pPr>
              <a:defRPr/>
            </a:lvl1pPr>
          </a:lstStyle>
          <a:p>
            <a:pPr>
              <a:defRPr/>
            </a:pPr>
            <a:endParaRPr lang="es-ES"/>
          </a:p>
        </p:txBody>
      </p:sp>
      <p:sp>
        <p:nvSpPr>
          <p:cNvPr id="9" name="Rectangle 13"/>
          <p:cNvSpPr>
            <a:spLocks noGrp="1" noChangeArrowheads="1"/>
          </p:cNvSpPr>
          <p:nvPr>
            <p:ph type="sldNum" sz="quarter" idx="12"/>
          </p:nvPr>
        </p:nvSpPr>
        <p:spPr>
          <a:ln/>
        </p:spPr>
        <p:txBody>
          <a:bodyPr/>
          <a:lstStyle>
            <a:lvl1pPr>
              <a:defRPr/>
            </a:lvl1pPr>
          </a:lstStyle>
          <a:p>
            <a:pPr>
              <a:defRPr/>
            </a:pPr>
            <a:fld id="{C4F94822-D18C-4243-8DE2-827D2A126BE8}" type="slidenum">
              <a:rPr lang="es-ES"/>
              <a:pPr>
                <a:defRPr/>
              </a:pPr>
              <a:t>‹Nº›</a:t>
            </a:fld>
            <a:endParaRPr lang="es-ES"/>
          </a:p>
        </p:txBody>
      </p:sp>
    </p:spTree>
    <p:extLst>
      <p:ext uri="{BB962C8B-B14F-4D97-AF65-F5344CB8AC3E}">
        <p14:creationId xmlns:p14="http://schemas.microsoft.com/office/powerpoint/2010/main" val="4196745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Rectangle 11"/>
          <p:cNvSpPr>
            <a:spLocks noGrp="1" noChangeArrowheads="1"/>
          </p:cNvSpPr>
          <p:nvPr>
            <p:ph type="dt" sz="half" idx="10"/>
          </p:nvPr>
        </p:nvSpPr>
        <p:spPr>
          <a:ln/>
        </p:spPr>
        <p:txBody>
          <a:bodyPr/>
          <a:lstStyle>
            <a:lvl1pPr>
              <a:defRPr/>
            </a:lvl1pPr>
          </a:lstStyle>
          <a:p>
            <a:pPr>
              <a:defRPr/>
            </a:pPr>
            <a:endParaRPr lang="es-ES"/>
          </a:p>
        </p:txBody>
      </p:sp>
      <p:sp>
        <p:nvSpPr>
          <p:cNvPr id="4" name="Rectangle 12"/>
          <p:cNvSpPr>
            <a:spLocks noGrp="1" noChangeArrowheads="1"/>
          </p:cNvSpPr>
          <p:nvPr>
            <p:ph type="ftr" sz="quarter" idx="11"/>
          </p:nvPr>
        </p:nvSpPr>
        <p:spPr>
          <a:ln/>
        </p:spPr>
        <p:txBody>
          <a:bodyPr/>
          <a:lstStyle>
            <a:lvl1pPr>
              <a:defRPr/>
            </a:lvl1pPr>
          </a:lstStyle>
          <a:p>
            <a:pPr>
              <a:defRPr/>
            </a:pPr>
            <a:endParaRPr lang="es-ES"/>
          </a:p>
        </p:txBody>
      </p:sp>
      <p:sp>
        <p:nvSpPr>
          <p:cNvPr id="5" name="Rectangle 13"/>
          <p:cNvSpPr>
            <a:spLocks noGrp="1" noChangeArrowheads="1"/>
          </p:cNvSpPr>
          <p:nvPr>
            <p:ph type="sldNum" sz="quarter" idx="12"/>
          </p:nvPr>
        </p:nvSpPr>
        <p:spPr>
          <a:ln/>
        </p:spPr>
        <p:txBody>
          <a:bodyPr/>
          <a:lstStyle>
            <a:lvl1pPr>
              <a:defRPr/>
            </a:lvl1pPr>
          </a:lstStyle>
          <a:p>
            <a:pPr>
              <a:defRPr/>
            </a:pPr>
            <a:fld id="{D151C3D6-5B5D-4F4E-98CC-21EC1DC24831}" type="slidenum">
              <a:rPr lang="es-ES"/>
              <a:pPr>
                <a:defRPr/>
              </a:pPr>
              <a:t>‹Nº›</a:t>
            </a:fld>
            <a:endParaRPr lang="es-ES"/>
          </a:p>
        </p:txBody>
      </p:sp>
    </p:spTree>
    <p:extLst>
      <p:ext uri="{BB962C8B-B14F-4D97-AF65-F5344CB8AC3E}">
        <p14:creationId xmlns:p14="http://schemas.microsoft.com/office/powerpoint/2010/main" val="1817754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s-ES"/>
          </a:p>
        </p:txBody>
      </p:sp>
      <p:sp>
        <p:nvSpPr>
          <p:cNvPr id="3" name="Rectangle 12"/>
          <p:cNvSpPr>
            <a:spLocks noGrp="1" noChangeArrowheads="1"/>
          </p:cNvSpPr>
          <p:nvPr>
            <p:ph type="ftr" sz="quarter" idx="11"/>
          </p:nvPr>
        </p:nvSpPr>
        <p:spPr>
          <a:ln/>
        </p:spPr>
        <p:txBody>
          <a:bodyPr/>
          <a:lstStyle>
            <a:lvl1pPr>
              <a:defRPr/>
            </a:lvl1pPr>
          </a:lstStyle>
          <a:p>
            <a:pPr>
              <a:defRPr/>
            </a:pPr>
            <a:endParaRPr lang="es-ES"/>
          </a:p>
        </p:txBody>
      </p:sp>
      <p:sp>
        <p:nvSpPr>
          <p:cNvPr id="4" name="Rectangle 13"/>
          <p:cNvSpPr>
            <a:spLocks noGrp="1" noChangeArrowheads="1"/>
          </p:cNvSpPr>
          <p:nvPr>
            <p:ph type="sldNum" sz="quarter" idx="12"/>
          </p:nvPr>
        </p:nvSpPr>
        <p:spPr>
          <a:ln/>
        </p:spPr>
        <p:txBody>
          <a:bodyPr/>
          <a:lstStyle>
            <a:lvl1pPr>
              <a:defRPr/>
            </a:lvl1pPr>
          </a:lstStyle>
          <a:p>
            <a:pPr>
              <a:defRPr/>
            </a:pPr>
            <a:fld id="{C1DC75D3-4D22-4E55-9838-B6B781B06107}" type="slidenum">
              <a:rPr lang="es-ES"/>
              <a:pPr>
                <a:defRPr/>
              </a:pPr>
              <a:t>‹Nº›</a:t>
            </a:fld>
            <a:endParaRPr lang="es-ES"/>
          </a:p>
        </p:txBody>
      </p:sp>
    </p:spTree>
    <p:extLst>
      <p:ext uri="{BB962C8B-B14F-4D97-AF65-F5344CB8AC3E}">
        <p14:creationId xmlns:p14="http://schemas.microsoft.com/office/powerpoint/2010/main" val="3449625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1"/>
          <p:cNvSpPr>
            <a:spLocks noGrp="1" noChangeArrowheads="1"/>
          </p:cNvSpPr>
          <p:nvPr>
            <p:ph type="dt" sz="half" idx="10"/>
          </p:nvPr>
        </p:nvSpPr>
        <p:spPr>
          <a:ln/>
        </p:spPr>
        <p:txBody>
          <a:bodyPr/>
          <a:lstStyle>
            <a:lvl1pPr>
              <a:defRPr/>
            </a:lvl1pPr>
          </a:lstStyle>
          <a:p>
            <a:pPr>
              <a:defRPr/>
            </a:pPr>
            <a:endParaRPr lang="es-ES"/>
          </a:p>
        </p:txBody>
      </p:sp>
      <p:sp>
        <p:nvSpPr>
          <p:cNvPr id="6" name="Rectangle 12"/>
          <p:cNvSpPr>
            <a:spLocks noGrp="1" noChangeArrowheads="1"/>
          </p:cNvSpPr>
          <p:nvPr>
            <p:ph type="ftr" sz="quarter" idx="11"/>
          </p:nvPr>
        </p:nvSpPr>
        <p:spPr>
          <a:ln/>
        </p:spPr>
        <p:txBody>
          <a:bodyPr/>
          <a:lstStyle>
            <a:lvl1pPr>
              <a:defRPr/>
            </a:lvl1pPr>
          </a:lstStyle>
          <a:p>
            <a:pPr>
              <a:defRPr/>
            </a:pPr>
            <a:endParaRPr lang="es-ES"/>
          </a:p>
        </p:txBody>
      </p:sp>
      <p:sp>
        <p:nvSpPr>
          <p:cNvPr id="7" name="Rectangle 13"/>
          <p:cNvSpPr>
            <a:spLocks noGrp="1" noChangeArrowheads="1"/>
          </p:cNvSpPr>
          <p:nvPr>
            <p:ph type="sldNum" sz="quarter" idx="12"/>
          </p:nvPr>
        </p:nvSpPr>
        <p:spPr>
          <a:ln/>
        </p:spPr>
        <p:txBody>
          <a:bodyPr/>
          <a:lstStyle>
            <a:lvl1pPr>
              <a:defRPr/>
            </a:lvl1pPr>
          </a:lstStyle>
          <a:p>
            <a:pPr>
              <a:defRPr/>
            </a:pPr>
            <a:fld id="{8D650BA0-20CC-4CA0-BB1E-038A56ADFF0E}" type="slidenum">
              <a:rPr lang="es-ES"/>
              <a:pPr>
                <a:defRPr/>
              </a:pPr>
              <a:t>‹Nº›</a:t>
            </a:fld>
            <a:endParaRPr lang="es-ES"/>
          </a:p>
        </p:txBody>
      </p:sp>
    </p:spTree>
    <p:extLst>
      <p:ext uri="{BB962C8B-B14F-4D97-AF65-F5344CB8AC3E}">
        <p14:creationId xmlns:p14="http://schemas.microsoft.com/office/powerpoint/2010/main" val="935090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1"/>
          <p:cNvSpPr>
            <a:spLocks noGrp="1" noChangeArrowheads="1"/>
          </p:cNvSpPr>
          <p:nvPr>
            <p:ph type="dt" sz="half" idx="10"/>
          </p:nvPr>
        </p:nvSpPr>
        <p:spPr>
          <a:ln/>
        </p:spPr>
        <p:txBody>
          <a:bodyPr/>
          <a:lstStyle>
            <a:lvl1pPr>
              <a:defRPr/>
            </a:lvl1pPr>
          </a:lstStyle>
          <a:p>
            <a:pPr>
              <a:defRPr/>
            </a:pPr>
            <a:endParaRPr lang="es-ES"/>
          </a:p>
        </p:txBody>
      </p:sp>
      <p:sp>
        <p:nvSpPr>
          <p:cNvPr id="6" name="Rectangle 12"/>
          <p:cNvSpPr>
            <a:spLocks noGrp="1" noChangeArrowheads="1"/>
          </p:cNvSpPr>
          <p:nvPr>
            <p:ph type="ftr" sz="quarter" idx="11"/>
          </p:nvPr>
        </p:nvSpPr>
        <p:spPr>
          <a:ln/>
        </p:spPr>
        <p:txBody>
          <a:bodyPr/>
          <a:lstStyle>
            <a:lvl1pPr>
              <a:defRPr/>
            </a:lvl1pPr>
          </a:lstStyle>
          <a:p>
            <a:pPr>
              <a:defRPr/>
            </a:pPr>
            <a:endParaRPr lang="es-ES"/>
          </a:p>
        </p:txBody>
      </p:sp>
      <p:sp>
        <p:nvSpPr>
          <p:cNvPr id="7" name="Rectangle 13"/>
          <p:cNvSpPr>
            <a:spLocks noGrp="1" noChangeArrowheads="1"/>
          </p:cNvSpPr>
          <p:nvPr>
            <p:ph type="sldNum" sz="quarter" idx="12"/>
          </p:nvPr>
        </p:nvSpPr>
        <p:spPr>
          <a:ln/>
        </p:spPr>
        <p:txBody>
          <a:bodyPr/>
          <a:lstStyle>
            <a:lvl1pPr>
              <a:defRPr/>
            </a:lvl1pPr>
          </a:lstStyle>
          <a:p>
            <a:pPr>
              <a:defRPr/>
            </a:pPr>
            <a:fld id="{FC6BB4AF-AA84-4DF9-AEF1-510F33771563}" type="slidenum">
              <a:rPr lang="es-ES"/>
              <a:pPr>
                <a:defRPr/>
              </a:pPr>
              <a:t>‹Nº›</a:t>
            </a:fld>
            <a:endParaRPr lang="es-ES"/>
          </a:p>
        </p:txBody>
      </p:sp>
    </p:spTree>
    <p:extLst>
      <p:ext uri="{BB962C8B-B14F-4D97-AF65-F5344CB8AC3E}">
        <p14:creationId xmlns:p14="http://schemas.microsoft.com/office/powerpoint/2010/main" val="1184972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a:cs typeface="+mn-cs"/>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a:cs typeface="+mn-cs"/>
            </a:endParaRPr>
          </a:p>
        </p:txBody>
      </p:sp>
      <p:sp>
        <p:nvSpPr>
          <p:cNvPr id="1028" name="Rectangle 4"/>
          <p:cNvSpPr>
            <a:spLocks noChangeArrowheads="1"/>
          </p:cNvSpPr>
          <p:nvPr/>
        </p:nvSpPr>
        <p:spPr bwMode="ltGray">
          <a:xfrm>
            <a:off x="533400" y="1524000"/>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a:cs typeface="+mn-cs"/>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a:cs typeface="+mn-cs"/>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a:cs typeface="+mn-cs"/>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a:cs typeface="+mn-cs"/>
            </a:endParaRPr>
          </a:p>
        </p:txBody>
      </p:sp>
      <p:sp>
        <p:nvSpPr>
          <p:cNvPr id="1032" name="Rectangle 8"/>
          <p:cNvSpPr>
            <a:spLocks noChangeArrowheads="1"/>
          </p:cNvSpPr>
          <p:nvPr/>
        </p:nvSpPr>
        <p:spPr bwMode="gray">
          <a:xfrm>
            <a:off x="457200" y="1752600"/>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a:cs typeface="+mn-cs"/>
            </a:endParaRPr>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 altLang="es-AR"/>
              <a:t>Haga clic para modificar el estilo de título del patrón</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AR"/>
              <a:t>Haga clic para modificar el estilo de texto del patrón</a:t>
            </a:r>
          </a:p>
          <a:p>
            <a:pPr lvl="1"/>
            <a:r>
              <a:rPr lang="es-ES" altLang="es-AR"/>
              <a:t>Segundo nivel</a:t>
            </a:r>
          </a:p>
          <a:p>
            <a:pPr lvl="2"/>
            <a:r>
              <a:rPr lang="es-ES" altLang="es-AR"/>
              <a:t>Tercer nivel</a:t>
            </a:r>
          </a:p>
          <a:p>
            <a:pPr lvl="3"/>
            <a:r>
              <a:rPr lang="es-ES" altLang="es-AR"/>
              <a:t>Cuarto nivel</a:t>
            </a:r>
          </a:p>
          <a:p>
            <a:pPr lvl="4"/>
            <a:r>
              <a:rPr lang="es-ES" altLang="es-AR"/>
              <a:t>Quinto nivel</a:t>
            </a:r>
          </a:p>
        </p:txBody>
      </p:sp>
      <p:sp>
        <p:nvSpPr>
          <p:cNvPr id="6155"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cs typeface="+mn-cs"/>
              </a:defRPr>
            </a:lvl1pPr>
          </a:lstStyle>
          <a:p>
            <a:pPr>
              <a:defRPr/>
            </a:pPr>
            <a:endParaRPr lang="es-ES"/>
          </a:p>
        </p:txBody>
      </p:sp>
      <p:sp>
        <p:nvSpPr>
          <p:cNvPr id="6156"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cs typeface="+mn-cs"/>
              </a:defRPr>
            </a:lvl1pPr>
          </a:lstStyle>
          <a:p>
            <a:pPr>
              <a:defRPr/>
            </a:pPr>
            <a:endParaRPr lang="es-ES"/>
          </a:p>
        </p:txBody>
      </p:sp>
      <p:sp>
        <p:nvSpPr>
          <p:cNvPr id="6157"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cs typeface="+mn-cs"/>
              </a:defRPr>
            </a:lvl1pPr>
          </a:lstStyle>
          <a:p>
            <a:pPr>
              <a:defRPr/>
            </a:pPr>
            <a:fld id="{C9D95B8B-3988-4D4E-9A9B-F883AC1C29C6}"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852"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5166"/>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7275" tIns="53638" rIns="107275" bIns="53638" numCol="1" anchor="ctr" anchorCtr="0" compatLnSpc="1">
            <a:prstTxWarp prst="textNoShape">
              <a:avLst/>
            </a:prstTxWarp>
          </a:bodyPr>
          <a:lstStyle/>
          <a:p>
            <a:pPr lvl="0"/>
            <a:r>
              <a:rPr lang="en-US" altLang="es-AR"/>
              <a:t>Click to edit Master title style</a:t>
            </a:r>
          </a:p>
        </p:txBody>
      </p:sp>
      <p:sp>
        <p:nvSpPr>
          <p:cNvPr id="1027" name="Text Placeholder 2"/>
          <p:cNvSpPr>
            <a:spLocks noGrp="1"/>
          </p:cNvSpPr>
          <p:nvPr>
            <p:ph type="body" idx="1"/>
          </p:nvPr>
        </p:nvSpPr>
        <p:spPr bwMode="auto">
          <a:xfrm>
            <a:off x="457200" y="1600202"/>
            <a:ext cx="8229600" cy="4525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7275" tIns="53638" rIns="107275" bIns="53638" numCol="1" anchor="t" anchorCtr="0" compatLnSpc="1">
            <a:prstTxWarp prst="textNoShape">
              <a:avLst/>
            </a:prstTxWarp>
          </a:bodyPr>
          <a:lstStyle/>
          <a:p>
            <a:pPr lvl="0"/>
            <a:r>
              <a:rPr lang="en-US" altLang="es-AR"/>
              <a:t>Click to edit Master text styles</a:t>
            </a:r>
          </a:p>
          <a:p>
            <a:pPr lvl="1"/>
            <a:r>
              <a:rPr lang="en-US" altLang="es-AR"/>
              <a:t>Second level</a:t>
            </a:r>
          </a:p>
          <a:p>
            <a:pPr lvl="2"/>
            <a:r>
              <a:rPr lang="en-US" altLang="es-AR"/>
              <a:t>Third level</a:t>
            </a:r>
          </a:p>
          <a:p>
            <a:pPr lvl="3"/>
            <a:r>
              <a:rPr lang="en-US" altLang="es-AR"/>
              <a:t>Fourth level</a:t>
            </a:r>
          </a:p>
          <a:p>
            <a:pPr lvl="4"/>
            <a:r>
              <a:rPr lang="en-US" altLang="es-AR"/>
              <a:t>Fifth level</a:t>
            </a:r>
          </a:p>
        </p:txBody>
      </p:sp>
      <p:sp>
        <p:nvSpPr>
          <p:cNvPr id="4" name="Date Placeholder 3"/>
          <p:cNvSpPr>
            <a:spLocks noGrp="1"/>
          </p:cNvSpPr>
          <p:nvPr>
            <p:ph type="dt" sz="half" idx="2"/>
          </p:nvPr>
        </p:nvSpPr>
        <p:spPr>
          <a:xfrm>
            <a:off x="457200" y="6356351"/>
            <a:ext cx="2133600" cy="366183"/>
          </a:xfrm>
          <a:prstGeom prst="rect">
            <a:avLst/>
          </a:prstGeom>
        </p:spPr>
        <p:txBody>
          <a:bodyPr vert="horz" wrap="square" lIns="107275" tIns="53638" rIns="107275" bIns="53638" numCol="1" anchor="ctr" anchorCtr="0" compatLnSpc="1">
            <a:prstTxWarp prst="textNoShape">
              <a:avLst/>
            </a:prstTxWarp>
          </a:bodyPr>
          <a:lstStyle>
            <a:lvl1pPr>
              <a:defRPr sz="1270">
                <a:solidFill>
                  <a:srgbClr val="898989"/>
                </a:solidFill>
              </a:defRPr>
            </a:lvl1pPr>
          </a:lstStyle>
          <a:p>
            <a:pPr>
              <a:defRPr/>
            </a:pPr>
            <a:fld id="{F0AD49EF-0909-4D9F-A46A-9E5DCE0AB203}" type="datetimeFigureOut">
              <a:rPr lang="en-US"/>
              <a:pPr>
                <a:defRPr/>
              </a:pPr>
              <a:t>3/20/2023</a:t>
            </a:fld>
            <a:endParaRPr lang="en-US"/>
          </a:p>
        </p:txBody>
      </p:sp>
      <p:sp>
        <p:nvSpPr>
          <p:cNvPr id="5" name="Footer Placeholder 4"/>
          <p:cNvSpPr>
            <a:spLocks noGrp="1"/>
          </p:cNvSpPr>
          <p:nvPr>
            <p:ph type="ftr" sz="quarter" idx="3"/>
          </p:nvPr>
        </p:nvSpPr>
        <p:spPr>
          <a:xfrm>
            <a:off x="3124200" y="6356351"/>
            <a:ext cx="2895600" cy="366183"/>
          </a:xfrm>
          <a:prstGeom prst="rect">
            <a:avLst/>
          </a:prstGeom>
        </p:spPr>
        <p:txBody>
          <a:bodyPr vert="horz" lIns="107275" tIns="53638" rIns="107275" bIns="53638" rtlCol="0" anchor="ctr"/>
          <a:lstStyle>
            <a:lvl1pPr algn="ctr" fontAlgn="auto">
              <a:spcBef>
                <a:spcPts val="0"/>
              </a:spcBef>
              <a:spcAft>
                <a:spcPts val="0"/>
              </a:spcAft>
              <a:defRPr sz="127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1"/>
            <a:ext cx="2133600" cy="366183"/>
          </a:xfrm>
          <a:prstGeom prst="rect">
            <a:avLst/>
          </a:prstGeom>
        </p:spPr>
        <p:txBody>
          <a:bodyPr vert="horz" wrap="square" lIns="107275" tIns="53638" rIns="107275" bIns="53638" numCol="1" anchor="ctr" anchorCtr="0" compatLnSpc="1">
            <a:prstTxWarp prst="textNoShape">
              <a:avLst/>
            </a:prstTxWarp>
          </a:bodyPr>
          <a:lstStyle>
            <a:lvl1pPr algn="r">
              <a:defRPr sz="1270">
                <a:solidFill>
                  <a:srgbClr val="898989"/>
                </a:solidFill>
              </a:defRPr>
            </a:lvl1pPr>
          </a:lstStyle>
          <a:p>
            <a:pPr>
              <a:defRPr/>
            </a:pPr>
            <a:fld id="{FFD25F6B-B246-4B70-89AA-57AB19F72A06}" type="slidenum">
              <a:rPr lang="en-US"/>
              <a:pPr>
                <a:defRPr/>
              </a:pPr>
              <a:t>‹Nº›</a:t>
            </a:fld>
            <a:endParaRPr lang="en-US"/>
          </a:p>
        </p:txBody>
      </p:sp>
    </p:spTree>
    <p:extLst>
      <p:ext uri="{BB962C8B-B14F-4D97-AF65-F5344CB8AC3E}">
        <p14:creationId xmlns:p14="http://schemas.microsoft.com/office/powerpoint/2010/main" val="1245628398"/>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 id="2147483865" r:id="rId12"/>
  </p:sldLayoutIdLst>
  <p:transition spd="slow">
    <p:push dir="u"/>
  </p:transition>
  <p:txStyles>
    <p:titleStyle>
      <a:lvl1pPr algn="ctr" defTabSz="486494" rtl="0" eaLnBrk="0" fontAlgn="base" hangingPunct="0">
        <a:spcBef>
          <a:spcPct val="0"/>
        </a:spcBef>
        <a:spcAft>
          <a:spcPct val="0"/>
        </a:spcAft>
        <a:defRPr sz="4716" kern="1200">
          <a:solidFill>
            <a:schemeClr val="tx1"/>
          </a:solidFill>
          <a:latin typeface="+mj-lt"/>
          <a:ea typeface="MS PGothic" pitchFamily="34" charset="-128"/>
          <a:cs typeface="ＭＳ Ｐゴシック" charset="0"/>
        </a:defRPr>
      </a:lvl1pPr>
      <a:lvl2pPr algn="ctr" defTabSz="486494" rtl="0" eaLnBrk="0" fontAlgn="base" hangingPunct="0">
        <a:spcBef>
          <a:spcPct val="0"/>
        </a:spcBef>
        <a:spcAft>
          <a:spcPct val="0"/>
        </a:spcAft>
        <a:defRPr sz="4716">
          <a:solidFill>
            <a:schemeClr val="tx1"/>
          </a:solidFill>
          <a:latin typeface="Calibri" charset="0"/>
          <a:ea typeface="MS PGothic" pitchFamily="34" charset="-128"/>
          <a:cs typeface="ＭＳ Ｐゴシック" charset="0"/>
        </a:defRPr>
      </a:lvl2pPr>
      <a:lvl3pPr algn="ctr" defTabSz="486494" rtl="0" eaLnBrk="0" fontAlgn="base" hangingPunct="0">
        <a:spcBef>
          <a:spcPct val="0"/>
        </a:spcBef>
        <a:spcAft>
          <a:spcPct val="0"/>
        </a:spcAft>
        <a:defRPr sz="4716">
          <a:solidFill>
            <a:schemeClr val="tx1"/>
          </a:solidFill>
          <a:latin typeface="Calibri" charset="0"/>
          <a:ea typeface="MS PGothic" pitchFamily="34" charset="-128"/>
          <a:cs typeface="ＭＳ Ｐゴシック" charset="0"/>
        </a:defRPr>
      </a:lvl3pPr>
      <a:lvl4pPr algn="ctr" defTabSz="486494" rtl="0" eaLnBrk="0" fontAlgn="base" hangingPunct="0">
        <a:spcBef>
          <a:spcPct val="0"/>
        </a:spcBef>
        <a:spcAft>
          <a:spcPct val="0"/>
        </a:spcAft>
        <a:defRPr sz="4716">
          <a:solidFill>
            <a:schemeClr val="tx1"/>
          </a:solidFill>
          <a:latin typeface="Calibri" charset="0"/>
          <a:ea typeface="MS PGothic" pitchFamily="34" charset="-128"/>
          <a:cs typeface="ＭＳ Ｐゴシック" charset="0"/>
        </a:defRPr>
      </a:lvl4pPr>
      <a:lvl5pPr algn="ctr" defTabSz="486494" rtl="0" eaLnBrk="0" fontAlgn="base" hangingPunct="0">
        <a:spcBef>
          <a:spcPct val="0"/>
        </a:spcBef>
        <a:spcAft>
          <a:spcPct val="0"/>
        </a:spcAft>
        <a:defRPr sz="4716">
          <a:solidFill>
            <a:schemeClr val="tx1"/>
          </a:solidFill>
          <a:latin typeface="Calibri" charset="0"/>
          <a:ea typeface="MS PGothic" pitchFamily="34" charset="-128"/>
          <a:cs typeface="ＭＳ Ｐゴシック" charset="0"/>
        </a:defRPr>
      </a:lvl5pPr>
      <a:lvl6pPr marL="486494" algn="ctr" defTabSz="486494" rtl="0" fontAlgn="base">
        <a:spcBef>
          <a:spcPct val="0"/>
        </a:spcBef>
        <a:spcAft>
          <a:spcPct val="0"/>
        </a:spcAft>
        <a:defRPr sz="4716">
          <a:solidFill>
            <a:schemeClr val="tx1"/>
          </a:solidFill>
          <a:latin typeface="Calibri" charset="0"/>
          <a:ea typeface="ＭＳ Ｐゴシック" charset="0"/>
          <a:cs typeface="ＭＳ Ｐゴシック" charset="0"/>
        </a:defRPr>
      </a:lvl6pPr>
      <a:lvl7pPr marL="972987" algn="ctr" defTabSz="486494" rtl="0" fontAlgn="base">
        <a:spcBef>
          <a:spcPct val="0"/>
        </a:spcBef>
        <a:spcAft>
          <a:spcPct val="0"/>
        </a:spcAft>
        <a:defRPr sz="4716">
          <a:solidFill>
            <a:schemeClr val="tx1"/>
          </a:solidFill>
          <a:latin typeface="Calibri" charset="0"/>
          <a:ea typeface="ＭＳ Ｐゴシック" charset="0"/>
          <a:cs typeface="ＭＳ Ｐゴシック" charset="0"/>
        </a:defRPr>
      </a:lvl7pPr>
      <a:lvl8pPr marL="1459482" algn="ctr" defTabSz="486494" rtl="0" fontAlgn="base">
        <a:spcBef>
          <a:spcPct val="0"/>
        </a:spcBef>
        <a:spcAft>
          <a:spcPct val="0"/>
        </a:spcAft>
        <a:defRPr sz="4716">
          <a:solidFill>
            <a:schemeClr val="tx1"/>
          </a:solidFill>
          <a:latin typeface="Calibri" charset="0"/>
          <a:ea typeface="ＭＳ Ｐゴシック" charset="0"/>
          <a:cs typeface="ＭＳ Ｐゴシック" charset="0"/>
        </a:defRPr>
      </a:lvl8pPr>
      <a:lvl9pPr marL="1945975" algn="ctr" defTabSz="486494" rtl="0" fontAlgn="base">
        <a:spcBef>
          <a:spcPct val="0"/>
        </a:spcBef>
        <a:spcAft>
          <a:spcPct val="0"/>
        </a:spcAft>
        <a:defRPr sz="4716">
          <a:solidFill>
            <a:schemeClr val="tx1"/>
          </a:solidFill>
          <a:latin typeface="Calibri" charset="0"/>
          <a:ea typeface="ＭＳ Ｐゴシック" charset="0"/>
          <a:cs typeface="ＭＳ Ｐゴシック" charset="0"/>
        </a:defRPr>
      </a:lvl9pPr>
    </p:titleStyle>
    <p:bodyStyle>
      <a:lvl1pPr marL="364870" indent="-364870" algn="l" defTabSz="486494" rtl="0" eaLnBrk="0" fontAlgn="base" hangingPunct="0">
        <a:spcBef>
          <a:spcPct val="20000"/>
        </a:spcBef>
        <a:spcAft>
          <a:spcPct val="0"/>
        </a:spcAft>
        <a:buFont typeface="Arial" pitchFamily="34" charset="0"/>
        <a:buChar char="•"/>
        <a:defRPr sz="3356" kern="1200">
          <a:solidFill>
            <a:schemeClr val="tx1"/>
          </a:solidFill>
          <a:latin typeface="+mn-lt"/>
          <a:ea typeface="MS PGothic" pitchFamily="34" charset="-128"/>
          <a:cs typeface="ＭＳ Ｐゴシック" charset="0"/>
        </a:defRPr>
      </a:lvl1pPr>
      <a:lvl2pPr marL="790553" indent="-304058" algn="l" defTabSz="486494" rtl="0" eaLnBrk="0" fontAlgn="base" hangingPunct="0">
        <a:spcBef>
          <a:spcPct val="20000"/>
        </a:spcBef>
        <a:spcAft>
          <a:spcPct val="0"/>
        </a:spcAft>
        <a:buFont typeface="Arial" pitchFamily="34" charset="0"/>
        <a:buChar char="–"/>
        <a:defRPr sz="2993" kern="1200">
          <a:solidFill>
            <a:schemeClr val="tx1"/>
          </a:solidFill>
          <a:latin typeface="+mn-lt"/>
          <a:ea typeface="MS PGothic" pitchFamily="34" charset="-128"/>
          <a:cs typeface="+mn-cs"/>
        </a:defRPr>
      </a:lvl2pPr>
      <a:lvl3pPr marL="1216234" indent="-243247" algn="l" defTabSz="486494" rtl="0" eaLnBrk="0" fontAlgn="base" hangingPunct="0">
        <a:spcBef>
          <a:spcPct val="20000"/>
        </a:spcBef>
        <a:spcAft>
          <a:spcPct val="0"/>
        </a:spcAft>
        <a:buFont typeface="Arial" pitchFamily="34" charset="0"/>
        <a:buChar char="•"/>
        <a:defRPr sz="2540" kern="1200">
          <a:solidFill>
            <a:schemeClr val="tx1"/>
          </a:solidFill>
          <a:latin typeface="+mn-lt"/>
          <a:ea typeface="MS PGothic" pitchFamily="34" charset="-128"/>
          <a:cs typeface="+mn-cs"/>
        </a:defRPr>
      </a:lvl3pPr>
      <a:lvl4pPr marL="1702728" indent="-243247" algn="l" defTabSz="486494" rtl="0" eaLnBrk="0" fontAlgn="base" hangingPunct="0">
        <a:spcBef>
          <a:spcPct val="20000"/>
        </a:spcBef>
        <a:spcAft>
          <a:spcPct val="0"/>
        </a:spcAft>
        <a:buFont typeface="Arial" pitchFamily="34" charset="0"/>
        <a:buChar char="–"/>
        <a:defRPr sz="2086" kern="1200">
          <a:solidFill>
            <a:schemeClr val="tx1"/>
          </a:solidFill>
          <a:latin typeface="+mn-lt"/>
          <a:ea typeface="MS PGothic" pitchFamily="34" charset="-128"/>
          <a:cs typeface="+mn-cs"/>
        </a:defRPr>
      </a:lvl4pPr>
      <a:lvl5pPr marL="2189221" indent="-243247" algn="l" defTabSz="486494" rtl="0" eaLnBrk="0" fontAlgn="base" hangingPunct="0">
        <a:spcBef>
          <a:spcPct val="20000"/>
        </a:spcBef>
        <a:spcAft>
          <a:spcPct val="0"/>
        </a:spcAft>
        <a:buFont typeface="Arial" pitchFamily="34" charset="0"/>
        <a:buChar char="»"/>
        <a:defRPr sz="2086" kern="1200">
          <a:solidFill>
            <a:schemeClr val="tx1"/>
          </a:solidFill>
          <a:latin typeface="+mn-lt"/>
          <a:ea typeface="MS PGothic" pitchFamily="34" charset="-128"/>
          <a:cs typeface="+mn-cs"/>
        </a:defRPr>
      </a:lvl5pPr>
      <a:lvl6pPr marL="2675716" indent="-243247" algn="l" defTabSz="486494" rtl="0" eaLnBrk="1" latinLnBrk="0" hangingPunct="1">
        <a:spcBef>
          <a:spcPct val="20000"/>
        </a:spcBef>
        <a:buFont typeface="Arial"/>
        <a:buChar char="•"/>
        <a:defRPr sz="2086" kern="1200">
          <a:solidFill>
            <a:schemeClr val="tx1"/>
          </a:solidFill>
          <a:latin typeface="+mn-lt"/>
          <a:ea typeface="+mn-ea"/>
          <a:cs typeface="+mn-cs"/>
        </a:defRPr>
      </a:lvl6pPr>
      <a:lvl7pPr marL="3162209" indent="-243247" algn="l" defTabSz="486494" rtl="0" eaLnBrk="1" latinLnBrk="0" hangingPunct="1">
        <a:spcBef>
          <a:spcPct val="20000"/>
        </a:spcBef>
        <a:buFont typeface="Arial"/>
        <a:buChar char="•"/>
        <a:defRPr sz="2086" kern="1200">
          <a:solidFill>
            <a:schemeClr val="tx1"/>
          </a:solidFill>
          <a:latin typeface="+mn-lt"/>
          <a:ea typeface="+mn-ea"/>
          <a:cs typeface="+mn-cs"/>
        </a:defRPr>
      </a:lvl7pPr>
      <a:lvl8pPr marL="3648703" indent="-243247" algn="l" defTabSz="486494" rtl="0" eaLnBrk="1" latinLnBrk="0" hangingPunct="1">
        <a:spcBef>
          <a:spcPct val="20000"/>
        </a:spcBef>
        <a:buFont typeface="Arial"/>
        <a:buChar char="•"/>
        <a:defRPr sz="2086" kern="1200">
          <a:solidFill>
            <a:schemeClr val="tx1"/>
          </a:solidFill>
          <a:latin typeface="+mn-lt"/>
          <a:ea typeface="+mn-ea"/>
          <a:cs typeface="+mn-cs"/>
        </a:defRPr>
      </a:lvl8pPr>
      <a:lvl9pPr marL="4135197" indent="-243247" algn="l" defTabSz="486494" rtl="0" eaLnBrk="1" latinLnBrk="0" hangingPunct="1">
        <a:spcBef>
          <a:spcPct val="20000"/>
        </a:spcBef>
        <a:buFont typeface="Arial"/>
        <a:buChar char="•"/>
        <a:defRPr sz="2086" kern="1200">
          <a:solidFill>
            <a:schemeClr val="tx1"/>
          </a:solidFill>
          <a:latin typeface="+mn-lt"/>
          <a:ea typeface="+mn-ea"/>
          <a:cs typeface="+mn-cs"/>
        </a:defRPr>
      </a:lvl9pPr>
    </p:bodyStyle>
    <p:otherStyle>
      <a:defPPr>
        <a:defRPr lang="en-US"/>
      </a:defPPr>
      <a:lvl1pPr marL="0" algn="l" defTabSz="486494" rtl="0" eaLnBrk="1" latinLnBrk="0" hangingPunct="1">
        <a:defRPr sz="1905" kern="1200">
          <a:solidFill>
            <a:schemeClr val="tx1"/>
          </a:solidFill>
          <a:latin typeface="+mn-lt"/>
          <a:ea typeface="+mn-ea"/>
          <a:cs typeface="+mn-cs"/>
        </a:defRPr>
      </a:lvl1pPr>
      <a:lvl2pPr marL="486494" algn="l" defTabSz="486494" rtl="0" eaLnBrk="1" latinLnBrk="0" hangingPunct="1">
        <a:defRPr sz="1905" kern="1200">
          <a:solidFill>
            <a:schemeClr val="tx1"/>
          </a:solidFill>
          <a:latin typeface="+mn-lt"/>
          <a:ea typeface="+mn-ea"/>
          <a:cs typeface="+mn-cs"/>
        </a:defRPr>
      </a:lvl2pPr>
      <a:lvl3pPr marL="972987" algn="l" defTabSz="486494" rtl="0" eaLnBrk="1" latinLnBrk="0" hangingPunct="1">
        <a:defRPr sz="1905" kern="1200">
          <a:solidFill>
            <a:schemeClr val="tx1"/>
          </a:solidFill>
          <a:latin typeface="+mn-lt"/>
          <a:ea typeface="+mn-ea"/>
          <a:cs typeface="+mn-cs"/>
        </a:defRPr>
      </a:lvl3pPr>
      <a:lvl4pPr marL="1459482" algn="l" defTabSz="486494" rtl="0" eaLnBrk="1" latinLnBrk="0" hangingPunct="1">
        <a:defRPr sz="1905" kern="1200">
          <a:solidFill>
            <a:schemeClr val="tx1"/>
          </a:solidFill>
          <a:latin typeface="+mn-lt"/>
          <a:ea typeface="+mn-ea"/>
          <a:cs typeface="+mn-cs"/>
        </a:defRPr>
      </a:lvl4pPr>
      <a:lvl5pPr marL="1945975" algn="l" defTabSz="486494" rtl="0" eaLnBrk="1" latinLnBrk="0" hangingPunct="1">
        <a:defRPr sz="1905" kern="1200">
          <a:solidFill>
            <a:schemeClr val="tx1"/>
          </a:solidFill>
          <a:latin typeface="+mn-lt"/>
          <a:ea typeface="+mn-ea"/>
          <a:cs typeface="+mn-cs"/>
        </a:defRPr>
      </a:lvl5pPr>
      <a:lvl6pPr marL="2432469" algn="l" defTabSz="486494" rtl="0" eaLnBrk="1" latinLnBrk="0" hangingPunct="1">
        <a:defRPr sz="1905" kern="1200">
          <a:solidFill>
            <a:schemeClr val="tx1"/>
          </a:solidFill>
          <a:latin typeface="+mn-lt"/>
          <a:ea typeface="+mn-ea"/>
          <a:cs typeface="+mn-cs"/>
        </a:defRPr>
      </a:lvl6pPr>
      <a:lvl7pPr marL="2918963" algn="l" defTabSz="486494" rtl="0" eaLnBrk="1" latinLnBrk="0" hangingPunct="1">
        <a:defRPr sz="1905" kern="1200">
          <a:solidFill>
            <a:schemeClr val="tx1"/>
          </a:solidFill>
          <a:latin typeface="+mn-lt"/>
          <a:ea typeface="+mn-ea"/>
          <a:cs typeface="+mn-cs"/>
        </a:defRPr>
      </a:lvl7pPr>
      <a:lvl8pPr marL="3405456" algn="l" defTabSz="486494" rtl="0" eaLnBrk="1" latinLnBrk="0" hangingPunct="1">
        <a:defRPr sz="1905" kern="1200">
          <a:solidFill>
            <a:schemeClr val="tx1"/>
          </a:solidFill>
          <a:latin typeface="+mn-lt"/>
          <a:ea typeface="+mn-ea"/>
          <a:cs typeface="+mn-cs"/>
        </a:defRPr>
      </a:lvl8pPr>
      <a:lvl9pPr marL="3891951" algn="l" defTabSz="486494" rtl="0" eaLnBrk="1" latinLnBrk="0" hangingPunct="1">
        <a:defRPr sz="19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611188" y="2205038"/>
            <a:ext cx="8131175" cy="3970337"/>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sz="2800" b="1" dirty="0"/>
              <a:t>METODOLOGÍA Y TÉCNICAS DE INVESTIGACIÓN EN CIENCIAS SOCIALES</a:t>
            </a:r>
          </a:p>
          <a:p>
            <a:pPr algn="ctr" eaLnBrk="1" hangingPunct="1">
              <a:spcBef>
                <a:spcPct val="100000"/>
              </a:spcBef>
              <a:buClrTx/>
              <a:buSzTx/>
              <a:buFontTx/>
              <a:buNone/>
            </a:pPr>
            <a:r>
              <a:rPr lang="es-MX" altLang="es-AR" sz="2800" dirty="0"/>
              <a:t>Titular: Agustín Salvia</a:t>
            </a:r>
          </a:p>
          <a:p>
            <a:pPr algn="ctr" eaLnBrk="1" hangingPunct="1">
              <a:spcBef>
                <a:spcPct val="100000"/>
              </a:spcBef>
              <a:buClrTx/>
              <a:buSzTx/>
              <a:buFontTx/>
              <a:buNone/>
            </a:pPr>
            <a:r>
              <a:rPr lang="es-AR" altLang="es-AR" sz="2800" b="1" dirty="0"/>
              <a:t>TEÓRICO 1: </a:t>
            </a:r>
          </a:p>
          <a:p>
            <a:pPr algn="ctr" eaLnBrk="1" hangingPunct="1">
              <a:spcBef>
                <a:spcPct val="100000"/>
              </a:spcBef>
              <a:buClrTx/>
              <a:buSzTx/>
              <a:buFontTx/>
              <a:buNone/>
            </a:pPr>
            <a:r>
              <a:rPr lang="es-AR" altLang="es-AR" sz="2800" b="1" dirty="0"/>
              <a:t>EL PROBLEMA, EL MÉTODO Y EL PROCESO DE INVESTIGACIÓN CIENTÍFICA (1° PARTE)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63513" y="404813"/>
            <a:ext cx="8678862" cy="601662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spcAft>
                <a:spcPts val="600"/>
              </a:spcAft>
              <a:buClrTx/>
              <a:buSzTx/>
              <a:buFontTx/>
              <a:buNone/>
            </a:pPr>
            <a:r>
              <a:rPr lang="es-AR" altLang="es-AR" sz="2500" dirty="0"/>
              <a:t>El conocimiento científico es, por definición, el resultado de la investigación científica (Bunge, cap. 4):</a:t>
            </a:r>
          </a:p>
          <a:p>
            <a:pPr algn="just" eaLnBrk="1" hangingPunct="1">
              <a:spcBef>
                <a:spcPct val="0"/>
              </a:spcBef>
              <a:spcAft>
                <a:spcPts val="600"/>
              </a:spcAft>
              <a:buClrTx/>
              <a:buSzTx/>
              <a:buFontTx/>
              <a:buNone/>
            </a:pPr>
            <a:r>
              <a:rPr lang="es-AR" altLang="es-AR" sz="2500" dirty="0"/>
              <a:t>… o sea, de la investigación realizada con el método y el objetivo de la ciencia. Y la investigación, científica o no, consiste en hallar, formular problemas y luchar con ellos. No se trata simplemente de que la investigación empiece por los problemas: la investigación consiste constantemente en tratar problemas. </a:t>
            </a:r>
          </a:p>
          <a:p>
            <a:pPr algn="just" eaLnBrk="1" hangingPunct="1">
              <a:spcBef>
                <a:spcPct val="0"/>
              </a:spcBef>
              <a:spcAft>
                <a:spcPts val="600"/>
              </a:spcAft>
              <a:buClrTx/>
              <a:buSzTx/>
              <a:buFontTx/>
              <a:buNone/>
            </a:pPr>
            <a:r>
              <a:rPr lang="es-AR" altLang="es-AR" sz="2500" dirty="0"/>
              <a:t>…La diferencia entre la investigación original y el trabajo rutinario consiste sólo en que la primera trabaja problemas originales, o estudia problemas viejos con planteamientos originales, mientras que el trabajo científico rutinario se ocupa de problemas que también lo son, por ejemplo, problemas de un tipo conocido y estudiados por un procedimiento conocido.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17488" y="908050"/>
            <a:ext cx="8675687" cy="594042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100000"/>
              </a:spcBef>
              <a:buClrTx/>
              <a:buSzTx/>
              <a:buFont typeface="Wingdings" pitchFamily="2" charset="2"/>
              <a:buNone/>
            </a:pPr>
            <a:r>
              <a:rPr lang="es-ES_tradnl" altLang="es-AR" sz="1900" dirty="0"/>
              <a:t>En la ciencia moderna, la elección de grupos de problemas o de líneas de investigación está a su vez determinada por varios factores, tales como el interés intrínseco del problema según lo determina el estadio del conocimiento en cada momento, o la tendencia profesional de los investigadores afectados, o la posibilidad de aplicaciones, o las facilidades instrumentales y de financiación… La primera consideración a la hora de elegir líneas de investigación debe ser el interés del problema mismo. Y la segunda consideración debe ser la posibilidad de resolver el problema -o de mostrar que es irresoluble- contando con los medios disponibles. </a:t>
            </a:r>
            <a:endParaRPr lang="es-AR" altLang="es-AR" sz="1900" dirty="0"/>
          </a:p>
          <a:p>
            <a:pPr algn="just" eaLnBrk="1" hangingPunct="1">
              <a:spcBef>
                <a:spcPct val="100000"/>
              </a:spcBef>
              <a:buClrTx/>
              <a:buSzTx/>
              <a:buFont typeface="Wingdings" pitchFamily="2" charset="2"/>
              <a:buNone/>
            </a:pPr>
            <a:r>
              <a:rPr lang="es-ES_tradnl" altLang="es-AR" sz="1900" u="sng" dirty="0"/>
              <a:t>Mario Bunge: No hay técnicas para elaborar problemas que sean a la vez profundos, fecundos y resolubles con medios prescritos. Pero pueden ser útiles los siguientes consejos: (i) Criticar soluciones conocidas, esto es, buscar puntos débiles en ellas: tienen que tener alguno, aunque no se hayan descubierto hasta el momento. (</a:t>
            </a:r>
            <a:r>
              <a:rPr lang="es-ES_tradnl" altLang="es-AR" sz="1900" u="sng" dirty="0" err="1"/>
              <a:t>ii</a:t>
            </a:r>
            <a:r>
              <a:rPr lang="es-ES_tradnl" altLang="es-AR" sz="1900" u="sng" dirty="0"/>
              <a:t>) Aplicar soluciones conocidas a situaciones nuevas y examinar si siguen valiendo para éstas: si valen, se habrá ampliado el dominio de esas soluciones; si no valen, se habrá tal vez descubierto todo un nuevo sistema de problemas. (</a:t>
            </a:r>
            <a:r>
              <a:rPr lang="es-ES_tradnl" altLang="es-AR" sz="1900" u="sng" dirty="0" err="1"/>
              <a:t>iii</a:t>
            </a:r>
            <a:r>
              <a:rPr lang="es-ES_tradnl" altLang="es-AR" sz="1900" u="sng" dirty="0"/>
              <a:t>) Generalizar viejos problemas: probar con nueva variables y/o nuevos dominios para las mismas. (</a:t>
            </a:r>
            <a:r>
              <a:rPr lang="es-ES_tradnl" altLang="es-AR" sz="1900" u="sng" dirty="0" err="1"/>
              <a:t>iv</a:t>
            </a:r>
            <a:r>
              <a:rPr lang="es-ES_tradnl" altLang="es-AR" sz="1900" u="sng" dirty="0"/>
              <a:t>) Buscar relaciones con problemas pertenecientes a otros campos.</a:t>
            </a:r>
            <a:endParaRPr lang="es-MX" altLang="es-AR" sz="1900" b="1" dirty="0"/>
          </a:p>
        </p:txBody>
      </p:sp>
      <p:sp>
        <p:nvSpPr>
          <p:cNvPr id="10243" name="Rectangle 3"/>
          <p:cNvSpPr>
            <a:spLocks noChangeArrowheads="1"/>
          </p:cNvSpPr>
          <p:nvPr/>
        </p:nvSpPr>
        <p:spPr bwMode="auto">
          <a:xfrm>
            <a:off x="1571625" y="260350"/>
            <a:ext cx="609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sz="2800" b="1">
                <a:solidFill>
                  <a:schemeClr val="tx2"/>
                </a:solidFill>
              </a:rPr>
              <a:t>SELECCIÓN DE PROBLEMAS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63513" y="404813"/>
            <a:ext cx="8678862" cy="594042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spcAft>
                <a:spcPts val="600"/>
              </a:spcAft>
              <a:buClrTx/>
              <a:buSzTx/>
              <a:buFontTx/>
              <a:buNone/>
            </a:pPr>
            <a:r>
              <a:rPr lang="es-AR" altLang="es-AR" sz="2500"/>
              <a:t> (…) El término ‘problema’ designa una dificultad que no puede resolverse automáticamente, sino que requiere una investigación, conceptual o empírica. Un problema es, pues, el primer eslabón de una cadena: Problema-Investigación-Solución. </a:t>
            </a:r>
          </a:p>
          <a:p>
            <a:pPr algn="just" eaLnBrk="1" hangingPunct="1">
              <a:spcBef>
                <a:spcPct val="0"/>
              </a:spcBef>
              <a:spcAft>
                <a:spcPts val="600"/>
              </a:spcAft>
              <a:buClrTx/>
              <a:buSzTx/>
              <a:buFontTx/>
              <a:buNone/>
            </a:pPr>
            <a:r>
              <a:rPr lang="es-AR" altLang="es-AR" sz="2500"/>
              <a:t>En todo problema aparecen ideas de tres clases: los supuestos (el fondo), el generador del problema, y su solución si existe. Considérese el problema: ¿Quién es el culpable? El problema presupone la existencia de un culpable; está engendrado por la función proposicional “x es el culpable”, en la cual x es la incógnita que hay que descubrir; y el problema suscita una solución de la forma “c es el culpable”, en la que c es el nombre de un individuo determinado. Dicho de otro modo, nuestro problema es “¿Cuál es el x tal que x es el culpable?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63513" y="188913"/>
            <a:ext cx="8678862" cy="624681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spcAft>
                <a:spcPts val="600"/>
              </a:spcAft>
              <a:buClrTx/>
              <a:buSzTx/>
              <a:buFontTx/>
              <a:buNone/>
            </a:pPr>
            <a:r>
              <a:rPr lang="es-AR" altLang="es-AR" sz="2600"/>
              <a:t> (…) Toda pregunta tiene un determinado cuerpo de presupuestos. Como no hay pregunta sin un trasfondo, y como éste puede constar de falsedades, o de ideas debatibles, la aceptación ingenua de una pregunta sin examinar su trasfondo no tiene más valor que la aceptación ingenua de una respuesta sin examinar su fundamento. </a:t>
            </a:r>
          </a:p>
          <a:p>
            <a:pPr algn="just" eaLnBrk="1" hangingPunct="1">
              <a:spcBef>
                <a:spcPct val="0"/>
              </a:spcBef>
              <a:spcAft>
                <a:spcPts val="600"/>
              </a:spcAft>
              <a:buClrTx/>
              <a:buSzTx/>
              <a:buFontTx/>
              <a:buNone/>
            </a:pPr>
            <a:r>
              <a:rPr lang="es-AR" altLang="es-AR" sz="2600"/>
              <a:t>No se debe (ni se puede) eliminar los supuestos. Lo importante es tenerlos bajo control, o sea, someterlos a examen crítico. </a:t>
            </a:r>
          </a:p>
          <a:p>
            <a:pPr algn="just" eaLnBrk="1" hangingPunct="1">
              <a:spcBef>
                <a:spcPct val="0"/>
              </a:spcBef>
              <a:spcAft>
                <a:spcPts val="600"/>
              </a:spcAft>
              <a:buClrTx/>
              <a:buSzTx/>
              <a:buFontTx/>
              <a:buNone/>
            </a:pPr>
            <a:r>
              <a:rPr lang="es-AR" altLang="es-AR" sz="2600"/>
              <a:t>A su vez los presupuestos deben considerarse relativos: lo que en un determinado contexto es un enunciado fuera de cuestión, puede ser objeto de investigación –y por consiguiente de corrección o recusación- en otro contexto u otro ulterior estadio del desarrollo de la ciencia.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7488" y="836613"/>
            <a:ext cx="8675687" cy="5964237"/>
          </a:xfrm>
          <a:prstGeom prst="rect">
            <a:avLst/>
          </a:prstGeom>
          <a:solidFill>
            <a:schemeClr val="accent2">
              <a:lumMod val="40000"/>
              <a:lumOff val="60000"/>
            </a:schemeClr>
          </a:solidFill>
          <a:ln>
            <a:noFill/>
          </a:ln>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a:defRPr/>
            </a:pPr>
            <a:r>
              <a:rPr lang="es-ES_tradnl" sz="1800" u="sng" dirty="0"/>
              <a:t>El planteamiento defectuoso de una cuestión –esto es, la formulación de una pregunta mal formulada- puede impedir la investigación concreta, o incluso toda investigación. Un problema está bien formulado si y sólo sí satisface todas las reglas de formulación siguientes (Bunge): </a:t>
            </a:r>
          </a:p>
          <a:p>
            <a:pPr algn="just">
              <a:defRPr/>
            </a:pPr>
            <a:endParaRPr lang="es-AR" sz="1800" dirty="0"/>
          </a:p>
          <a:p>
            <a:pPr algn="just">
              <a:defRPr/>
            </a:pPr>
            <a:r>
              <a:rPr lang="es-ES_tradnl" sz="1800" dirty="0"/>
              <a:t> El generador de un problema bien formulado contiene tantas variables como incógnitas (¿Quién fue el asesino?).</a:t>
            </a:r>
            <a:endParaRPr lang="es-AR" sz="1800" dirty="0"/>
          </a:p>
          <a:p>
            <a:pPr algn="just">
              <a:defRPr/>
            </a:pPr>
            <a:r>
              <a:rPr lang="es-ES_tradnl" sz="1800" dirty="0"/>
              <a:t> El generador de un problema bien formulado lleva prefijados tantos signos de interrogación cuantas son las variables. (¿Quién fue el asesino? / ¿Quién incitó al asesino?).</a:t>
            </a:r>
            <a:endParaRPr lang="es-AR" sz="1800" dirty="0"/>
          </a:p>
          <a:p>
            <a:pPr algn="just">
              <a:defRPr/>
            </a:pPr>
            <a:r>
              <a:rPr lang="es-ES_tradnl" sz="1800" dirty="0"/>
              <a:t>Todo problema elemental bien formulado contiene alguna fórmula en la cual x es la variable individual (caso: quién fue / quién incitó) que se presenta en el generador y P es la variable predicativa (atributo: asesino/no asesino).  </a:t>
            </a:r>
            <a:endParaRPr lang="es-AR" sz="1800" dirty="0"/>
          </a:p>
          <a:p>
            <a:pPr algn="just">
              <a:defRPr/>
            </a:pPr>
            <a:r>
              <a:rPr lang="es-ES_tradnl" sz="1800" dirty="0"/>
              <a:t>Todo problema bien formulado no elemental es una combinación de problemas elementales bien formulados. (¿Quiénes fueron el asesino y el autor intelectual del crimen?)</a:t>
            </a:r>
            <a:endParaRPr lang="es-AR" sz="1800" dirty="0"/>
          </a:p>
          <a:p>
            <a:pPr algn="just">
              <a:defRPr/>
            </a:pPr>
            <a:r>
              <a:rPr lang="es-ES_tradnl" sz="1800" dirty="0"/>
              <a:t>Un problema está bien formulado si está bien concebido, y un problema está bien concebido sí y sólo si ninguno de sus presupuestos es una fórmula manifiestamente falsa o indefinida en el contexto –conjunto de teorías y conocimientos relevantes para el problema- (La existencia de un crimen, un asesino y un instigador). </a:t>
            </a:r>
            <a:endParaRPr lang="es-AR" sz="1800" dirty="0"/>
          </a:p>
        </p:txBody>
      </p:sp>
      <p:sp>
        <p:nvSpPr>
          <p:cNvPr id="13315" name="Rectangle 3"/>
          <p:cNvSpPr>
            <a:spLocks noChangeArrowheads="1"/>
          </p:cNvSpPr>
          <p:nvPr/>
        </p:nvSpPr>
        <p:spPr bwMode="auto">
          <a:xfrm>
            <a:off x="1571625" y="188913"/>
            <a:ext cx="6096000" cy="522287"/>
          </a:xfrm>
          <a:prstGeom prst="rect">
            <a:avLst/>
          </a:prstGeom>
          <a:solidFill>
            <a:schemeClr val="accent6">
              <a:lumMod val="40000"/>
              <a:lumOff val="60000"/>
            </a:schemeClr>
          </a:solidFill>
          <a:ln>
            <a:noFill/>
          </a:ln>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defRPr/>
            </a:pPr>
            <a:r>
              <a:rPr lang="es-MX" altLang="es-AR" sz="2800" b="1" dirty="0">
                <a:solidFill>
                  <a:schemeClr val="tx2">
                    <a:lumMod val="50000"/>
                  </a:schemeClr>
                </a:solidFill>
              </a:rPr>
              <a:t>FORMULACIÓN DE PROBLEMAS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152400" y="331788"/>
            <a:ext cx="8763000" cy="180181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MX" altLang="es-AR" sz="2100" b="1"/>
              <a:t>¿Cuáles son las principales dificultades / reglas epistemológicas y metodológicas que enfrenta las ciencias empíricas para la producción de conocimiento científico? </a:t>
            </a:r>
          </a:p>
        </p:txBody>
      </p:sp>
      <p:sp>
        <p:nvSpPr>
          <p:cNvPr id="7171" name="Text Box 4"/>
          <p:cNvSpPr txBox="1">
            <a:spLocks noChangeArrowheads="1"/>
          </p:cNvSpPr>
          <p:nvPr/>
        </p:nvSpPr>
        <p:spPr bwMode="auto">
          <a:xfrm>
            <a:off x="539552" y="2349500"/>
            <a:ext cx="8136904" cy="3239348"/>
          </a:xfrm>
          <a:prstGeom prst="rect">
            <a:avLst/>
          </a:prstGeom>
          <a:solidFill>
            <a:srgbClr val="79FFD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Char char="•"/>
            </a:pPr>
            <a:r>
              <a:rPr lang="es-ES" altLang="es-AR" sz="2400" dirty="0"/>
              <a:t> </a:t>
            </a:r>
            <a:r>
              <a:rPr lang="es-AR" altLang="es-AR" sz="1900" dirty="0"/>
              <a:t>No se fundan en la deducción sino en la experimentación, la cual no es una construcción libre ni espontánea de la inteligencia.</a:t>
            </a:r>
            <a:endParaRPr lang="es-ES" altLang="es-AR" sz="1900" dirty="0"/>
          </a:p>
          <a:p>
            <a:pPr algn="just" eaLnBrk="1" hangingPunct="1">
              <a:spcBef>
                <a:spcPct val="50000"/>
              </a:spcBef>
              <a:buClrTx/>
              <a:buSzTx/>
              <a:buFontTx/>
              <a:buChar char="•"/>
            </a:pPr>
            <a:r>
              <a:rPr lang="es-ES" altLang="es-AR" sz="1900" dirty="0"/>
              <a:t> </a:t>
            </a:r>
            <a:r>
              <a:rPr lang="es-AR" altLang="es-AR" sz="1900" dirty="0"/>
              <a:t>La experimentación requiere de la construcción de datos simples a partir de la información compleja del mundo / objeto intervenido.</a:t>
            </a:r>
          </a:p>
          <a:p>
            <a:pPr algn="just" eaLnBrk="1" hangingPunct="1">
              <a:spcBef>
                <a:spcPct val="50000"/>
              </a:spcBef>
              <a:buClrTx/>
              <a:buSzTx/>
              <a:buFontTx/>
              <a:buChar char="•"/>
            </a:pPr>
            <a:r>
              <a:rPr lang="es-AR" altLang="es-AR" sz="1900" dirty="0"/>
              <a:t> Es necesario intervenir sobre el objeto a través de modelos teóricos (lógico-matemáticos) capaces de decodificar las representaciones ingenuas y reconstruir la complejidad de lo observado.</a:t>
            </a:r>
            <a:endParaRPr lang="es-ES" altLang="es-AR" sz="1900" dirty="0"/>
          </a:p>
          <a:p>
            <a:pPr algn="just" eaLnBrk="1" hangingPunct="1">
              <a:spcBef>
                <a:spcPct val="50000"/>
              </a:spcBef>
              <a:buClrTx/>
              <a:buSzTx/>
              <a:buFontTx/>
              <a:buChar char="•"/>
            </a:pPr>
            <a:r>
              <a:rPr lang="es-AR" altLang="es-AR" sz="1900" dirty="0"/>
              <a:t> Se deben atender los “obstáculos epistemológicos” que surgen por la intervención del sujeto sobre el objeto y a la inversa.</a:t>
            </a:r>
          </a:p>
        </p:txBody>
      </p:sp>
    </p:spTree>
    <p:extLst>
      <p:ext uri="{BB962C8B-B14F-4D97-AF65-F5344CB8AC3E}">
        <p14:creationId xmlns:p14="http://schemas.microsoft.com/office/powerpoint/2010/main" val="3650244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34156" y="1052736"/>
            <a:ext cx="8675687" cy="5463034"/>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marR="0" lvl="0" indent="0" algn="ctr" defTabSz="914400" rtl="0" eaLnBrk="1" fontAlgn="base" latinLnBrk="0" hangingPunct="1">
              <a:lnSpc>
                <a:spcPct val="100000"/>
              </a:lnSpc>
              <a:spcBef>
                <a:spcPts val="2400"/>
              </a:spcBef>
              <a:spcAft>
                <a:spcPct val="0"/>
              </a:spcAft>
              <a:buClrTx/>
              <a:buSzTx/>
              <a:buFontTx/>
              <a:buNone/>
              <a:tabLst/>
              <a:defRPr/>
            </a:pPr>
            <a:r>
              <a:rPr kumimoji="0" lang="es-MX" altLang="es-AR" sz="2800" b="1" i="0" u="none" strike="noStrike" kern="1200" cap="none" spc="0" normalizeH="0" baseline="0" noProof="0" dirty="0">
                <a:ln>
                  <a:noFill/>
                </a:ln>
                <a:solidFill>
                  <a:srgbClr val="000000"/>
                </a:solidFill>
                <a:effectLst/>
                <a:uLnTx/>
                <a:uFillTx/>
                <a:latin typeface="Tahoma" pitchFamily="34" charset="0"/>
                <a:ea typeface="+mn-ea"/>
                <a:cs typeface="Arial" charset="0"/>
              </a:rPr>
              <a:t>GENERAR CONCEPTUALIZACIONES VÁLIDAS ACERCA DE LAS COSAS DEL MUNDO, SUS CAUSAS Y CONSECUENCIAS</a:t>
            </a:r>
          </a:p>
          <a:p>
            <a:pPr marL="0" marR="0" lvl="0" indent="0" algn="just" defTabSz="914400" rtl="0" eaLnBrk="1" fontAlgn="base" latinLnBrk="0" hangingPunct="1">
              <a:lnSpc>
                <a:spcPct val="100000"/>
              </a:lnSpc>
              <a:spcBef>
                <a:spcPts val="2400"/>
              </a:spcBef>
              <a:spcAft>
                <a:spcPct val="0"/>
              </a:spcAft>
              <a:buClrTx/>
              <a:buSzTx/>
              <a:buFont typeface="Wingdings" pitchFamily="2" charset="2"/>
              <a:buNone/>
              <a:tabLst/>
              <a:defRPr/>
            </a:pPr>
            <a:r>
              <a:rPr kumimoji="0" lang="es-AR" altLang="es-AR" sz="2500" b="1" i="0" u="none" strike="noStrike" kern="1200" cap="none" spc="0" normalizeH="0" baseline="0" noProof="0" dirty="0">
                <a:ln>
                  <a:noFill/>
                </a:ln>
                <a:solidFill>
                  <a:srgbClr val="000000"/>
                </a:solidFill>
                <a:effectLst/>
                <a:uLnTx/>
                <a:uFillTx/>
                <a:latin typeface="Tahoma" pitchFamily="34" charset="0"/>
                <a:ea typeface="+mn-ea"/>
                <a:cs typeface="Arial" charset="0"/>
              </a:rPr>
              <a:t>El sujeto que conoce está comprometido con los hechos que le interesan y por lo tanto está inclinado a creer que los conoce intuitivamente. </a:t>
            </a:r>
          </a:p>
          <a:p>
            <a:pPr marL="0" marR="0" lvl="0" indent="0" algn="just" defTabSz="914400" rtl="0" eaLnBrk="1" fontAlgn="base" latinLnBrk="0" hangingPunct="1">
              <a:lnSpc>
                <a:spcPct val="100000"/>
              </a:lnSpc>
              <a:spcBef>
                <a:spcPts val="2400"/>
              </a:spcBef>
              <a:spcAft>
                <a:spcPct val="0"/>
              </a:spcAft>
              <a:buClrTx/>
              <a:buSzTx/>
              <a:buFont typeface="Wingdings" pitchFamily="2" charset="2"/>
              <a:buNone/>
              <a:tabLst/>
              <a:defRPr/>
            </a:pPr>
            <a:r>
              <a:rPr kumimoji="0" lang="es-AR" altLang="es-AR" sz="2500" b="1" i="0" u="none" strike="noStrike" kern="1200" cap="none" spc="0" normalizeH="0" baseline="0" noProof="0" dirty="0">
                <a:ln>
                  <a:noFill/>
                </a:ln>
                <a:solidFill>
                  <a:srgbClr val="000000"/>
                </a:solidFill>
                <a:effectLst/>
                <a:uLnTx/>
                <a:uFillTx/>
                <a:latin typeface="Tahoma" pitchFamily="34" charset="0"/>
                <a:ea typeface="+mn-ea"/>
                <a:cs typeface="Arial" charset="0"/>
              </a:rPr>
              <a:t>La dificultad principal de las ciencias del hombre consiste en que el sujeto es a la vez sujeto y objeto, estando esto agravado por el hecho de que el objeto es un sujeto consciente, semiótico y de múltiples simbolismos. Esto exige un mayor esfuerzo de descentración.</a:t>
            </a:r>
            <a:endParaRPr kumimoji="0" lang="es-MX" altLang="es-AR" sz="2500" b="1" i="0" u="none" strike="noStrike" kern="1200" cap="none" spc="0" normalizeH="0" baseline="0" noProof="0" dirty="0">
              <a:ln>
                <a:noFill/>
              </a:ln>
              <a:solidFill>
                <a:srgbClr val="000000"/>
              </a:solidFill>
              <a:effectLst/>
              <a:uLnTx/>
              <a:uFillTx/>
              <a:latin typeface="Tahoma" pitchFamily="34" charset="0"/>
              <a:ea typeface="+mn-ea"/>
              <a:cs typeface="Arial" charset="0"/>
            </a:endParaRPr>
          </a:p>
        </p:txBody>
      </p:sp>
      <p:sp>
        <p:nvSpPr>
          <p:cNvPr id="9219" name="Rectangle 3"/>
          <p:cNvSpPr>
            <a:spLocks noChangeArrowheads="1"/>
          </p:cNvSpPr>
          <p:nvPr/>
        </p:nvSpPr>
        <p:spPr bwMode="auto">
          <a:xfrm>
            <a:off x="1691680" y="31195"/>
            <a:ext cx="6096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marR="0" lvl="0" indent="0" algn="ctr" defTabSz="914400" rtl="0" eaLnBrk="1" fontAlgn="base" latinLnBrk="0" hangingPunct="1">
              <a:lnSpc>
                <a:spcPct val="100000"/>
              </a:lnSpc>
              <a:spcBef>
                <a:spcPct val="100000"/>
              </a:spcBef>
              <a:spcAft>
                <a:spcPct val="0"/>
              </a:spcAft>
              <a:buClrTx/>
              <a:buSzTx/>
              <a:buFontTx/>
              <a:buNone/>
              <a:tabLst/>
              <a:defRPr/>
            </a:pPr>
            <a:r>
              <a:rPr kumimoji="0" lang="es-MX" altLang="es-AR" sz="2800" b="1" i="0" u="none" strike="noStrike" kern="1200" cap="none" spc="0" normalizeH="0" baseline="0" noProof="0" dirty="0">
                <a:ln>
                  <a:noFill/>
                </a:ln>
                <a:solidFill>
                  <a:srgbClr val="333399"/>
                </a:solidFill>
                <a:effectLst/>
                <a:uLnTx/>
                <a:uFillTx/>
                <a:latin typeface="Tahoma" pitchFamily="34" charset="0"/>
                <a:ea typeface="+mn-ea"/>
                <a:cs typeface="Arial" charset="0"/>
              </a:rPr>
              <a:t>LA OBJETO DE LA INVESTIGACIÓN</a:t>
            </a:r>
          </a:p>
        </p:txBody>
      </p:sp>
    </p:spTree>
    <p:extLst>
      <p:ext uri="{BB962C8B-B14F-4D97-AF65-F5344CB8AC3E}">
        <p14:creationId xmlns:p14="http://schemas.microsoft.com/office/powerpoint/2010/main" val="3185640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22991" y="476672"/>
            <a:ext cx="7898018" cy="6045212"/>
          </a:xfrm>
          <a:solidFill>
            <a:srgbClr val="A9D1F2">
              <a:alpha val="29804"/>
            </a:srgbClr>
          </a:solidFill>
        </p:spPr>
        <p:txBody>
          <a:bodyPr anchor="ctr">
            <a:normAutofit/>
          </a:bodyPr>
          <a:lstStyle/>
          <a:p>
            <a:pPr marL="0" indent="0" algn="ctr">
              <a:buNone/>
            </a:pPr>
            <a:r>
              <a:rPr lang="es-ES" altLang="es-ES" sz="3200" b="1" dirty="0">
                <a:solidFill>
                  <a:schemeClr val="accent1">
                    <a:lumMod val="50000"/>
                  </a:schemeClr>
                </a:solidFill>
                <a:latin typeface="Tw Cen MT Condensed" panose="020B0606020104020203" pitchFamily="34" charset="0"/>
              </a:rPr>
              <a:t>EJEMPLO DE PLANTEO DE PROBLEMA, SUPUESTOS, HIPÓTESIS Y REUNIÓN DE EVIDENCIAS EMPÍRICAS AJUSTADAS A LAS PREGUNTAS DE INVESTIGACIÓN</a:t>
            </a:r>
          </a:p>
        </p:txBody>
      </p:sp>
    </p:spTree>
    <p:extLst>
      <p:ext uri="{BB962C8B-B14F-4D97-AF65-F5344CB8AC3E}">
        <p14:creationId xmlns:p14="http://schemas.microsoft.com/office/powerpoint/2010/main" val="261691893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22990" y="476672"/>
            <a:ext cx="8053465" cy="6045212"/>
          </a:xfrm>
          <a:solidFill>
            <a:srgbClr val="A9D1F2">
              <a:alpha val="29804"/>
            </a:srgbClr>
          </a:solidFill>
        </p:spPr>
        <p:txBody>
          <a:bodyPr anchor="ctr">
            <a:normAutofit fontScale="85000" lnSpcReduction="10000"/>
          </a:bodyPr>
          <a:lstStyle/>
          <a:p>
            <a:pPr marL="0" indent="0" algn="ctr">
              <a:buNone/>
            </a:pPr>
            <a:r>
              <a:rPr lang="es-ES" altLang="es-ES" sz="3500" b="1" dirty="0">
                <a:solidFill>
                  <a:schemeClr val="accent1">
                    <a:lumMod val="50000"/>
                  </a:schemeClr>
                </a:solidFill>
                <a:latin typeface="Tw Cen MT Condensed" panose="020B0606020104020203" pitchFamily="34" charset="0"/>
              </a:rPr>
              <a:t>VENTA Y TRÁFICO DE DROGAS EN LOS BARRIOS</a:t>
            </a:r>
          </a:p>
          <a:p>
            <a:pPr marL="0" indent="0" algn="ctr">
              <a:buNone/>
            </a:pPr>
            <a:r>
              <a:rPr lang="es-ES" altLang="es-ES" sz="3500" b="1" dirty="0">
                <a:solidFill>
                  <a:schemeClr val="accent1">
                    <a:lumMod val="50000"/>
                  </a:schemeClr>
                </a:solidFill>
                <a:latin typeface="Tw Cen MT Condensed" panose="020B0606020104020203" pitchFamily="34" charset="0"/>
              </a:rPr>
              <a:t>SUPUESTOS-PREGUNTAS-HIPÓTESIS</a:t>
            </a:r>
          </a:p>
          <a:p>
            <a:pPr marL="0" indent="0" algn="ctr">
              <a:buNone/>
            </a:pPr>
            <a:r>
              <a:rPr lang="es-ES" altLang="es-ES" sz="2800" b="1" dirty="0">
                <a:solidFill>
                  <a:schemeClr val="accent1">
                    <a:lumMod val="50000"/>
                  </a:schemeClr>
                </a:solidFill>
                <a:latin typeface="Tw Cen MT Condensed" panose="020B0606020104020203" pitchFamily="34" charset="0"/>
              </a:rPr>
              <a:t>(UN SIGNO DE DESTERIORO SOCIOECONÓMICO Y POLÍTICO INDEPENDIENTE DEL PROBLEMA DE LAS ADICCIONES) </a:t>
            </a:r>
          </a:p>
          <a:p>
            <a:pPr marL="0" indent="0" algn="ctr">
              <a:buNone/>
            </a:pPr>
            <a:endParaRPr lang="es-ES" altLang="es-ES" sz="3200" b="1" dirty="0">
              <a:solidFill>
                <a:schemeClr val="accent1">
                  <a:lumMod val="50000"/>
                </a:schemeClr>
              </a:solidFill>
              <a:latin typeface="Tw Cen MT Condensed" panose="020B0606020104020203" pitchFamily="34" charset="0"/>
            </a:endParaRPr>
          </a:p>
          <a:p>
            <a:pPr marL="0" indent="0" algn="ctr">
              <a:buNone/>
            </a:pPr>
            <a:r>
              <a:rPr lang="es-ES" altLang="es-ES" sz="3200" b="1" dirty="0">
                <a:solidFill>
                  <a:schemeClr val="accent1">
                    <a:lumMod val="50000"/>
                  </a:schemeClr>
                </a:solidFill>
                <a:latin typeface="Tw Cen MT Condensed" panose="020B0606020104020203" pitchFamily="34" charset="0"/>
              </a:rPr>
              <a:t>¿EXISTEN DIFERENCIA DE RIESGO SEGÚN LA CONCENTRACIÓN URBANA? ¿CABE ESPERAR QUE HAYA DIFERENCIAS? ¿POR QUÉ? </a:t>
            </a:r>
          </a:p>
          <a:p>
            <a:pPr marL="0" indent="0" algn="ctr">
              <a:buNone/>
            </a:pPr>
            <a:endParaRPr lang="es-ES" altLang="es-ES" sz="3200" b="1" dirty="0">
              <a:solidFill>
                <a:schemeClr val="accent1">
                  <a:lumMod val="50000"/>
                </a:schemeClr>
              </a:solidFill>
              <a:latin typeface="Tw Cen MT Condensed" panose="020B0606020104020203" pitchFamily="34" charset="0"/>
            </a:endParaRPr>
          </a:p>
          <a:p>
            <a:pPr marL="0" indent="0" algn="ctr">
              <a:buNone/>
            </a:pPr>
            <a:r>
              <a:rPr lang="es-ES" altLang="es-ES" sz="3200" b="1" dirty="0">
                <a:solidFill>
                  <a:schemeClr val="accent1">
                    <a:lumMod val="50000"/>
                  </a:schemeClr>
                </a:solidFill>
                <a:latin typeface="Tw Cen MT Condensed" panose="020B0606020104020203" pitchFamily="34" charset="0"/>
              </a:rPr>
              <a:t>¿A MÁS PROBREZA O EXCLUSIÓN,  MAYOR RIESGO DE ESTAR EXPUESTO AL NARCOTRÁFICO BARRIAL? ¿POR QUÉ?</a:t>
            </a:r>
          </a:p>
          <a:p>
            <a:pPr marL="0" indent="0" algn="ctr">
              <a:buNone/>
            </a:pPr>
            <a:endParaRPr lang="es-ES" altLang="es-ES" sz="3200" b="1" dirty="0">
              <a:solidFill>
                <a:schemeClr val="accent1">
                  <a:lumMod val="50000"/>
                </a:schemeClr>
              </a:solidFill>
              <a:latin typeface="Tw Cen MT Condensed" panose="020B0606020104020203" pitchFamily="34" charset="0"/>
            </a:endParaRPr>
          </a:p>
          <a:p>
            <a:pPr marL="0" indent="0" algn="ctr">
              <a:buNone/>
            </a:pPr>
            <a:r>
              <a:rPr lang="es-ES" altLang="es-ES" sz="3200" b="1" dirty="0">
                <a:solidFill>
                  <a:schemeClr val="accent1">
                    <a:lumMod val="50000"/>
                  </a:schemeClr>
                </a:solidFill>
                <a:latin typeface="Tw Cen MT Condensed" panose="020B0606020104020203" pitchFamily="34" charset="0"/>
              </a:rPr>
              <a:t>¿LA PRESENCIA DE LAS FUERZAS DE SEGURIDAD GENERAN UN EFECTO REDUCTOR DEL PROBLEMA? ¿POR QUÉ SÍ O POR QUÉ NO?</a:t>
            </a:r>
          </a:p>
        </p:txBody>
      </p:sp>
    </p:spTree>
    <p:extLst>
      <p:ext uri="{BB962C8B-B14F-4D97-AF65-F5344CB8AC3E}">
        <p14:creationId xmlns:p14="http://schemas.microsoft.com/office/powerpoint/2010/main" val="398459610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10 Gráfico"/>
          <p:cNvGraphicFramePr/>
          <p:nvPr/>
        </p:nvGraphicFramePr>
        <p:xfrm>
          <a:off x="1248554" y="2232559"/>
          <a:ext cx="7400946" cy="4012427"/>
        </p:xfrm>
        <a:graphic>
          <a:graphicData uri="http://schemas.openxmlformats.org/drawingml/2006/chart">
            <c:chart xmlns:c="http://schemas.openxmlformats.org/drawingml/2006/chart" xmlns:r="http://schemas.openxmlformats.org/officeDocument/2006/relationships" r:id="rId2"/>
          </a:graphicData>
        </a:graphic>
      </p:graphicFrame>
      <p:sp>
        <p:nvSpPr>
          <p:cNvPr id="2" name="1 CuadroTexto"/>
          <p:cNvSpPr txBox="1"/>
          <p:nvPr/>
        </p:nvSpPr>
        <p:spPr>
          <a:xfrm>
            <a:off x="916210" y="764704"/>
            <a:ext cx="7577457" cy="122879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AR" sz="2585" b="1" i="0" u="none" strike="noStrike" kern="1200" cap="none" spc="0" normalizeH="0" baseline="0" noProof="0" dirty="0">
                <a:ln>
                  <a:noFill/>
                </a:ln>
                <a:solidFill>
                  <a:srgbClr val="244582"/>
                </a:solidFill>
                <a:effectLst/>
                <a:uLnTx/>
                <a:uFillTx/>
                <a:latin typeface="Century Gothic" panose="020B0502020202020204" pitchFamily="34" charset="0"/>
                <a:ea typeface="+mn-ea"/>
                <a:cs typeface="Arial" charset="0"/>
              </a:rPr>
              <a:t>VENTA Y TRÁFICO DE DROGAS EN EL BARRIO SEGÚN REGIÓN URBANA </a:t>
            </a:r>
          </a:p>
          <a:p>
            <a:pPr marL="0" marR="0" lvl="0" indent="0" algn="l" defTabSz="844083" rtl="0" eaLnBrk="1" fontAlgn="base" latinLnBrk="0" hangingPunct="1">
              <a:lnSpc>
                <a:spcPct val="100000"/>
              </a:lnSpc>
              <a:spcBef>
                <a:spcPct val="0"/>
              </a:spcBef>
              <a:spcAft>
                <a:spcPct val="0"/>
              </a:spcAft>
              <a:buClrTx/>
              <a:buSzTx/>
              <a:buFontTx/>
              <a:buNone/>
              <a:tabLst/>
              <a:defRPr/>
            </a:pPr>
            <a:r>
              <a:rPr kumimoji="0" lang="es-AR" sz="2215" b="0" i="0" u="none" strike="noStrike" kern="1200" cap="none" spc="0" normalizeH="0" baseline="0" noProof="0" dirty="0">
                <a:ln>
                  <a:noFill/>
                </a:ln>
                <a:solidFill>
                  <a:srgbClr val="244582"/>
                </a:solidFill>
                <a:effectLst/>
                <a:uLnTx/>
                <a:uFillTx/>
                <a:latin typeface="Century Gothic" panose="020B0502020202020204" pitchFamily="34" charset="0"/>
                <a:ea typeface="+mn-ea"/>
                <a:cs typeface="Arial" charset="0"/>
              </a:rPr>
              <a:t>P</a:t>
            </a:r>
            <a:r>
              <a:rPr kumimoji="0" lang="es-AR" sz="2215" b="0" i="0" u="none" strike="noStrike" kern="1200" cap="none" spc="0" normalizeH="0" baseline="0" noProof="0" dirty="0">
                <a:ln>
                  <a:noFill/>
                </a:ln>
                <a:solidFill>
                  <a:srgbClr val="244582"/>
                </a:solidFill>
                <a:effectLst/>
                <a:uLnTx/>
                <a:uFillTx/>
                <a:latin typeface="Century Gothic" panose="020B0502020202020204" pitchFamily="34" charset="0"/>
                <a:ea typeface="+mn-ea"/>
                <a:cs typeface="Arial" pitchFamily="34" charset="0"/>
              </a:rPr>
              <a:t>ercepción en hogares particulares. Año 2022</a:t>
            </a:r>
          </a:p>
        </p:txBody>
      </p:sp>
      <p:sp>
        <p:nvSpPr>
          <p:cNvPr id="8" name="7 CuadroTexto"/>
          <p:cNvSpPr txBox="1"/>
          <p:nvPr/>
        </p:nvSpPr>
        <p:spPr>
          <a:xfrm>
            <a:off x="5944257" y="179818"/>
            <a:ext cx="2525819" cy="433196"/>
          </a:xfrm>
          <a:prstGeom prst="rect">
            <a:avLst/>
          </a:prstGeom>
          <a:solidFill>
            <a:srgbClr val="37ACFB"/>
          </a:solidFill>
        </p:spPr>
        <p:txBody>
          <a:bodyPr wrap="square" rtlCol="0">
            <a:spAutoFit/>
          </a:bodyPr>
          <a:lstStyle/>
          <a:p>
            <a:pPr marL="0" marR="0" lvl="0" indent="0" algn="ctr" defTabSz="844083" rtl="0" eaLnBrk="1" fontAlgn="base" latinLnBrk="0" hangingPunct="1">
              <a:lnSpc>
                <a:spcPct val="100000"/>
              </a:lnSpc>
              <a:spcBef>
                <a:spcPct val="0"/>
              </a:spcBef>
              <a:spcAft>
                <a:spcPct val="0"/>
              </a:spcAft>
              <a:buClrTx/>
              <a:buSzTx/>
              <a:buFontTx/>
              <a:buNone/>
              <a:tabLst/>
              <a:defRPr/>
            </a:pPr>
            <a:r>
              <a:rPr kumimoji="0" lang="es-AR" sz="2215" b="1" i="0" u="none" strike="noStrike" kern="1200" cap="none" spc="0" normalizeH="0" baseline="0" noProof="0" dirty="0">
                <a:ln>
                  <a:noFill/>
                </a:ln>
                <a:solidFill>
                  <a:prstClr val="white"/>
                </a:solidFill>
                <a:effectLst/>
                <a:uLnTx/>
                <a:uFillTx/>
                <a:latin typeface="Calibri" pitchFamily="34" charset="0"/>
                <a:ea typeface="+mn-ea"/>
                <a:cs typeface="Arial" pitchFamily="34" charset="0"/>
              </a:rPr>
              <a:t>TOTAL URBANO</a:t>
            </a:r>
          </a:p>
        </p:txBody>
      </p:sp>
      <p:sp>
        <p:nvSpPr>
          <p:cNvPr id="3" name="Rectángulo 2"/>
          <p:cNvSpPr/>
          <p:nvPr/>
        </p:nvSpPr>
        <p:spPr>
          <a:xfrm>
            <a:off x="478643" y="6245429"/>
            <a:ext cx="8452592" cy="262829"/>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AR" sz="1108"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charset="0"/>
              </a:rPr>
              <a:t>Fuente: EDSA-Agenda para la Equidad (2017-2025), Observatorio de la Deuda Social Argentina, UCA</a:t>
            </a:r>
            <a:endParaRPr kumimoji="0" lang="es-AR" sz="1108" b="0" i="0" u="none" strike="noStrike" kern="1200" cap="none" spc="0" normalizeH="0" baseline="0" noProof="0" dirty="0">
              <a:ln>
                <a:noFill/>
              </a:ln>
              <a:solidFill>
                <a:prstClr val="black"/>
              </a:solidFill>
              <a:effectLst/>
              <a:uLnTx/>
              <a:uFillTx/>
              <a:latin typeface="Arial" panose="020B0604020202020204" pitchFamily="34" charset="0"/>
              <a:ea typeface="+mn-ea"/>
              <a:cs typeface="Arial" charset="0"/>
            </a:endParaRPr>
          </a:p>
        </p:txBody>
      </p:sp>
    </p:spTree>
    <p:extLst>
      <p:ext uri="{BB962C8B-B14F-4D97-AF65-F5344CB8AC3E}">
        <p14:creationId xmlns:p14="http://schemas.microsoft.com/office/powerpoint/2010/main" val="266059437"/>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643063" y="2357438"/>
            <a:ext cx="6500812" cy="107791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b="1" dirty="0">
                <a:solidFill>
                  <a:srgbClr val="0070C0"/>
                </a:solidFill>
              </a:rPr>
              <a:t>LA CONSTRUCCIÓN DE CONOCIMIENTO</a:t>
            </a:r>
            <a:endParaRPr lang="es-MX" altLang="es-AR" sz="1200" b="1" dirty="0">
              <a:solidFill>
                <a:srgbClr val="0070C0"/>
              </a:solidFill>
            </a:endParaRPr>
          </a:p>
        </p:txBody>
      </p:sp>
      <p:sp>
        <p:nvSpPr>
          <p:cNvPr id="4099" name="Rectangle 3"/>
          <p:cNvSpPr>
            <a:spLocks noChangeArrowheads="1"/>
          </p:cNvSpPr>
          <p:nvPr/>
        </p:nvSpPr>
        <p:spPr bwMode="auto">
          <a:xfrm>
            <a:off x="1285875" y="785813"/>
            <a:ext cx="7643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dirty="0"/>
              <a:t>METODOLOGÍA EN CIENCIAS SOCIALES</a:t>
            </a:r>
          </a:p>
        </p:txBody>
      </p:sp>
      <p:sp>
        <p:nvSpPr>
          <p:cNvPr id="4100" name="Text Box 2"/>
          <p:cNvSpPr txBox="1">
            <a:spLocks noChangeArrowheads="1"/>
          </p:cNvSpPr>
          <p:nvPr/>
        </p:nvSpPr>
        <p:spPr bwMode="auto">
          <a:xfrm>
            <a:off x="1643063" y="5065713"/>
            <a:ext cx="6572250" cy="1077218"/>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b="1" dirty="0"/>
              <a:t>EL DISEÑO DE INVESTIGACIÓN</a:t>
            </a:r>
          </a:p>
        </p:txBody>
      </p:sp>
      <p:sp>
        <p:nvSpPr>
          <p:cNvPr id="4101" name="Text Box 2"/>
          <p:cNvSpPr txBox="1">
            <a:spLocks noChangeArrowheads="1"/>
          </p:cNvSpPr>
          <p:nvPr/>
        </p:nvSpPr>
        <p:spPr bwMode="auto">
          <a:xfrm>
            <a:off x="1643063" y="3714750"/>
            <a:ext cx="6572250" cy="107791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b="1" dirty="0"/>
              <a:t>LA METODOLOGÍA DE INVESTIGACIÓN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10 Gráfico"/>
          <p:cNvGraphicFramePr/>
          <p:nvPr/>
        </p:nvGraphicFramePr>
        <p:xfrm>
          <a:off x="4047524" y="2070360"/>
          <a:ext cx="4542783" cy="4012427"/>
        </p:xfrm>
        <a:graphic>
          <a:graphicData uri="http://schemas.openxmlformats.org/drawingml/2006/chart">
            <c:chart xmlns:c="http://schemas.openxmlformats.org/drawingml/2006/chart" xmlns:r="http://schemas.openxmlformats.org/officeDocument/2006/relationships" r:id="rId2"/>
          </a:graphicData>
        </a:graphic>
      </p:graphicFrame>
      <p:sp>
        <p:nvSpPr>
          <p:cNvPr id="2" name="1 CuadroTexto"/>
          <p:cNvSpPr txBox="1"/>
          <p:nvPr/>
        </p:nvSpPr>
        <p:spPr>
          <a:xfrm>
            <a:off x="849740" y="1169058"/>
            <a:ext cx="7577457" cy="83099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AR" sz="2585"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charset="0"/>
              </a:rPr>
              <a:t>VENTA Y TRÁFICO DE DROGAS EN EL BARRIO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s-AR" sz="2215"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charset="0"/>
              </a:rPr>
              <a:t>Percepción en hogares particulares. Año 2022</a:t>
            </a:r>
          </a:p>
        </p:txBody>
      </p:sp>
      <p:sp>
        <p:nvSpPr>
          <p:cNvPr id="8" name="7 CuadroTexto"/>
          <p:cNvSpPr txBox="1"/>
          <p:nvPr/>
        </p:nvSpPr>
        <p:spPr>
          <a:xfrm>
            <a:off x="5768441" y="770243"/>
            <a:ext cx="2525819" cy="433196"/>
          </a:xfrm>
          <a:prstGeom prst="rect">
            <a:avLst/>
          </a:prstGeom>
          <a:solidFill>
            <a:srgbClr val="37ACFB"/>
          </a:solid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AR" sz="2215" b="1" i="0" u="none" strike="noStrike" kern="1200" cap="none" spc="0" normalizeH="0" baseline="0" noProof="0" dirty="0">
                <a:ln>
                  <a:noFill/>
                </a:ln>
                <a:solidFill>
                  <a:prstClr val="white"/>
                </a:solidFill>
                <a:effectLst/>
                <a:uLnTx/>
                <a:uFillTx/>
                <a:latin typeface="Tahoma" pitchFamily="34" charset="0"/>
                <a:ea typeface="+mn-ea"/>
                <a:cs typeface="Arial" charset="0"/>
              </a:rPr>
              <a:t>TOTAL URBANO</a:t>
            </a:r>
          </a:p>
        </p:txBody>
      </p:sp>
      <p:graphicFrame>
        <p:nvGraphicFramePr>
          <p:cNvPr id="5" name="10 Gráfico">
            <a:extLst>
              <a:ext uri="{FF2B5EF4-FFF2-40B4-BE49-F238E27FC236}">
                <a16:creationId xmlns:a16="http://schemas.microsoft.com/office/drawing/2014/main" id="{CED3CD39-4881-112C-D6A2-09C7D6F2944A}"/>
              </a:ext>
            </a:extLst>
          </p:cNvPr>
          <p:cNvGraphicFramePr/>
          <p:nvPr/>
        </p:nvGraphicFramePr>
        <p:xfrm>
          <a:off x="1049148" y="2199088"/>
          <a:ext cx="2998378" cy="3908575"/>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ángulo 9"/>
          <p:cNvSpPr/>
          <p:nvPr/>
        </p:nvSpPr>
        <p:spPr>
          <a:xfrm>
            <a:off x="478643" y="6245429"/>
            <a:ext cx="8452592" cy="262829"/>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AR" sz="1108"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charset="0"/>
              </a:rPr>
              <a:t>Fuente: EDSA-Agenda para la Equidad (2017-2025), Observatorio de la Deuda Social Argentina, UCA</a:t>
            </a:r>
            <a:endParaRPr kumimoji="0" lang="es-AR" sz="1108" b="0" i="0" u="none" strike="noStrike" kern="1200" cap="none" spc="0" normalizeH="0" baseline="0" noProof="0" dirty="0">
              <a:ln>
                <a:noFill/>
              </a:ln>
              <a:solidFill>
                <a:prstClr val="black"/>
              </a:solidFill>
              <a:effectLst/>
              <a:uLnTx/>
              <a:uFillTx/>
              <a:latin typeface="Arial" panose="020B0604020202020204" pitchFamily="34" charset="0"/>
              <a:ea typeface="+mn-ea"/>
              <a:cs typeface="Arial" charset="0"/>
            </a:endParaRPr>
          </a:p>
        </p:txBody>
      </p:sp>
    </p:spTree>
    <p:extLst>
      <p:ext uri="{BB962C8B-B14F-4D97-AF65-F5344CB8AC3E}">
        <p14:creationId xmlns:p14="http://schemas.microsoft.com/office/powerpoint/2010/main" val="252960526"/>
      </p:ext>
    </p:extLst>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10 Gráfico"/>
          <p:cNvGraphicFramePr/>
          <p:nvPr/>
        </p:nvGraphicFramePr>
        <p:xfrm>
          <a:off x="4040249" y="2012533"/>
          <a:ext cx="4542783" cy="4012427"/>
        </p:xfrm>
        <a:graphic>
          <a:graphicData uri="http://schemas.openxmlformats.org/drawingml/2006/chart">
            <c:chart xmlns:c="http://schemas.openxmlformats.org/drawingml/2006/chart" xmlns:r="http://schemas.openxmlformats.org/officeDocument/2006/relationships" r:id="rId2"/>
          </a:graphicData>
        </a:graphic>
      </p:graphicFrame>
      <p:sp>
        <p:nvSpPr>
          <p:cNvPr id="2" name="1 CuadroTexto"/>
          <p:cNvSpPr txBox="1"/>
          <p:nvPr/>
        </p:nvSpPr>
        <p:spPr>
          <a:xfrm>
            <a:off x="849740" y="1169058"/>
            <a:ext cx="7577457" cy="83099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AR" sz="2585"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charset="0"/>
              </a:rPr>
              <a:t>VENTA Y TRÁFICO DE DROGAS EN EL BARRIO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s-AR" sz="2215"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charset="0"/>
              </a:rPr>
              <a:t>Percepción en hogares particulares. Año 2022</a:t>
            </a:r>
          </a:p>
        </p:txBody>
      </p:sp>
      <p:sp>
        <p:nvSpPr>
          <p:cNvPr id="8" name="7 CuadroTexto"/>
          <p:cNvSpPr txBox="1"/>
          <p:nvPr/>
        </p:nvSpPr>
        <p:spPr>
          <a:xfrm>
            <a:off x="5901379" y="547441"/>
            <a:ext cx="2525819" cy="433196"/>
          </a:xfrm>
          <a:prstGeom prst="rect">
            <a:avLst/>
          </a:prstGeom>
          <a:solidFill>
            <a:srgbClr val="37ACFB"/>
          </a:solid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AR" sz="2215" b="1" i="0" u="none" strike="noStrike" kern="1200" cap="none" spc="0" normalizeH="0" baseline="0" noProof="0" dirty="0">
                <a:ln>
                  <a:noFill/>
                </a:ln>
                <a:solidFill>
                  <a:prstClr val="white"/>
                </a:solidFill>
                <a:effectLst/>
                <a:uLnTx/>
                <a:uFillTx/>
                <a:latin typeface="Tahoma" pitchFamily="34" charset="0"/>
                <a:ea typeface="+mn-ea"/>
                <a:cs typeface="Arial" charset="0"/>
              </a:rPr>
              <a:t>TOTAL URBANO</a:t>
            </a:r>
          </a:p>
        </p:txBody>
      </p:sp>
      <p:graphicFrame>
        <p:nvGraphicFramePr>
          <p:cNvPr id="5" name="10 Gráfico">
            <a:extLst>
              <a:ext uri="{FF2B5EF4-FFF2-40B4-BE49-F238E27FC236}">
                <a16:creationId xmlns:a16="http://schemas.microsoft.com/office/drawing/2014/main" id="{CED3CD39-4881-112C-D6A2-09C7D6F2944A}"/>
              </a:ext>
            </a:extLst>
          </p:cNvPr>
          <p:cNvGraphicFramePr/>
          <p:nvPr/>
        </p:nvGraphicFramePr>
        <p:xfrm>
          <a:off x="916209" y="2116385"/>
          <a:ext cx="2991102" cy="3908575"/>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ángulo 9"/>
          <p:cNvSpPr/>
          <p:nvPr/>
        </p:nvSpPr>
        <p:spPr>
          <a:xfrm>
            <a:off x="478643" y="6245429"/>
            <a:ext cx="8452592" cy="262829"/>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AR" sz="1108"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charset="0"/>
              </a:rPr>
              <a:t>Fuente: EDSA-Agenda para la Equidad (2017-2025), Observatorio de la Deuda Social Argentina, UCA</a:t>
            </a:r>
            <a:endParaRPr kumimoji="0" lang="es-AR" sz="1108" b="0" i="0" u="none" strike="noStrike" kern="1200" cap="none" spc="0" normalizeH="0" baseline="0" noProof="0" dirty="0">
              <a:ln>
                <a:noFill/>
              </a:ln>
              <a:solidFill>
                <a:prstClr val="black"/>
              </a:solidFill>
              <a:effectLst/>
              <a:uLnTx/>
              <a:uFillTx/>
              <a:latin typeface="Arial" panose="020B0604020202020204" pitchFamily="34" charset="0"/>
              <a:ea typeface="+mn-ea"/>
              <a:cs typeface="Arial" charset="0"/>
            </a:endParaRPr>
          </a:p>
        </p:txBody>
      </p:sp>
    </p:spTree>
    <p:extLst>
      <p:ext uri="{BB962C8B-B14F-4D97-AF65-F5344CB8AC3E}">
        <p14:creationId xmlns:p14="http://schemas.microsoft.com/office/powerpoint/2010/main" val="908436719"/>
      </p:ext>
    </p:extLst>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22991" y="476672"/>
            <a:ext cx="7898018" cy="6045212"/>
          </a:xfrm>
          <a:solidFill>
            <a:srgbClr val="A9D1F2">
              <a:alpha val="29804"/>
            </a:srgbClr>
          </a:solidFill>
        </p:spPr>
        <p:txBody>
          <a:bodyPr anchor="ctr">
            <a:normAutofit fontScale="70000" lnSpcReduction="20000"/>
          </a:bodyPr>
          <a:lstStyle/>
          <a:p>
            <a:pPr marL="0" indent="0" algn="ctr">
              <a:buNone/>
            </a:pPr>
            <a:r>
              <a:rPr lang="es-ES" altLang="es-ES" sz="3600" b="1" dirty="0">
                <a:solidFill>
                  <a:schemeClr val="accent1">
                    <a:lumMod val="50000"/>
                  </a:schemeClr>
                </a:solidFill>
                <a:highlight>
                  <a:srgbClr val="FFFF00"/>
                </a:highlight>
                <a:latin typeface="Tw Cen MT Condensed" panose="020B0606020104020203" pitchFamily="34" charset="0"/>
              </a:rPr>
              <a:t>ANÁLISIS EN CLASE</a:t>
            </a:r>
          </a:p>
          <a:p>
            <a:pPr marL="0" indent="0" algn="ctr">
              <a:buNone/>
            </a:pPr>
            <a:endParaRPr lang="es-ES" altLang="es-ES" sz="3500" b="1" dirty="0">
              <a:solidFill>
                <a:schemeClr val="accent1">
                  <a:lumMod val="50000"/>
                </a:schemeClr>
              </a:solidFill>
              <a:latin typeface="Tw Cen MT Condensed" panose="020B0606020104020203" pitchFamily="34" charset="0"/>
            </a:endParaRPr>
          </a:p>
          <a:p>
            <a:pPr marL="0" indent="0" algn="ctr">
              <a:buNone/>
            </a:pPr>
            <a:r>
              <a:rPr lang="es-ES" altLang="es-ES" sz="3600" b="1" dirty="0">
                <a:solidFill>
                  <a:schemeClr val="accent1">
                    <a:lumMod val="50000"/>
                  </a:schemeClr>
                </a:solidFill>
                <a:latin typeface="Tw Cen MT Condensed" panose="020B0606020104020203" pitchFamily="34" charset="0"/>
              </a:rPr>
              <a:t>¿LOS DATOS RESPONDEN A LAS PREGUNTAS, ES DECIR SON DATOS VÁLIDOS PARA RESPONDER A LOS PROBLEMAS? </a:t>
            </a:r>
          </a:p>
          <a:p>
            <a:pPr marL="0" indent="0" algn="ctr">
              <a:buNone/>
            </a:pPr>
            <a:endParaRPr lang="es-ES" altLang="es-ES" sz="3600" b="1" dirty="0">
              <a:solidFill>
                <a:schemeClr val="accent1">
                  <a:lumMod val="50000"/>
                </a:schemeClr>
              </a:solidFill>
              <a:latin typeface="Tw Cen MT Condensed" panose="020B0606020104020203" pitchFamily="34" charset="0"/>
            </a:endParaRPr>
          </a:p>
          <a:p>
            <a:pPr marL="0" indent="0" algn="ctr">
              <a:buNone/>
            </a:pPr>
            <a:r>
              <a:rPr lang="es-ES" altLang="es-ES" sz="3600" b="1" dirty="0">
                <a:solidFill>
                  <a:schemeClr val="accent1">
                    <a:lumMod val="50000"/>
                  </a:schemeClr>
                </a:solidFill>
                <a:latin typeface="Tw Cen MT Condensed" panose="020B0606020104020203" pitchFamily="34" charset="0"/>
              </a:rPr>
              <a:t>¿CUÁLES SON LAS INFERENCIAS SURGIDAS A PARTIR DE LOS DATOS? ¿RESULTAN COHERENTES RESPECTO A LOS SUPUESTOS ARGUMENTADOS?</a:t>
            </a:r>
          </a:p>
          <a:p>
            <a:pPr marL="0" indent="0" algn="ctr">
              <a:buNone/>
            </a:pPr>
            <a:endParaRPr lang="es-ES" altLang="es-ES" sz="3600" b="1" dirty="0">
              <a:solidFill>
                <a:schemeClr val="accent1">
                  <a:lumMod val="50000"/>
                </a:schemeClr>
              </a:solidFill>
              <a:latin typeface="Tw Cen MT Condensed" panose="020B0606020104020203" pitchFamily="34" charset="0"/>
            </a:endParaRPr>
          </a:p>
          <a:p>
            <a:pPr marL="0" indent="0" algn="ctr">
              <a:buNone/>
            </a:pPr>
            <a:r>
              <a:rPr lang="es-ES" altLang="es-ES" sz="3600" b="1" dirty="0">
                <a:solidFill>
                  <a:schemeClr val="accent1">
                    <a:lumMod val="50000"/>
                  </a:schemeClr>
                </a:solidFill>
                <a:latin typeface="Tw Cen MT Condensed" panose="020B0606020104020203" pitchFamily="34" charset="0"/>
              </a:rPr>
              <a:t>¿QUÉ SOSPECHAS CRÍTICAS PUEDEN FORMULARSE A ESTOS HALLAZGOS E INTERPETACIONES? </a:t>
            </a:r>
          </a:p>
          <a:p>
            <a:pPr marL="0" indent="0" algn="ctr">
              <a:buNone/>
            </a:pPr>
            <a:endParaRPr lang="es-ES" altLang="es-ES" sz="3600" b="1" dirty="0">
              <a:solidFill>
                <a:schemeClr val="accent1">
                  <a:lumMod val="50000"/>
                </a:schemeClr>
              </a:solidFill>
              <a:latin typeface="Tw Cen MT Condensed" panose="020B0606020104020203" pitchFamily="34" charset="0"/>
            </a:endParaRPr>
          </a:p>
          <a:p>
            <a:pPr marL="0" indent="0" algn="ctr">
              <a:buNone/>
            </a:pPr>
            <a:r>
              <a:rPr lang="es-ES" altLang="es-ES" sz="3600" b="1" dirty="0">
                <a:solidFill>
                  <a:schemeClr val="accent1">
                    <a:lumMod val="50000"/>
                  </a:schemeClr>
                </a:solidFill>
                <a:latin typeface="Tw Cen MT Condensed" panose="020B0606020104020203" pitchFamily="34" charset="0"/>
              </a:rPr>
              <a:t>¿QUÉ CABRÍA HACER Y REGISTRAR PARA CONFIRMAR O RECHAZAR LA VALIDEZ DE LAS INVERENCIAS ORIGINALES?</a:t>
            </a:r>
          </a:p>
          <a:p>
            <a:pPr marL="0" indent="0" algn="ctr">
              <a:buNone/>
            </a:pPr>
            <a:endParaRPr lang="es-ES" altLang="es-ES" sz="3600" b="1" dirty="0">
              <a:solidFill>
                <a:schemeClr val="accent1">
                  <a:lumMod val="50000"/>
                </a:schemeClr>
              </a:solidFill>
              <a:latin typeface="Tw Cen MT Condensed" panose="020B0606020104020203" pitchFamily="34" charset="0"/>
            </a:endParaRPr>
          </a:p>
          <a:p>
            <a:pPr marL="0" indent="0" algn="ctr">
              <a:buNone/>
            </a:pPr>
            <a:r>
              <a:rPr lang="es-ES" altLang="es-ES" sz="3600" b="1" dirty="0">
                <a:solidFill>
                  <a:schemeClr val="accent1">
                    <a:lumMod val="50000"/>
                  </a:schemeClr>
                </a:solidFill>
                <a:highlight>
                  <a:srgbClr val="FFFF00"/>
                </a:highlight>
                <a:latin typeface="Tw Cen MT Condensed" panose="020B0606020104020203" pitchFamily="34" charset="0"/>
              </a:rPr>
              <a:t>CONTINUARÁ</a:t>
            </a:r>
          </a:p>
        </p:txBody>
      </p:sp>
    </p:spTree>
    <p:extLst>
      <p:ext uri="{BB962C8B-B14F-4D97-AF65-F5344CB8AC3E}">
        <p14:creationId xmlns:p14="http://schemas.microsoft.com/office/powerpoint/2010/main" val="177934763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467544" y="260648"/>
            <a:ext cx="8208912" cy="6247864"/>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spcAft>
                <a:spcPts val="1200"/>
              </a:spcAft>
              <a:buClrTx/>
              <a:buSzTx/>
              <a:buFontTx/>
              <a:buNone/>
            </a:pPr>
            <a:r>
              <a:rPr lang="es-MX" altLang="es-AR" sz="2200" b="1" i="1" dirty="0"/>
              <a:t>“El conocimiento de lo real es una luz que siempre proyecta una nueva sombra” (Bachelard). </a:t>
            </a:r>
          </a:p>
          <a:p>
            <a:pPr algn="just" eaLnBrk="1" hangingPunct="1">
              <a:spcBef>
                <a:spcPct val="0"/>
              </a:spcBef>
              <a:spcAft>
                <a:spcPts val="1200"/>
              </a:spcAft>
              <a:buClrTx/>
              <a:buSzTx/>
              <a:buFontTx/>
              <a:buNone/>
            </a:pPr>
            <a:r>
              <a:rPr lang="es-MX" altLang="es-AR" sz="2800" dirty="0"/>
              <a:t>El conocimiento de lo real no es natural, implica una intervención sobre el objeto, el cual puede ser objeto de un conocimiento nuevo que amplíe su representación y, al hacerlo, muestra las deformaciones anteriores. </a:t>
            </a:r>
          </a:p>
          <a:p>
            <a:pPr algn="just" eaLnBrk="1" hangingPunct="1">
              <a:spcBef>
                <a:spcPct val="0"/>
              </a:spcBef>
              <a:spcAft>
                <a:spcPts val="1200"/>
              </a:spcAft>
              <a:buClrTx/>
              <a:buSzTx/>
              <a:buFontTx/>
              <a:buNone/>
            </a:pPr>
            <a:r>
              <a:rPr lang="es-MX" altLang="es-AR" sz="2800" dirty="0"/>
              <a:t>Toda representación de la realidad arrastra consigo presupuestos teóricos y representaciones empíricas conocidas que hacen posible poner en juego nuevos problemas, a partir de los cuales el proceso cognitivo puede llevar a respuestas confirmatorias o refutatorias, las cuales generan un conocimiento más profundo del objeto. </a:t>
            </a:r>
            <a:endParaRPr lang="es-AR" altLang="es-AR" sz="2800" dirty="0"/>
          </a:p>
        </p:txBody>
      </p:sp>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22991" y="476672"/>
            <a:ext cx="7898018" cy="6045212"/>
          </a:xfrm>
          <a:solidFill>
            <a:srgbClr val="A9D1F2">
              <a:alpha val="29804"/>
            </a:srgbClr>
          </a:solidFill>
        </p:spPr>
        <p:txBody>
          <a:bodyPr anchor="ctr">
            <a:normAutofit fontScale="85000" lnSpcReduction="20000"/>
          </a:bodyPr>
          <a:lstStyle/>
          <a:p>
            <a:pPr marL="0" indent="0" algn="ctr">
              <a:buNone/>
            </a:pPr>
            <a:r>
              <a:rPr lang="es-ES" altLang="es-ES" sz="3500" b="1" dirty="0">
                <a:solidFill>
                  <a:schemeClr val="accent1">
                    <a:lumMod val="50000"/>
                  </a:schemeClr>
                </a:solidFill>
                <a:latin typeface="Tw Cen MT Condensed" panose="020B0606020104020203" pitchFamily="34" charset="0"/>
              </a:rPr>
              <a:t>VENTA Y TRÁFICO DE DROGAS EN LOS BARRIOS</a:t>
            </a:r>
          </a:p>
          <a:p>
            <a:pPr marL="0" indent="0" algn="ctr">
              <a:buNone/>
            </a:pPr>
            <a:r>
              <a:rPr lang="es-ES" altLang="es-ES" sz="3500" b="1" dirty="0">
                <a:solidFill>
                  <a:schemeClr val="accent1">
                    <a:lumMod val="50000"/>
                  </a:schemeClr>
                </a:solidFill>
                <a:latin typeface="Tw Cen MT Condensed" panose="020B0606020104020203" pitchFamily="34" charset="0"/>
              </a:rPr>
              <a:t>SUPUESTOS-PREGUNTAS-HIPÓTESIS</a:t>
            </a:r>
          </a:p>
          <a:p>
            <a:pPr marL="0" indent="0" algn="ctr">
              <a:buNone/>
            </a:pPr>
            <a:r>
              <a:rPr lang="es-ES" altLang="es-ES" sz="2800" b="1" dirty="0">
                <a:solidFill>
                  <a:schemeClr val="accent1">
                    <a:lumMod val="50000"/>
                  </a:schemeClr>
                </a:solidFill>
                <a:latin typeface="Tw Cen MT Condensed" panose="020B0606020104020203" pitchFamily="34" charset="0"/>
              </a:rPr>
              <a:t>(UN SIGNO DE DESTERIORO SOCIOECONÓMICO Y POLÍTICO INDEPENDIENTE DEL PROBLEMA DE LAS ADICCIONES) </a:t>
            </a:r>
          </a:p>
          <a:p>
            <a:pPr marL="0" indent="0" algn="ctr">
              <a:buNone/>
            </a:pPr>
            <a:endParaRPr lang="es-ES" altLang="es-ES" sz="3200" b="1" dirty="0">
              <a:solidFill>
                <a:schemeClr val="accent1">
                  <a:lumMod val="50000"/>
                </a:schemeClr>
              </a:solidFill>
              <a:latin typeface="Tw Cen MT Condensed" panose="020B0606020104020203" pitchFamily="34" charset="0"/>
            </a:endParaRPr>
          </a:p>
          <a:p>
            <a:pPr marL="0" indent="0" algn="ctr">
              <a:buNone/>
            </a:pPr>
            <a:r>
              <a:rPr lang="es-ES" altLang="es-ES" sz="3200" b="1" dirty="0">
                <a:solidFill>
                  <a:schemeClr val="accent1">
                    <a:lumMod val="50000"/>
                  </a:schemeClr>
                </a:solidFill>
                <a:latin typeface="Tw Cen MT Condensed" panose="020B0606020104020203" pitchFamily="34" charset="0"/>
              </a:rPr>
              <a:t>¿EXISTEN DIFERENCIA DE RIESGO SEGÚN LA CONCENTRACIÓN URANA? ¿CABE ESPERAR QUE HAYA DIFERENCIAS? ¿POR QUÉ? ¿DE EXISTIR, A QUÉ SE DEBERÍA?</a:t>
            </a:r>
          </a:p>
          <a:p>
            <a:pPr marL="0" indent="0" algn="ctr">
              <a:buNone/>
            </a:pPr>
            <a:endParaRPr lang="es-ES" altLang="es-ES" sz="3200" b="1" dirty="0">
              <a:solidFill>
                <a:schemeClr val="accent1">
                  <a:lumMod val="50000"/>
                </a:schemeClr>
              </a:solidFill>
              <a:latin typeface="Tw Cen MT Condensed" panose="020B0606020104020203" pitchFamily="34" charset="0"/>
            </a:endParaRPr>
          </a:p>
          <a:p>
            <a:pPr marL="0" indent="0" algn="ctr">
              <a:buNone/>
            </a:pPr>
            <a:r>
              <a:rPr lang="es-ES" altLang="es-ES" sz="3200" b="1" dirty="0">
                <a:solidFill>
                  <a:schemeClr val="accent1">
                    <a:lumMod val="50000"/>
                  </a:schemeClr>
                </a:solidFill>
                <a:latin typeface="Tw Cen MT Condensed" panose="020B0606020104020203" pitchFamily="34" charset="0"/>
              </a:rPr>
              <a:t>¿A MÁS PROBREZA O EXCLUSIÓN,  MAYOR RIESGO DE ESTAR EXPUESTO AL NARCOTRÁFICO BARRIAL? ¿POR QUÉ?</a:t>
            </a:r>
          </a:p>
          <a:p>
            <a:pPr marL="0" indent="0" algn="ctr">
              <a:buNone/>
            </a:pPr>
            <a:endParaRPr lang="es-ES" altLang="es-ES" sz="3200" b="1" dirty="0">
              <a:solidFill>
                <a:schemeClr val="accent1">
                  <a:lumMod val="50000"/>
                </a:schemeClr>
              </a:solidFill>
              <a:latin typeface="Tw Cen MT Condensed" panose="020B0606020104020203" pitchFamily="34" charset="0"/>
            </a:endParaRPr>
          </a:p>
          <a:p>
            <a:pPr marL="0" indent="0" algn="ctr">
              <a:buNone/>
            </a:pPr>
            <a:r>
              <a:rPr lang="es-ES" altLang="es-ES" sz="3200" b="1" dirty="0">
                <a:solidFill>
                  <a:schemeClr val="accent1">
                    <a:lumMod val="50000"/>
                  </a:schemeClr>
                </a:solidFill>
                <a:latin typeface="Tw Cen MT Condensed" panose="020B0606020104020203" pitchFamily="34" charset="0"/>
              </a:rPr>
              <a:t>¿EN QUÉ MEDIDA LA PRESENCIA DE LAS FUERZAS DE SEGURIDAD GENERAN UN EFECTO REDUCTOR DEL PROBLEMA? ¿POR QUÉ SÍ O POR QUÉ NO?</a:t>
            </a:r>
          </a:p>
        </p:txBody>
      </p:sp>
    </p:spTree>
    <p:extLst>
      <p:ext uri="{BB962C8B-B14F-4D97-AF65-F5344CB8AC3E}">
        <p14:creationId xmlns:p14="http://schemas.microsoft.com/office/powerpoint/2010/main" val="16982293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1692275" y="620713"/>
            <a:ext cx="64801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ES" altLang="es-AR" sz="2800" b="1" dirty="0">
                <a:solidFill>
                  <a:schemeClr val="tx2"/>
                </a:solidFill>
              </a:rPr>
              <a:t>EL CONOCIMIENTO: OBJETO, REPRESENTACIÓN Y SENTIDO</a:t>
            </a:r>
          </a:p>
        </p:txBody>
      </p:sp>
      <p:sp>
        <p:nvSpPr>
          <p:cNvPr id="5123" name="Text Box 11"/>
          <p:cNvSpPr txBox="1">
            <a:spLocks noChangeArrowheads="1"/>
          </p:cNvSpPr>
          <p:nvPr/>
        </p:nvSpPr>
        <p:spPr bwMode="auto">
          <a:xfrm>
            <a:off x="250825" y="1844675"/>
            <a:ext cx="8569325" cy="483209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None/>
            </a:pPr>
            <a:r>
              <a:rPr lang="es-MX" altLang="es-AR" sz="2800" dirty="0">
                <a:latin typeface="Tahoma"/>
                <a:ea typeface="Tahoma"/>
                <a:cs typeface="Arial"/>
              </a:rPr>
              <a:t>El conocimiento no opera de manera inductiva (derivando enunciados generales a partir de enunciados particulares), ni deductiva (derivando enunciados particulares a partir de enunciados generales), tampoco está determinado por la experiencia sensible (como manifestación directa e inmediata de la realidad), sino que se crea y recrea lo conocido a través de conexiones conceptuales entre enunciados teóricos y empíricos, a partir de las cuales se elaboran nuevas representaciones acerca del mundo.</a:t>
            </a:r>
            <a:endParaRPr lang="es-AR" altLang="es-AR" sz="2800" dirty="0">
              <a:latin typeface="Tahoma"/>
              <a:ea typeface="Tahoma"/>
              <a:cs typeface="Arial"/>
            </a:endParaRPr>
          </a:p>
        </p:txBody>
      </p:sp>
    </p:spTree>
    <p:extLst>
      <p:ext uri="{BB962C8B-B14F-4D97-AF65-F5344CB8AC3E}">
        <p14:creationId xmlns:p14="http://schemas.microsoft.com/office/powerpoint/2010/main" val="121669466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7488" y="1484313"/>
            <a:ext cx="8675687" cy="4339650"/>
          </a:xfrm>
          <a:prstGeom prst="rect">
            <a:avLst/>
          </a:prstGeom>
          <a:solidFill>
            <a:schemeClr val="accent2">
              <a:lumMod val="40000"/>
              <a:lumOff val="60000"/>
            </a:schemeClr>
          </a:solidFill>
          <a:ln>
            <a:noFill/>
          </a:ln>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100000"/>
              </a:spcBef>
              <a:buClrTx/>
              <a:buSzTx/>
              <a:buFont typeface="Wingdings" pitchFamily="2" charset="2"/>
              <a:buNone/>
              <a:defRPr/>
            </a:pPr>
            <a:r>
              <a:rPr lang="es-AR" altLang="es-AR" sz="1800" dirty="0"/>
              <a:t>El conocimiento científico del mundo real es tributario de los esquemas teóricos que se apliquen para describir e interpretar dicho mundo. Todo conocimiento surge </a:t>
            </a:r>
            <a:r>
              <a:rPr lang="es-MX" altLang="es-AR" sz="1800" dirty="0"/>
              <a:t>siempre a partir de un reconocimiento teórico previo del mundo conocido. Es dicho conocimiento (no el mundo) el que se pone bajo sospecha bajo nuevas teorías, supuestos o condiciones, confirmándose o refutándose o especificándose el conocimiento previo a partir de nuevas evidencias e interpretaciones.  </a:t>
            </a:r>
            <a:endParaRPr lang="es-MX" altLang="es-AR" sz="1800" b="1" dirty="0"/>
          </a:p>
          <a:p>
            <a:pPr algn="just" eaLnBrk="1" hangingPunct="1">
              <a:spcBef>
                <a:spcPct val="100000"/>
              </a:spcBef>
              <a:buClrTx/>
              <a:buSzTx/>
              <a:buFont typeface="Wingdings" pitchFamily="2" charset="2"/>
              <a:buNone/>
              <a:defRPr/>
            </a:pPr>
            <a:r>
              <a:rPr lang="es-MX" altLang="es-AR" sz="2800" b="1" dirty="0"/>
              <a:t>GENERAR EXPLICACIONES VÁLIDAS Y FIABLES ACERCA DE LAS COSAS DEL MUNDO, SUS CAUSAS Y SU CONSECUENCIAS A TRAVÉS DE INFERENCIAS FUNDADAS EN TEORÍAS Y EVIDENCIAS.</a:t>
            </a:r>
          </a:p>
        </p:txBody>
      </p:sp>
      <p:sp>
        <p:nvSpPr>
          <p:cNvPr id="8195" name="Rectangle 3"/>
          <p:cNvSpPr>
            <a:spLocks noChangeArrowheads="1"/>
          </p:cNvSpPr>
          <p:nvPr/>
        </p:nvSpPr>
        <p:spPr bwMode="auto">
          <a:xfrm>
            <a:off x="1571625" y="428625"/>
            <a:ext cx="6096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sz="2800" b="1" dirty="0">
                <a:solidFill>
                  <a:schemeClr val="tx2"/>
                </a:solidFill>
              </a:rPr>
              <a:t>LA OBJETO DE LA INVESTIGACIÓN</a:t>
            </a:r>
          </a:p>
        </p:txBody>
      </p:sp>
    </p:spTree>
    <p:extLst>
      <p:ext uri="{BB962C8B-B14F-4D97-AF65-F5344CB8AC3E}">
        <p14:creationId xmlns:p14="http://schemas.microsoft.com/office/powerpoint/2010/main" val="1432945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8"/>
          <p:cNvSpPr txBox="1">
            <a:spLocks noChangeArrowheads="1"/>
          </p:cNvSpPr>
          <p:nvPr/>
        </p:nvSpPr>
        <p:spPr bwMode="auto">
          <a:xfrm>
            <a:off x="1692275" y="620713"/>
            <a:ext cx="64801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ES" altLang="es-AR" sz="2800" b="1" dirty="0">
                <a:solidFill>
                  <a:schemeClr val="tx2"/>
                </a:solidFill>
              </a:rPr>
              <a:t>EL CONOCIMIENTO: REPRESENTACIÓN Y SENTIDO</a:t>
            </a:r>
          </a:p>
        </p:txBody>
      </p:sp>
      <p:sp>
        <p:nvSpPr>
          <p:cNvPr id="16387" name="Text Box 11"/>
          <p:cNvSpPr txBox="1">
            <a:spLocks noChangeArrowheads="1"/>
          </p:cNvSpPr>
          <p:nvPr/>
        </p:nvSpPr>
        <p:spPr bwMode="auto">
          <a:xfrm>
            <a:off x="251520" y="1698575"/>
            <a:ext cx="8748712" cy="2308324"/>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es-MX" altLang="es-AR" sz="2400" dirty="0"/>
              <a:t>En la toma de conocimiento intervienen: 1) un objeto / signo representado como realidad, 2) un sujeto socialmente situado en condiciones de asimilar al objeto desde esquemas de reconocimiento, y 3) un sujeto que reformula al objeto y al sujeto elaborando una “INFERENCIA” desde algún marco interpretativo, pero respaldado en los hechos de la experiencia.</a:t>
            </a:r>
            <a:endParaRPr lang="es-ES" altLang="es-AR" sz="2400" dirty="0"/>
          </a:p>
        </p:txBody>
      </p:sp>
      <p:pic>
        <p:nvPicPr>
          <p:cNvPr id="16388" name="Picture 17"/>
          <p:cNvPicPr>
            <a:picLocks noGrp="1" noChangeAspect="1" noChangeArrowheads="1"/>
          </p:cNvPicPr>
          <p:nvPr>
            <p:ph type="body" idx="1"/>
          </p:nvPr>
        </p:nvPicPr>
        <p:blipFill>
          <a:blip r:embed="rId2" cstate="print">
            <a:extLst>
              <a:ext uri="{28A0092B-C50C-407E-A947-70E740481C1C}">
                <a14:useLocalDpi xmlns:a14="http://schemas.microsoft.com/office/drawing/2010/main" val="0"/>
              </a:ext>
            </a:extLst>
          </a:blip>
          <a:srcRect/>
          <a:stretch>
            <a:fillRect/>
          </a:stretch>
        </p:blipFill>
        <p:spPr>
          <a:xfrm>
            <a:off x="360363" y="4005263"/>
            <a:ext cx="8748712" cy="2959100"/>
          </a:xfrm>
          <a:noFill/>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spTree>
    <p:extLst>
      <p:ext uri="{BB962C8B-B14F-4D97-AF65-F5344CB8AC3E}">
        <p14:creationId xmlns:p14="http://schemas.microsoft.com/office/powerpoint/2010/main" val="1725019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692275" y="765175"/>
            <a:ext cx="61928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ES" altLang="es-AR" sz="2800" b="1" dirty="0">
                <a:solidFill>
                  <a:schemeClr val="tx2"/>
                </a:solidFill>
              </a:rPr>
              <a:t>EL PROCESO DE CONOCIMIENTO</a:t>
            </a:r>
          </a:p>
        </p:txBody>
      </p:sp>
      <p:sp>
        <p:nvSpPr>
          <p:cNvPr id="17411" name="Text Box 3"/>
          <p:cNvSpPr txBox="1">
            <a:spLocks noChangeArrowheads="1"/>
          </p:cNvSpPr>
          <p:nvPr/>
        </p:nvSpPr>
        <p:spPr bwMode="auto">
          <a:xfrm>
            <a:off x="428625" y="4357688"/>
            <a:ext cx="8215313" cy="230822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es-ES" altLang="es-AR" sz="2400" dirty="0"/>
              <a:t>El conocimiento “SE CONSTRUYE” por IMPUTACIÓN DE SENTIDO y ATRIBUCIÓN DE SIGNIFICADO a partir de revisar teorías y hechos conocidos preexistentes (PERIFERIA). Para ello se desarrollan prácticas de descubrimiento y de validación tanto de teorías como de hechos. </a:t>
            </a:r>
          </a:p>
        </p:txBody>
      </p:sp>
      <p:pic>
        <p:nvPicPr>
          <p:cNvPr id="17412" name="Picture 11"/>
          <p:cNvPicPr>
            <a:picLocks noGrp="1" noChangeAspect="1" noChangeArrowheads="1"/>
          </p:cNvPicPr>
          <p:nvPr>
            <p:ph type="body" idx="1"/>
          </p:nvPr>
        </p:nvPicPr>
        <p:blipFill>
          <a:blip r:embed="rId2" cstate="print">
            <a:extLst>
              <a:ext uri="{28A0092B-C50C-407E-A947-70E740481C1C}">
                <a14:useLocalDpi xmlns:a14="http://schemas.microsoft.com/office/drawing/2010/main" val="0"/>
              </a:ext>
            </a:extLst>
          </a:blip>
          <a:srcRect/>
          <a:stretch>
            <a:fillRect/>
          </a:stretch>
        </p:blipFill>
        <p:spPr>
          <a:xfrm>
            <a:off x="288925" y="1700213"/>
            <a:ext cx="8459788" cy="2238375"/>
          </a:xfrm>
          <a:noFill/>
        </p:spPr>
      </p:pic>
    </p:spTree>
    <p:extLst>
      <p:ext uri="{BB962C8B-B14F-4D97-AF65-F5344CB8AC3E}">
        <p14:creationId xmlns:p14="http://schemas.microsoft.com/office/powerpoint/2010/main" val="3792472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838200"/>
            <a:ext cx="9144000" cy="1800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s-AR" altLang="es-AR" sz="2400" dirty="0"/>
          </a:p>
        </p:txBody>
      </p:sp>
      <p:sp>
        <p:nvSpPr>
          <p:cNvPr id="8195" name="Rectangle 3"/>
          <p:cNvSpPr>
            <a:spLocks noChangeArrowheads="1"/>
          </p:cNvSpPr>
          <p:nvPr/>
        </p:nvSpPr>
        <p:spPr bwMode="auto">
          <a:xfrm>
            <a:off x="142875" y="115888"/>
            <a:ext cx="8821738" cy="244951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spcAft>
                <a:spcPts val="600"/>
              </a:spcAft>
              <a:buClrTx/>
              <a:buSzTx/>
              <a:buFontTx/>
              <a:buNone/>
            </a:pPr>
            <a:r>
              <a:rPr lang="es-MX" altLang="es-AR" sz="2100" b="1" dirty="0"/>
              <a:t>Plantear un problema de investigación es poner en duda las características y condiciones a partir de las cuales se describe o explica un fenómeno, sea con el objetivo de confirmar o refutar tal conocimiento</a:t>
            </a:r>
          </a:p>
          <a:p>
            <a:pPr algn="just" eaLnBrk="1" hangingPunct="1">
              <a:spcBef>
                <a:spcPct val="0"/>
              </a:spcBef>
              <a:buClrTx/>
              <a:buSzTx/>
              <a:buFontTx/>
              <a:buNone/>
            </a:pPr>
            <a:endParaRPr lang="es-MX" altLang="es-AR" sz="1900" b="1" i="1" dirty="0"/>
          </a:p>
        </p:txBody>
      </p:sp>
      <p:sp>
        <p:nvSpPr>
          <p:cNvPr id="8196" name="Text Box 4"/>
          <p:cNvSpPr txBox="1">
            <a:spLocks noChangeArrowheads="1"/>
          </p:cNvSpPr>
          <p:nvPr/>
        </p:nvSpPr>
        <p:spPr bwMode="auto">
          <a:xfrm>
            <a:off x="109538" y="2852738"/>
            <a:ext cx="8763000" cy="3602037"/>
          </a:xfrm>
          <a:prstGeom prst="rect">
            <a:avLst/>
          </a:prstGeom>
          <a:solidFill>
            <a:srgbClr val="9EFC8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Char char="•"/>
            </a:pPr>
            <a:r>
              <a:rPr lang="es-ES" altLang="es-AR" sz="2400" dirty="0"/>
              <a:t> </a:t>
            </a:r>
            <a:r>
              <a:rPr lang="es-AR" altLang="es-AR" sz="2400" dirty="0"/>
              <a:t>Fundado en teorías, conocimientos y experiencias previas que se tiene del objeto.</a:t>
            </a:r>
            <a:endParaRPr lang="es-ES" altLang="es-AR" sz="2400" dirty="0"/>
          </a:p>
          <a:p>
            <a:pPr algn="just" eaLnBrk="1" hangingPunct="1">
              <a:spcBef>
                <a:spcPct val="50000"/>
              </a:spcBef>
              <a:buClrTx/>
              <a:buSzTx/>
              <a:buFontTx/>
              <a:buChar char="•"/>
            </a:pPr>
            <a:r>
              <a:rPr lang="es-ES" altLang="es-AR" sz="2400" dirty="0"/>
              <a:t> </a:t>
            </a:r>
            <a:r>
              <a:rPr lang="es-AR" altLang="es-AR" sz="2400" dirty="0"/>
              <a:t>Se posiciona frente a un saber científico conocido y adquiere sentido en un determinado contexto histórico y socio-cultural.</a:t>
            </a:r>
          </a:p>
          <a:p>
            <a:pPr algn="just" eaLnBrk="1" hangingPunct="1">
              <a:spcBef>
                <a:spcPct val="50000"/>
              </a:spcBef>
              <a:buClrTx/>
              <a:buSzTx/>
              <a:buFontTx/>
              <a:buChar char="•"/>
            </a:pPr>
            <a:r>
              <a:rPr lang="es-AR" altLang="es-AR" sz="2400" dirty="0"/>
              <a:t> Implica interrogar desde o hacia un campo de hechos aceptados, y hacia o desde un campo de teorías aceptadas. </a:t>
            </a:r>
            <a:endParaRPr lang="es-ES" altLang="es-AR" sz="2400" dirty="0"/>
          </a:p>
          <a:p>
            <a:pPr algn="just" eaLnBrk="1" hangingPunct="1">
              <a:spcBef>
                <a:spcPct val="50000"/>
              </a:spcBef>
              <a:buClrTx/>
              <a:buSzTx/>
              <a:buFontTx/>
              <a:buChar char="•"/>
            </a:pPr>
            <a:r>
              <a:rPr lang="es-AR" altLang="es-AR" sz="2400" dirty="0"/>
              <a:t> Implica exponer / mostrar las condiciones / supuestos a partir de las cuales se formula tal interrogante</a:t>
            </a:r>
            <a:endParaRPr lang="es-ES" altLang="es-AR" sz="2400" dirty="0"/>
          </a:p>
        </p:txBody>
      </p:sp>
    </p:spTree>
  </p:cSld>
  <p:clrMapOvr>
    <a:masterClrMapping/>
  </p:clrMapOvr>
</p:sld>
</file>

<file path=ppt/theme/theme1.xml><?xml version="1.0" encoding="utf-8"?>
<a:theme xmlns:a="http://schemas.openxmlformats.org/drawingml/2006/main" name="Mezclas">
  <a:themeElements>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ezcla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ezcla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presentaciones\Alta tensión.pot</Template>
  <TotalTime>3908</TotalTime>
  <Words>2106</Words>
  <Application>Microsoft Office PowerPoint</Application>
  <PresentationFormat>Presentación en pantalla (4:3)</PresentationFormat>
  <Paragraphs>105</Paragraphs>
  <Slides>22</Slides>
  <Notes>0</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22</vt:i4>
      </vt:variant>
    </vt:vector>
  </HeadingPairs>
  <TitlesOfParts>
    <vt:vector size="31" baseType="lpstr">
      <vt:lpstr>Arial</vt:lpstr>
      <vt:lpstr>Calibri</vt:lpstr>
      <vt:lpstr>Century Gothic</vt:lpstr>
      <vt:lpstr>Tahoma</vt:lpstr>
      <vt:lpstr>Times New Roman</vt:lpstr>
      <vt:lpstr>Tw Cen MT Condensed</vt:lpstr>
      <vt:lpstr>Wingdings</vt:lpstr>
      <vt:lpstr>Mezclas</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UCA</dc:creator>
  <cp:lastModifiedBy>Agustin Salvia</cp:lastModifiedBy>
  <cp:revision>248</cp:revision>
  <dcterms:created xsi:type="dcterms:W3CDTF">2006-07-27T19:02:59Z</dcterms:created>
  <dcterms:modified xsi:type="dcterms:W3CDTF">2023-03-21T01:26:10Z</dcterms:modified>
</cp:coreProperties>
</file>