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7" r:id="rId1"/>
  </p:sldMasterIdLst>
  <p:notesMasterIdLst>
    <p:notesMasterId r:id="rId41"/>
  </p:notesMasterIdLst>
  <p:handoutMasterIdLst>
    <p:handoutMasterId r:id="rId42"/>
  </p:handoutMasterIdLst>
  <p:sldIdLst>
    <p:sldId id="356" r:id="rId2"/>
    <p:sldId id="478" r:id="rId3"/>
    <p:sldId id="509" r:id="rId4"/>
    <p:sldId id="479" r:id="rId5"/>
    <p:sldId id="480" r:id="rId6"/>
    <p:sldId id="520" r:id="rId7"/>
    <p:sldId id="482" r:id="rId8"/>
    <p:sldId id="521" r:id="rId9"/>
    <p:sldId id="483" r:id="rId10"/>
    <p:sldId id="484" r:id="rId11"/>
    <p:sldId id="267" r:id="rId12"/>
    <p:sldId id="419" r:id="rId13"/>
    <p:sldId id="405" r:id="rId14"/>
    <p:sldId id="369" r:id="rId15"/>
    <p:sldId id="418" r:id="rId16"/>
    <p:sldId id="382" r:id="rId17"/>
    <p:sldId id="417" r:id="rId18"/>
    <p:sldId id="420" r:id="rId19"/>
    <p:sldId id="490" r:id="rId20"/>
    <p:sldId id="491" r:id="rId21"/>
    <p:sldId id="450" r:id="rId22"/>
    <p:sldId id="507" r:id="rId23"/>
    <p:sldId id="501" r:id="rId24"/>
    <p:sldId id="516" r:id="rId25"/>
    <p:sldId id="511" r:id="rId26"/>
    <p:sldId id="514" r:id="rId27"/>
    <p:sldId id="515" r:id="rId28"/>
    <p:sldId id="513" r:id="rId29"/>
    <p:sldId id="519" r:id="rId30"/>
    <p:sldId id="485" r:id="rId31"/>
    <p:sldId id="517" r:id="rId32"/>
    <p:sldId id="500" r:id="rId33"/>
    <p:sldId id="489" r:id="rId34"/>
    <p:sldId id="502" r:id="rId35"/>
    <p:sldId id="503" r:id="rId36"/>
    <p:sldId id="504" r:id="rId37"/>
    <p:sldId id="510" r:id="rId38"/>
    <p:sldId id="505" r:id="rId39"/>
    <p:sldId id="506" r:id="rId40"/>
  </p:sldIdLst>
  <p:sldSz cx="9144000" cy="6858000" type="screen4x3"/>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FF00"/>
    <a:srgbClr val="FFFF66"/>
    <a:srgbClr val="FFFF99"/>
    <a:srgbClr val="FFFFCC"/>
    <a:srgbClr val="CC00FF"/>
    <a:srgbClr val="CC66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90878" autoAdjust="0"/>
  </p:normalViewPr>
  <p:slideViewPr>
    <p:cSldViewPr>
      <p:cViewPr varScale="1">
        <p:scale>
          <a:sx n="65" d="100"/>
          <a:sy n="65" d="100"/>
        </p:scale>
        <p:origin x="172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B661EB06-21BC-44E7-93C0-99D661B00A5D}"/>
              </a:ext>
            </a:extLst>
          </p:cNvPr>
          <p:cNvSpPr>
            <a:spLocks noGrp="1" noChangeArrowheads="1"/>
          </p:cNvSpPr>
          <p:nvPr>
            <p:ph type="hdr" sz="quarter"/>
          </p:nvPr>
        </p:nvSpPr>
        <p:spPr bwMode="auto">
          <a:xfrm>
            <a:off x="0" y="0"/>
            <a:ext cx="2971800" cy="4984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cs typeface="+mn-cs"/>
              </a:defRPr>
            </a:lvl1pPr>
          </a:lstStyle>
          <a:p>
            <a:pPr>
              <a:defRPr/>
            </a:pPr>
            <a:endParaRPr lang="es-ES"/>
          </a:p>
        </p:txBody>
      </p:sp>
      <p:sp>
        <p:nvSpPr>
          <p:cNvPr id="92163" name="Rectangle 3">
            <a:extLst>
              <a:ext uri="{FF2B5EF4-FFF2-40B4-BE49-F238E27FC236}">
                <a16:creationId xmlns:a16="http://schemas.microsoft.com/office/drawing/2014/main" id="{21F1C025-63E1-4B09-BC92-BBDADFCB8931}"/>
              </a:ext>
            </a:extLst>
          </p:cNvPr>
          <p:cNvSpPr>
            <a:spLocks noGrp="1" noChangeArrowheads="1"/>
          </p:cNvSpPr>
          <p:nvPr>
            <p:ph type="dt" sz="quarter" idx="1"/>
          </p:nvPr>
        </p:nvSpPr>
        <p:spPr bwMode="auto">
          <a:xfrm>
            <a:off x="3886200" y="0"/>
            <a:ext cx="2971800" cy="4984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cs typeface="+mn-cs"/>
              </a:defRPr>
            </a:lvl1pPr>
          </a:lstStyle>
          <a:p>
            <a:pPr>
              <a:defRPr/>
            </a:pPr>
            <a:endParaRPr lang="es-ES"/>
          </a:p>
        </p:txBody>
      </p:sp>
      <p:sp>
        <p:nvSpPr>
          <p:cNvPr id="92164" name="Rectangle 4">
            <a:extLst>
              <a:ext uri="{FF2B5EF4-FFF2-40B4-BE49-F238E27FC236}">
                <a16:creationId xmlns:a16="http://schemas.microsoft.com/office/drawing/2014/main" id="{3A7C2C7D-2838-4600-8EDB-590564BC6968}"/>
              </a:ext>
            </a:extLst>
          </p:cNvPr>
          <p:cNvSpPr>
            <a:spLocks noGrp="1" noChangeArrowheads="1"/>
          </p:cNvSpPr>
          <p:nvPr>
            <p:ph type="ftr" sz="quarter" idx="2"/>
          </p:nvPr>
        </p:nvSpPr>
        <p:spPr bwMode="auto">
          <a:xfrm>
            <a:off x="0" y="9448800"/>
            <a:ext cx="2971800" cy="498475"/>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cs typeface="+mn-cs"/>
              </a:defRPr>
            </a:lvl1pPr>
          </a:lstStyle>
          <a:p>
            <a:pPr>
              <a:defRPr/>
            </a:pPr>
            <a:endParaRPr lang="es-ES"/>
          </a:p>
        </p:txBody>
      </p:sp>
      <p:sp>
        <p:nvSpPr>
          <p:cNvPr id="92165" name="Rectangle 5">
            <a:extLst>
              <a:ext uri="{FF2B5EF4-FFF2-40B4-BE49-F238E27FC236}">
                <a16:creationId xmlns:a16="http://schemas.microsoft.com/office/drawing/2014/main" id="{DFCC519E-E681-488E-953F-794B62708EF7}"/>
              </a:ext>
            </a:extLst>
          </p:cNvPr>
          <p:cNvSpPr>
            <a:spLocks noGrp="1" noChangeArrowheads="1"/>
          </p:cNvSpPr>
          <p:nvPr>
            <p:ph type="sldNum" sz="quarter" idx="3"/>
          </p:nvPr>
        </p:nvSpPr>
        <p:spPr bwMode="auto">
          <a:xfrm>
            <a:off x="3886200" y="9448800"/>
            <a:ext cx="2971800" cy="498475"/>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fld id="{C1B19E51-E7D8-48B7-9972-3C4E6914D375}" type="slidenum">
              <a:rPr lang="es-ES" altLang="es-AR"/>
              <a:pPr/>
              <a:t>‹Nº›</a:t>
            </a:fld>
            <a:endParaRPr lang="es-ES" altLang="es-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7AAC200-C77A-42C7-9A6B-B87BBA792600}"/>
              </a:ext>
            </a:extLst>
          </p:cNvPr>
          <p:cNvSpPr>
            <a:spLocks noGrp="1" noChangeArrowheads="1"/>
          </p:cNvSpPr>
          <p:nvPr>
            <p:ph type="hdr" sz="quarter"/>
          </p:nvPr>
        </p:nvSpPr>
        <p:spPr bwMode="auto">
          <a:xfrm>
            <a:off x="0" y="0"/>
            <a:ext cx="2971800" cy="4984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Times New Roman" pitchFamily="18" charset="0"/>
                <a:cs typeface="+mn-cs"/>
              </a:defRPr>
            </a:lvl1pPr>
          </a:lstStyle>
          <a:p>
            <a:pPr>
              <a:defRPr/>
            </a:pPr>
            <a:endParaRPr lang="es-ES"/>
          </a:p>
        </p:txBody>
      </p:sp>
      <p:sp>
        <p:nvSpPr>
          <p:cNvPr id="4099" name="Rectangle 3">
            <a:extLst>
              <a:ext uri="{FF2B5EF4-FFF2-40B4-BE49-F238E27FC236}">
                <a16:creationId xmlns:a16="http://schemas.microsoft.com/office/drawing/2014/main" id="{1658F217-F231-4274-8311-7DF8DBA3DB74}"/>
              </a:ext>
            </a:extLst>
          </p:cNvPr>
          <p:cNvSpPr>
            <a:spLocks noGrp="1" noChangeArrowheads="1"/>
          </p:cNvSpPr>
          <p:nvPr>
            <p:ph type="dt" idx="1"/>
          </p:nvPr>
        </p:nvSpPr>
        <p:spPr bwMode="auto">
          <a:xfrm>
            <a:off x="3886200" y="0"/>
            <a:ext cx="2971800" cy="4984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Times New Roman" pitchFamily="18" charset="0"/>
                <a:cs typeface="+mn-cs"/>
              </a:defRPr>
            </a:lvl1pPr>
          </a:lstStyle>
          <a:p>
            <a:pPr>
              <a:defRPr/>
            </a:pPr>
            <a:endParaRPr lang="es-ES"/>
          </a:p>
        </p:txBody>
      </p:sp>
      <p:sp>
        <p:nvSpPr>
          <p:cNvPr id="3076" name="Rectangle 4">
            <a:extLst>
              <a:ext uri="{FF2B5EF4-FFF2-40B4-BE49-F238E27FC236}">
                <a16:creationId xmlns:a16="http://schemas.microsoft.com/office/drawing/2014/main" id="{B218FCDE-8870-4E4E-8965-8CE0E5103F9B}"/>
              </a:ext>
            </a:extLst>
          </p:cNvPr>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6DB20693-3D42-4611-9F0E-F13647FA4589}"/>
              </a:ext>
            </a:extLst>
          </p:cNvPr>
          <p:cNvSpPr>
            <a:spLocks noGrp="1" noChangeArrowheads="1"/>
          </p:cNvSpPr>
          <p:nvPr>
            <p:ph type="body" sz="quarter" idx="3"/>
          </p:nvPr>
        </p:nvSpPr>
        <p:spPr bwMode="auto">
          <a:xfrm>
            <a:off x="914400" y="4725988"/>
            <a:ext cx="5029200" cy="4475162"/>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4102" name="Rectangle 6">
            <a:extLst>
              <a:ext uri="{FF2B5EF4-FFF2-40B4-BE49-F238E27FC236}">
                <a16:creationId xmlns:a16="http://schemas.microsoft.com/office/drawing/2014/main" id="{225B5593-3455-4B90-AD24-B6C0D4580618}"/>
              </a:ext>
            </a:extLst>
          </p:cNvPr>
          <p:cNvSpPr>
            <a:spLocks noGrp="1" noChangeArrowheads="1"/>
          </p:cNvSpPr>
          <p:nvPr>
            <p:ph type="ftr" sz="quarter" idx="4"/>
          </p:nvPr>
        </p:nvSpPr>
        <p:spPr bwMode="auto">
          <a:xfrm>
            <a:off x="0" y="9448800"/>
            <a:ext cx="2971800" cy="498475"/>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Times New Roman" pitchFamily="18" charset="0"/>
                <a:cs typeface="+mn-cs"/>
              </a:defRPr>
            </a:lvl1pPr>
          </a:lstStyle>
          <a:p>
            <a:pPr>
              <a:defRPr/>
            </a:pPr>
            <a:endParaRPr lang="es-ES"/>
          </a:p>
        </p:txBody>
      </p:sp>
      <p:sp>
        <p:nvSpPr>
          <p:cNvPr id="4103" name="Rectangle 7">
            <a:extLst>
              <a:ext uri="{FF2B5EF4-FFF2-40B4-BE49-F238E27FC236}">
                <a16:creationId xmlns:a16="http://schemas.microsoft.com/office/drawing/2014/main" id="{7FF7C156-8D5D-41A7-976C-39B5DE1C2A8C}"/>
              </a:ext>
            </a:extLst>
          </p:cNvPr>
          <p:cNvSpPr>
            <a:spLocks noGrp="1" noChangeArrowheads="1"/>
          </p:cNvSpPr>
          <p:nvPr>
            <p:ph type="sldNum" sz="quarter" idx="5"/>
          </p:nvPr>
        </p:nvSpPr>
        <p:spPr bwMode="auto">
          <a:xfrm>
            <a:off x="3886200" y="9448800"/>
            <a:ext cx="2971800" cy="498475"/>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Times New Roman" panose="02020603050405020304" pitchFamily="18" charset="0"/>
              </a:defRPr>
            </a:lvl1pPr>
          </a:lstStyle>
          <a:p>
            <a:fld id="{A2D72C4D-8B3B-45C1-866D-553068CF1ED0}" type="slidenum">
              <a:rPr lang="es-ES" altLang="es-AR"/>
              <a:pPr/>
              <a:t>‹Nº›</a:t>
            </a:fld>
            <a:endParaRPr lang="es-ES" altLang="es-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C3E0D81-BD17-4003-8D2F-A3CCB497C4EA}"/>
              </a:ext>
            </a:extLst>
          </p:cNvPr>
          <p:cNvSpPr>
            <a:spLocks noGrp="1" noRot="1" noChangeAspect="1" noChangeArrowheads="1" noTextEdit="1"/>
          </p:cNvSpPr>
          <p:nvPr>
            <p:ph type="sldImg"/>
          </p:nvPr>
        </p:nvSpPr>
        <p:spPr>
          <a:xfrm>
            <a:off x="941388" y="746125"/>
            <a:ext cx="4975225" cy="3730625"/>
          </a:xfrm>
          <a:ln/>
        </p:spPr>
      </p:sp>
      <p:sp>
        <p:nvSpPr>
          <p:cNvPr id="21507" name="Rectangle 3">
            <a:extLst>
              <a:ext uri="{FF2B5EF4-FFF2-40B4-BE49-F238E27FC236}">
                <a16:creationId xmlns:a16="http://schemas.microsoft.com/office/drawing/2014/main" id="{F5589BBF-0B24-4981-BDD9-987194B56D1C}"/>
              </a:ext>
            </a:extLst>
          </p:cNvPr>
          <p:cNvSpPr>
            <a:spLocks noGrp="1" noChangeArrowheads="1"/>
          </p:cNvSpPr>
          <p:nvPr>
            <p:ph type="body" idx="1"/>
          </p:nvPr>
        </p:nvSpPr>
        <p:spPr>
          <a:xfrm>
            <a:off x="914400" y="4724400"/>
            <a:ext cx="5029200" cy="4476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imagen de diapositiva 1">
            <a:extLst>
              <a:ext uri="{FF2B5EF4-FFF2-40B4-BE49-F238E27FC236}">
                <a16:creationId xmlns:a16="http://schemas.microsoft.com/office/drawing/2014/main" id="{CA06BD09-D617-4F6F-9544-67801007CF28}"/>
              </a:ext>
            </a:extLst>
          </p:cNvPr>
          <p:cNvSpPr>
            <a:spLocks noGrp="1" noRot="1" noChangeAspect="1" noTextEdit="1"/>
          </p:cNvSpPr>
          <p:nvPr>
            <p:ph type="sldImg"/>
          </p:nvPr>
        </p:nvSpPr>
        <p:spPr>
          <a:ln/>
        </p:spPr>
      </p:sp>
      <p:sp>
        <p:nvSpPr>
          <p:cNvPr id="24579" name="Marcador de notas 2">
            <a:extLst>
              <a:ext uri="{FF2B5EF4-FFF2-40B4-BE49-F238E27FC236}">
                <a16:creationId xmlns:a16="http://schemas.microsoft.com/office/drawing/2014/main" id="{8680C7FC-5A0D-4F91-993B-2039C2925C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s-AR"/>
          </a:p>
        </p:txBody>
      </p:sp>
      <p:sp>
        <p:nvSpPr>
          <p:cNvPr id="4" name="Marcador de número de diapositiva 3">
            <a:extLst>
              <a:ext uri="{FF2B5EF4-FFF2-40B4-BE49-F238E27FC236}">
                <a16:creationId xmlns:a16="http://schemas.microsoft.com/office/drawing/2014/main" id="{4D94ED31-D4EA-4A51-8B47-2EE84F712148}"/>
              </a:ext>
            </a:extLst>
          </p:cNvPr>
          <p:cNvSpPr>
            <a:spLocks noGrp="1"/>
          </p:cNvSpPr>
          <p:nvPr>
            <p:ph type="sldNum" sz="quarter" idx="5"/>
          </p:nvPr>
        </p:nvSpPr>
        <p:spPr/>
        <p:txBody>
          <a:bodyPr/>
          <a:lstStyle>
            <a:lvl1pPr defTabSz="931863">
              <a:defRPr sz="2400">
                <a:solidFill>
                  <a:schemeClr val="tx1"/>
                </a:solidFill>
                <a:latin typeface="Tahoma" panose="020B0604030504040204" pitchFamily="34" charset="0"/>
                <a:cs typeface="Arial" panose="020B0604020202020204" pitchFamily="34" charset="0"/>
              </a:defRPr>
            </a:lvl1pPr>
            <a:lvl2pPr marL="742950" indent="-285750" defTabSz="931863">
              <a:defRPr sz="2400">
                <a:solidFill>
                  <a:schemeClr val="tx1"/>
                </a:solidFill>
                <a:latin typeface="Tahoma" panose="020B0604030504040204" pitchFamily="34" charset="0"/>
                <a:cs typeface="Arial" panose="020B0604020202020204" pitchFamily="34" charset="0"/>
              </a:defRPr>
            </a:lvl2pPr>
            <a:lvl3pPr marL="1143000" indent="-228600" defTabSz="931863">
              <a:defRPr sz="2400">
                <a:solidFill>
                  <a:schemeClr val="tx1"/>
                </a:solidFill>
                <a:latin typeface="Tahoma" panose="020B0604030504040204" pitchFamily="34" charset="0"/>
                <a:cs typeface="Arial" panose="020B0604020202020204" pitchFamily="34" charset="0"/>
              </a:defRPr>
            </a:lvl3pPr>
            <a:lvl4pPr marL="1600200" indent="-228600" defTabSz="931863">
              <a:defRPr sz="2400">
                <a:solidFill>
                  <a:schemeClr val="tx1"/>
                </a:solidFill>
                <a:latin typeface="Tahoma" panose="020B0604030504040204" pitchFamily="34" charset="0"/>
                <a:cs typeface="Arial" panose="020B0604020202020204" pitchFamily="34" charset="0"/>
              </a:defRPr>
            </a:lvl4pPr>
            <a:lvl5pPr marL="2057400" indent="-228600" defTabSz="931863">
              <a:defRPr sz="2400">
                <a:solidFill>
                  <a:schemeClr val="tx1"/>
                </a:solidFill>
                <a:latin typeface="Tahom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fld id="{B8A47A6D-3BF9-4D2C-A0A9-18CD25451A0A}" type="slidenum">
              <a:rPr lang="es-ES" altLang="es-AR" sz="1200">
                <a:latin typeface="Times New Roman" panose="02020603050405020304" pitchFamily="18" charset="0"/>
              </a:rPr>
              <a:pPr/>
              <a:t>35</a:t>
            </a:fld>
            <a:endParaRPr lang="es-ES" altLang="es-AR" sz="120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imagen de diapositiva 1">
            <a:extLst>
              <a:ext uri="{FF2B5EF4-FFF2-40B4-BE49-F238E27FC236}">
                <a16:creationId xmlns:a16="http://schemas.microsoft.com/office/drawing/2014/main" id="{6E268C0C-433A-496A-959A-28A2716B4DF4}"/>
              </a:ext>
            </a:extLst>
          </p:cNvPr>
          <p:cNvSpPr>
            <a:spLocks noGrp="1" noRot="1" noChangeAspect="1" noTextEdit="1"/>
          </p:cNvSpPr>
          <p:nvPr>
            <p:ph type="sldImg"/>
          </p:nvPr>
        </p:nvSpPr>
        <p:spPr>
          <a:ln/>
        </p:spPr>
      </p:sp>
      <p:sp>
        <p:nvSpPr>
          <p:cNvPr id="27651" name="Marcador de notas 2">
            <a:extLst>
              <a:ext uri="{FF2B5EF4-FFF2-40B4-BE49-F238E27FC236}">
                <a16:creationId xmlns:a16="http://schemas.microsoft.com/office/drawing/2014/main" id="{7DB61881-5FBD-4158-ADA1-4556BBFDE8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s-AR"/>
          </a:p>
        </p:txBody>
      </p:sp>
      <p:sp>
        <p:nvSpPr>
          <p:cNvPr id="4" name="Marcador de número de diapositiva 3">
            <a:extLst>
              <a:ext uri="{FF2B5EF4-FFF2-40B4-BE49-F238E27FC236}">
                <a16:creationId xmlns:a16="http://schemas.microsoft.com/office/drawing/2014/main" id="{E4FB872E-B102-4DBA-954F-E900FEDE7884}"/>
              </a:ext>
            </a:extLst>
          </p:cNvPr>
          <p:cNvSpPr>
            <a:spLocks noGrp="1"/>
          </p:cNvSpPr>
          <p:nvPr>
            <p:ph type="sldNum" sz="quarter" idx="5"/>
          </p:nvPr>
        </p:nvSpPr>
        <p:spPr/>
        <p:txBody>
          <a:bodyPr/>
          <a:lstStyle>
            <a:lvl1pPr defTabSz="931863">
              <a:defRPr sz="2400">
                <a:solidFill>
                  <a:schemeClr val="tx1"/>
                </a:solidFill>
                <a:latin typeface="Tahoma" panose="020B0604030504040204" pitchFamily="34" charset="0"/>
                <a:cs typeface="Arial" panose="020B0604020202020204" pitchFamily="34" charset="0"/>
              </a:defRPr>
            </a:lvl1pPr>
            <a:lvl2pPr marL="742950" indent="-285750" defTabSz="931863">
              <a:defRPr sz="2400">
                <a:solidFill>
                  <a:schemeClr val="tx1"/>
                </a:solidFill>
                <a:latin typeface="Tahoma" panose="020B0604030504040204" pitchFamily="34" charset="0"/>
                <a:cs typeface="Arial" panose="020B0604020202020204" pitchFamily="34" charset="0"/>
              </a:defRPr>
            </a:lvl2pPr>
            <a:lvl3pPr marL="1143000" indent="-228600" defTabSz="931863">
              <a:defRPr sz="2400">
                <a:solidFill>
                  <a:schemeClr val="tx1"/>
                </a:solidFill>
                <a:latin typeface="Tahoma" panose="020B0604030504040204" pitchFamily="34" charset="0"/>
                <a:cs typeface="Arial" panose="020B0604020202020204" pitchFamily="34" charset="0"/>
              </a:defRPr>
            </a:lvl3pPr>
            <a:lvl4pPr marL="1600200" indent="-228600" defTabSz="931863">
              <a:defRPr sz="2400">
                <a:solidFill>
                  <a:schemeClr val="tx1"/>
                </a:solidFill>
                <a:latin typeface="Tahoma" panose="020B0604030504040204" pitchFamily="34" charset="0"/>
                <a:cs typeface="Arial" panose="020B0604020202020204" pitchFamily="34" charset="0"/>
              </a:defRPr>
            </a:lvl4pPr>
            <a:lvl5pPr marL="2057400" indent="-228600" defTabSz="931863">
              <a:defRPr sz="2400">
                <a:solidFill>
                  <a:schemeClr val="tx1"/>
                </a:solidFill>
                <a:latin typeface="Tahom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fld id="{522342B2-7E33-44F9-9D18-F3756189A823}" type="slidenum">
              <a:rPr lang="es-ES" altLang="es-AR" sz="1200">
                <a:latin typeface="Times New Roman" panose="02020603050405020304" pitchFamily="18" charset="0"/>
              </a:rPr>
              <a:pPr/>
              <a:t>38</a:t>
            </a:fld>
            <a:endParaRPr lang="es-ES" altLang="es-AR" sz="120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Marcador de imagen de diapositiva 1">
            <a:extLst>
              <a:ext uri="{FF2B5EF4-FFF2-40B4-BE49-F238E27FC236}">
                <a16:creationId xmlns:a16="http://schemas.microsoft.com/office/drawing/2014/main" id="{E21D8E01-30D5-4865-B06A-B3773C21AB69}"/>
              </a:ext>
            </a:extLst>
          </p:cNvPr>
          <p:cNvSpPr>
            <a:spLocks noGrp="1" noRot="1" noChangeAspect="1" noTextEdit="1"/>
          </p:cNvSpPr>
          <p:nvPr>
            <p:ph type="sldImg"/>
          </p:nvPr>
        </p:nvSpPr>
        <p:spPr>
          <a:ln/>
        </p:spPr>
      </p:sp>
      <p:sp>
        <p:nvSpPr>
          <p:cNvPr id="29699" name="Marcador de notas 2">
            <a:extLst>
              <a:ext uri="{FF2B5EF4-FFF2-40B4-BE49-F238E27FC236}">
                <a16:creationId xmlns:a16="http://schemas.microsoft.com/office/drawing/2014/main" id="{3B8F8F59-CA89-4C90-AD40-6010212116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s-AR"/>
          </a:p>
        </p:txBody>
      </p:sp>
      <p:sp>
        <p:nvSpPr>
          <p:cNvPr id="4" name="Marcador de número de diapositiva 3">
            <a:extLst>
              <a:ext uri="{FF2B5EF4-FFF2-40B4-BE49-F238E27FC236}">
                <a16:creationId xmlns:a16="http://schemas.microsoft.com/office/drawing/2014/main" id="{D2A21D90-670F-4942-91A2-2F9F054593F0}"/>
              </a:ext>
            </a:extLst>
          </p:cNvPr>
          <p:cNvSpPr>
            <a:spLocks noGrp="1"/>
          </p:cNvSpPr>
          <p:nvPr>
            <p:ph type="sldNum" sz="quarter" idx="5"/>
          </p:nvPr>
        </p:nvSpPr>
        <p:spPr/>
        <p:txBody>
          <a:bodyPr/>
          <a:lstStyle>
            <a:lvl1pPr defTabSz="931863">
              <a:defRPr sz="2400">
                <a:solidFill>
                  <a:schemeClr val="tx1"/>
                </a:solidFill>
                <a:latin typeface="Tahoma" panose="020B0604030504040204" pitchFamily="34" charset="0"/>
                <a:cs typeface="Arial" panose="020B0604020202020204" pitchFamily="34" charset="0"/>
              </a:defRPr>
            </a:lvl1pPr>
            <a:lvl2pPr marL="742950" indent="-285750" defTabSz="931863">
              <a:defRPr sz="2400">
                <a:solidFill>
                  <a:schemeClr val="tx1"/>
                </a:solidFill>
                <a:latin typeface="Tahoma" panose="020B0604030504040204" pitchFamily="34" charset="0"/>
                <a:cs typeface="Arial" panose="020B0604020202020204" pitchFamily="34" charset="0"/>
              </a:defRPr>
            </a:lvl2pPr>
            <a:lvl3pPr marL="1143000" indent="-228600" defTabSz="931863">
              <a:defRPr sz="2400">
                <a:solidFill>
                  <a:schemeClr val="tx1"/>
                </a:solidFill>
                <a:latin typeface="Tahoma" panose="020B0604030504040204" pitchFamily="34" charset="0"/>
                <a:cs typeface="Arial" panose="020B0604020202020204" pitchFamily="34" charset="0"/>
              </a:defRPr>
            </a:lvl3pPr>
            <a:lvl4pPr marL="1600200" indent="-228600" defTabSz="931863">
              <a:defRPr sz="2400">
                <a:solidFill>
                  <a:schemeClr val="tx1"/>
                </a:solidFill>
                <a:latin typeface="Tahoma" panose="020B0604030504040204" pitchFamily="34" charset="0"/>
                <a:cs typeface="Arial" panose="020B0604020202020204" pitchFamily="34" charset="0"/>
              </a:defRPr>
            </a:lvl4pPr>
            <a:lvl5pPr marL="2057400" indent="-228600" defTabSz="931863">
              <a:defRPr sz="2400">
                <a:solidFill>
                  <a:schemeClr val="tx1"/>
                </a:solidFill>
                <a:latin typeface="Tahom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fld id="{AA6F63BD-0348-46D1-85D2-F9168C15E8A4}" type="slidenum">
              <a:rPr lang="es-ES" altLang="es-AR" sz="1200">
                <a:latin typeface="Times New Roman" panose="02020603050405020304" pitchFamily="18" charset="0"/>
              </a:rPr>
              <a:pPr/>
              <a:t>39</a:t>
            </a:fld>
            <a:endParaRPr lang="es-ES" altLang="es-AR" sz="120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fld id="{4523CAD5-99D5-477C-8AFB-CFFC21C32495}" type="slidenum">
              <a:rPr lang="es-ES" altLang="es-AR" smtClean="0"/>
              <a:pPr/>
              <a:t>‹Nº›</a:t>
            </a:fld>
            <a:endParaRPr lang="es-ES" altLang="es-AR"/>
          </a:p>
        </p:txBody>
      </p:sp>
    </p:spTree>
    <p:extLst>
      <p:ext uri="{BB962C8B-B14F-4D97-AF65-F5344CB8AC3E}">
        <p14:creationId xmlns:p14="http://schemas.microsoft.com/office/powerpoint/2010/main" val="800425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fld id="{2AF887F7-B940-4867-B35D-7AC6FC8BE955}" type="slidenum">
              <a:rPr lang="es-ES" altLang="es-AR" smtClean="0"/>
              <a:pPr/>
              <a:t>‹Nº›</a:t>
            </a:fld>
            <a:endParaRPr lang="es-ES" altLang="es-AR"/>
          </a:p>
        </p:txBody>
      </p:sp>
    </p:spTree>
    <p:extLst>
      <p:ext uri="{BB962C8B-B14F-4D97-AF65-F5344CB8AC3E}">
        <p14:creationId xmlns:p14="http://schemas.microsoft.com/office/powerpoint/2010/main" val="3233191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fld id="{28696655-5DCA-4F0A-8EB8-40A3CF359A01}" type="slidenum">
              <a:rPr lang="es-ES" altLang="es-AR" smtClean="0"/>
              <a:pPr/>
              <a:t>‹Nº›</a:t>
            </a:fld>
            <a:endParaRPr lang="es-ES" altLang="es-AR"/>
          </a:p>
        </p:txBody>
      </p:sp>
    </p:spTree>
    <p:extLst>
      <p:ext uri="{BB962C8B-B14F-4D97-AF65-F5344CB8AC3E}">
        <p14:creationId xmlns:p14="http://schemas.microsoft.com/office/powerpoint/2010/main" val="4139664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fld id="{4A8C7B60-08AB-4DFD-A95D-AC7AA803BE45}" type="slidenum">
              <a:rPr lang="es-ES" altLang="es-AR" smtClean="0"/>
              <a:pPr/>
              <a:t>‹Nº›</a:t>
            </a:fld>
            <a:endParaRPr lang="es-ES" altLang="es-AR"/>
          </a:p>
        </p:txBody>
      </p:sp>
    </p:spTree>
    <p:extLst>
      <p:ext uri="{BB962C8B-B14F-4D97-AF65-F5344CB8AC3E}">
        <p14:creationId xmlns:p14="http://schemas.microsoft.com/office/powerpoint/2010/main" val="1826698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fld id="{3A3EC87D-F021-4AF6-B9C2-087E0D2F93C9}" type="slidenum">
              <a:rPr lang="es-ES" altLang="es-AR" smtClean="0"/>
              <a:pPr/>
              <a:t>‹Nº›</a:t>
            </a:fld>
            <a:endParaRPr lang="es-ES" altLang="es-AR"/>
          </a:p>
        </p:txBody>
      </p:sp>
    </p:spTree>
    <p:extLst>
      <p:ext uri="{BB962C8B-B14F-4D97-AF65-F5344CB8AC3E}">
        <p14:creationId xmlns:p14="http://schemas.microsoft.com/office/powerpoint/2010/main" val="4171162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fld id="{3DBD42E4-B887-490E-88E9-9CB78D1C647E}" type="slidenum">
              <a:rPr lang="es-ES" altLang="es-AR" smtClean="0"/>
              <a:pPr/>
              <a:t>‹Nº›</a:t>
            </a:fld>
            <a:endParaRPr lang="es-ES" altLang="es-AR"/>
          </a:p>
        </p:txBody>
      </p:sp>
    </p:spTree>
    <p:extLst>
      <p:ext uri="{BB962C8B-B14F-4D97-AF65-F5344CB8AC3E}">
        <p14:creationId xmlns:p14="http://schemas.microsoft.com/office/powerpoint/2010/main" val="1680165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fld id="{20A2AAEA-2529-4E16-9CBD-F9CC723249AA}" type="slidenum">
              <a:rPr lang="es-ES" altLang="es-AR" smtClean="0"/>
              <a:pPr/>
              <a:t>‹Nº›</a:t>
            </a:fld>
            <a:endParaRPr lang="es-ES" altLang="es-AR"/>
          </a:p>
        </p:txBody>
      </p:sp>
    </p:spTree>
    <p:extLst>
      <p:ext uri="{BB962C8B-B14F-4D97-AF65-F5344CB8AC3E}">
        <p14:creationId xmlns:p14="http://schemas.microsoft.com/office/powerpoint/2010/main" val="2918570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fld id="{DA58302B-AC97-40DD-AD8E-C9848EF97BDF}" type="slidenum">
              <a:rPr lang="es-ES" altLang="es-AR" smtClean="0"/>
              <a:pPr/>
              <a:t>‹Nº›</a:t>
            </a:fld>
            <a:endParaRPr lang="es-ES" altLang="es-AR"/>
          </a:p>
        </p:txBody>
      </p:sp>
    </p:spTree>
    <p:extLst>
      <p:ext uri="{BB962C8B-B14F-4D97-AF65-F5344CB8AC3E}">
        <p14:creationId xmlns:p14="http://schemas.microsoft.com/office/powerpoint/2010/main" val="449677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fld id="{3B067E7D-C9AC-41D0-BF4B-4E9C636991C1}" type="slidenum">
              <a:rPr lang="es-ES" altLang="es-AR" smtClean="0"/>
              <a:pPr/>
              <a:t>‹Nº›</a:t>
            </a:fld>
            <a:endParaRPr lang="es-ES" altLang="es-AR"/>
          </a:p>
        </p:txBody>
      </p:sp>
    </p:spTree>
    <p:extLst>
      <p:ext uri="{BB962C8B-B14F-4D97-AF65-F5344CB8AC3E}">
        <p14:creationId xmlns:p14="http://schemas.microsoft.com/office/powerpoint/2010/main" val="558770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fld id="{423BB0E1-5A63-4269-8E74-F2CB31F25D28}" type="slidenum">
              <a:rPr lang="es-ES" altLang="es-AR" smtClean="0"/>
              <a:pPr/>
              <a:t>‹Nº›</a:t>
            </a:fld>
            <a:endParaRPr lang="es-ES" altLang="es-AR"/>
          </a:p>
        </p:txBody>
      </p:sp>
    </p:spTree>
    <p:extLst>
      <p:ext uri="{BB962C8B-B14F-4D97-AF65-F5344CB8AC3E}">
        <p14:creationId xmlns:p14="http://schemas.microsoft.com/office/powerpoint/2010/main" val="1280502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fld id="{5BDBB8B3-C2D9-4178-9957-72F3D5CBD9D3}" type="slidenum">
              <a:rPr lang="es-ES" altLang="es-AR" smtClean="0"/>
              <a:pPr/>
              <a:t>‹Nº›</a:t>
            </a:fld>
            <a:endParaRPr lang="es-ES" altLang="es-AR"/>
          </a:p>
        </p:txBody>
      </p:sp>
    </p:spTree>
    <p:extLst>
      <p:ext uri="{BB962C8B-B14F-4D97-AF65-F5344CB8AC3E}">
        <p14:creationId xmlns:p14="http://schemas.microsoft.com/office/powerpoint/2010/main" val="1726283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8302B-AC97-40DD-AD8E-C9848EF97BDF}" type="slidenum">
              <a:rPr lang="es-ES" altLang="es-AR" smtClean="0"/>
              <a:pPr/>
              <a:t>‹Nº›</a:t>
            </a:fld>
            <a:endParaRPr lang="es-ES" altLang="es-AR"/>
          </a:p>
        </p:txBody>
      </p:sp>
    </p:spTree>
    <p:extLst>
      <p:ext uri="{BB962C8B-B14F-4D97-AF65-F5344CB8AC3E}">
        <p14:creationId xmlns:p14="http://schemas.microsoft.com/office/powerpoint/2010/main" val="1909735349"/>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a:extLst>
              <a:ext uri="{FF2B5EF4-FFF2-40B4-BE49-F238E27FC236}">
                <a16:creationId xmlns:a16="http://schemas.microsoft.com/office/drawing/2014/main" id="{383FE7F2-646B-4664-8E4F-9AF08954C108}"/>
              </a:ext>
            </a:extLst>
          </p:cNvPr>
          <p:cNvSpPr txBox="1">
            <a:spLocks noChangeArrowheads="1"/>
          </p:cNvSpPr>
          <p:nvPr/>
        </p:nvSpPr>
        <p:spPr bwMode="auto">
          <a:xfrm>
            <a:off x="611981" y="1196752"/>
            <a:ext cx="7920038" cy="4832092"/>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100000"/>
              </a:spcBef>
              <a:buClrTx/>
              <a:buSzTx/>
              <a:buFontTx/>
              <a:buNone/>
            </a:pPr>
            <a:r>
              <a:rPr lang="es-MX" altLang="es-AR" sz="2800" b="1" dirty="0"/>
              <a:t>METODOLOGÍA Y TÉCNICAS DE INVESTIGACIÓN EN CIENCIAS SOCIALES</a:t>
            </a:r>
          </a:p>
          <a:p>
            <a:pPr algn="ctr" eaLnBrk="1" hangingPunct="1">
              <a:spcBef>
                <a:spcPct val="100000"/>
              </a:spcBef>
              <a:buClrTx/>
              <a:buSzTx/>
              <a:buFontTx/>
              <a:buNone/>
            </a:pPr>
            <a:r>
              <a:rPr lang="es-MX" altLang="es-AR" sz="2800" dirty="0"/>
              <a:t>Titular: Agustín Salvia</a:t>
            </a:r>
          </a:p>
          <a:p>
            <a:pPr algn="ctr" eaLnBrk="1" hangingPunct="1">
              <a:spcBef>
                <a:spcPct val="100000"/>
              </a:spcBef>
              <a:buClrTx/>
              <a:buSzTx/>
              <a:buFontTx/>
              <a:buNone/>
            </a:pPr>
            <a:r>
              <a:rPr lang="es-AR" altLang="es-AR" sz="2800" b="1" dirty="0"/>
              <a:t>TEÓRICO 5: PROYECTO, PROCESO Y DISEÑO de INVESTIGACIÓN CIENTÍFICA. CONCEPTOS E INDICADORES: LA OPERACIONALIZACIÓN. </a:t>
            </a:r>
          </a:p>
          <a:p>
            <a:pPr algn="ctr" eaLnBrk="1" hangingPunct="1">
              <a:spcBef>
                <a:spcPct val="100000"/>
              </a:spcBef>
              <a:buClrTx/>
              <a:buSzTx/>
              <a:buFontTx/>
              <a:buNone/>
            </a:pPr>
            <a:r>
              <a:rPr lang="es-AR" altLang="es-AR" sz="2800" b="1" dirty="0"/>
              <a:t>Yamila Gómez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a:extLst>
              <a:ext uri="{FF2B5EF4-FFF2-40B4-BE49-F238E27FC236}">
                <a16:creationId xmlns:a16="http://schemas.microsoft.com/office/drawing/2014/main" id="{23AA5E6D-329A-4F2A-8880-8123D80C6BD7}"/>
              </a:ext>
            </a:extLst>
          </p:cNvPr>
          <p:cNvSpPr txBox="1">
            <a:spLocks noChangeArrowheads="1"/>
          </p:cNvSpPr>
          <p:nvPr/>
        </p:nvSpPr>
        <p:spPr bwMode="auto">
          <a:xfrm>
            <a:off x="899592" y="2469555"/>
            <a:ext cx="6877050" cy="1077912"/>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s-ES_tradnl" altLang="es-AR" dirty="0"/>
              <a:t>Planteo de un Tema/Problema</a:t>
            </a:r>
          </a:p>
          <a:p>
            <a:pPr algn="ctr">
              <a:spcBef>
                <a:spcPct val="0"/>
              </a:spcBef>
              <a:buClrTx/>
              <a:buSzTx/>
              <a:buFontTx/>
              <a:buNone/>
            </a:pPr>
            <a:r>
              <a:rPr lang="es-ES_tradnl" altLang="es-AR" dirty="0"/>
              <a:t>Delimitar tiempo y espacio</a:t>
            </a:r>
          </a:p>
        </p:txBody>
      </p:sp>
      <p:sp>
        <p:nvSpPr>
          <p:cNvPr id="13315" name="Text Box 6">
            <a:extLst>
              <a:ext uri="{FF2B5EF4-FFF2-40B4-BE49-F238E27FC236}">
                <a16:creationId xmlns:a16="http://schemas.microsoft.com/office/drawing/2014/main" id="{78CF8817-1BCD-4903-8C90-C0B52F5BC21C}"/>
              </a:ext>
            </a:extLst>
          </p:cNvPr>
          <p:cNvSpPr txBox="1">
            <a:spLocks noChangeArrowheads="1"/>
          </p:cNvSpPr>
          <p:nvPr/>
        </p:nvSpPr>
        <p:spPr bwMode="auto">
          <a:xfrm>
            <a:off x="611186" y="5155312"/>
            <a:ext cx="8137525" cy="10763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s-ES_tradnl" altLang="es-AR" dirty="0"/>
              <a:t>Identificación / Ajuste de las Preguntas e Hipótesis de Investigación</a:t>
            </a:r>
            <a:endParaRPr lang="es-ES_tradnl" altLang="es-AR" sz="2800" dirty="0"/>
          </a:p>
        </p:txBody>
      </p:sp>
      <p:sp>
        <p:nvSpPr>
          <p:cNvPr id="13316" name="6 CuadroTexto">
            <a:extLst>
              <a:ext uri="{FF2B5EF4-FFF2-40B4-BE49-F238E27FC236}">
                <a16:creationId xmlns:a16="http://schemas.microsoft.com/office/drawing/2014/main" id="{A6550D0D-DF98-4452-AF04-9C855994031C}"/>
              </a:ext>
            </a:extLst>
          </p:cNvPr>
          <p:cNvSpPr txBox="1">
            <a:spLocks noChangeArrowheads="1"/>
          </p:cNvSpPr>
          <p:nvPr/>
        </p:nvSpPr>
        <p:spPr bwMode="auto">
          <a:xfrm>
            <a:off x="503237" y="548680"/>
            <a:ext cx="83534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spcBef>
                <a:spcPct val="0"/>
              </a:spcBef>
              <a:buClrTx/>
              <a:buSzTx/>
              <a:buFontTx/>
              <a:buNone/>
            </a:pPr>
            <a:r>
              <a:rPr lang="es-MX" altLang="es-AR" sz="1800" dirty="0"/>
              <a:t>La idea o </a:t>
            </a:r>
            <a:r>
              <a:rPr lang="es-MX" altLang="es-AR" sz="1800" b="1" dirty="0"/>
              <a:t>problema de investigación </a:t>
            </a:r>
            <a:r>
              <a:rPr lang="es-MX" altLang="es-AR" sz="1800" dirty="0"/>
              <a:t>se presenta </a:t>
            </a:r>
            <a:r>
              <a:rPr lang="es-AR" altLang="es-AR" sz="1800" dirty="0"/>
              <a:t>inicialmente </a:t>
            </a:r>
            <a:r>
              <a:rPr lang="es-MX" altLang="es-AR" sz="1800" dirty="0"/>
              <a:t>de modo vago o genérico. Luego se va precisando y configurando. Esto sucede por medio de una revisión de </a:t>
            </a:r>
            <a:r>
              <a:rPr lang="es-MX" altLang="es-AR" sz="1800" b="1" dirty="0"/>
              <a:t>antecedentes</a:t>
            </a:r>
            <a:r>
              <a:rPr lang="es-MX" altLang="es-AR" sz="1800" dirty="0"/>
              <a:t> sobre el tema que colabora para que </a:t>
            </a:r>
            <a:r>
              <a:rPr lang="es-MX" altLang="es-AR" sz="1800" b="1" dirty="0"/>
              <a:t>se estructure la idea originaria </a:t>
            </a:r>
            <a:r>
              <a:rPr lang="es-MX" altLang="es-AR" sz="1800" dirty="0"/>
              <a:t>insertándola en una </a:t>
            </a:r>
            <a:r>
              <a:rPr lang="es-MX" altLang="es-AR" sz="1800" b="1" dirty="0"/>
              <a:t>perspectiva teórica y metodológica</a:t>
            </a:r>
            <a:r>
              <a:rPr lang="es-MX" altLang="es-AR" sz="1800" dirty="0"/>
              <a:t>.</a:t>
            </a:r>
            <a:endParaRPr lang="es-AR" altLang="es-AR" sz="1800" dirty="0"/>
          </a:p>
        </p:txBody>
      </p:sp>
      <p:sp>
        <p:nvSpPr>
          <p:cNvPr id="10" name="Text Box 5">
            <a:extLst>
              <a:ext uri="{FF2B5EF4-FFF2-40B4-BE49-F238E27FC236}">
                <a16:creationId xmlns:a16="http://schemas.microsoft.com/office/drawing/2014/main" id="{9234E960-C199-4558-93FC-52864A849228}"/>
              </a:ext>
            </a:extLst>
          </p:cNvPr>
          <p:cNvSpPr txBox="1">
            <a:spLocks noChangeArrowheads="1"/>
          </p:cNvSpPr>
          <p:nvPr/>
        </p:nvSpPr>
        <p:spPr bwMode="auto">
          <a:xfrm>
            <a:off x="7776642" y="3889427"/>
            <a:ext cx="784225" cy="923925"/>
          </a:xfrm>
          <a:prstGeom prst="rect">
            <a:avLst/>
          </a:prstGeom>
          <a:solidFill>
            <a:schemeClr val="tx2">
              <a:lumMod val="40000"/>
              <a:lumOff val="60000"/>
            </a:schemeClr>
          </a:solidFill>
          <a:ln w="57150">
            <a:solidFill>
              <a:srgbClr val="00CC99"/>
            </a:solidFill>
          </a:ln>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defRPr/>
            </a:pPr>
            <a:r>
              <a:rPr lang="es-ES_tradnl" altLang="es-AR" sz="5400" b="1" dirty="0">
                <a:cs typeface="Arial" charset="0"/>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1C9A23FB-8E77-4112-8944-D970FEF9ED69}"/>
              </a:ext>
            </a:extLst>
          </p:cNvPr>
          <p:cNvSpPr txBox="1">
            <a:spLocks noChangeArrowheads="1"/>
          </p:cNvSpPr>
          <p:nvPr/>
        </p:nvSpPr>
        <p:spPr bwMode="auto">
          <a:xfrm>
            <a:off x="0" y="838200"/>
            <a:ext cx="9144000" cy="1800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s-AR" altLang="es-AR" sz="2400"/>
          </a:p>
        </p:txBody>
      </p:sp>
      <p:sp>
        <p:nvSpPr>
          <p:cNvPr id="19460" name="Text Box 4">
            <a:extLst>
              <a:ext uri="{FF2B5EF4-FFF2-40B4-BE49-F238E27FC236}">
                <a16:creationId xmlns:a16="http://schemas.microsoft.com/office/drawing/2014/main" id="{F4451C08-20F3-47AB-97C8-4E07396B0C9E}"/>
              </a:ext>
            </a:extLst>
          </p:cNvPr>
          <p:cNvSpPr txBox="1">
            <a:spLocks noChangeArrowheads="1"/>
          </p:cNvSpPr>
          <p:nvPr/>
        </p:nvSpPr>
        <p:spPr bwMode="auto">
          <a:xfrm>
            <a:off x="190500" y="283934"/>
            <a:ext cx="8763000" cy="4455066"/>
          </a:xfrm>
          <a:prstGeom prst="rect">
            <a:avLst/>
          </a:prstGeom>
          <a:solidFill>
            <a:srgbClr val="9EFC8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spcBef>
                <a:spcPct val="50000"/>
              </a:spcBef>
              <a:buClrTx/>
              <a:buSzTx/>
              <a:buNone/>
            </a:pPr>
            <a:r>
              <a:rPr lang="es-AR" sz="2100" dirty="0"/>
              <a:t>Para Bunge, las tareas del </a:t>
            </a:r>
            <a:r>
              <a:rPr lang="es-AR" sz="2100" b="1" dirty="0"/>
              <a:t>investigador</a:t>
            </a:r>
            <a:r>
              <a:rPr lang="es-AR" sz="2100" dirty="0"/>
              <a:t> son: </a:t>
            </a:r>
          </a:p>
          <a:p>
            <a:pPr algn="just" eaLnBrk="1" hangingPunct="1">
              <a:spcBef>
                <a:spcPct val="50000"/>
              </a:spcBef>
              <a:buClrTx/>
              <a:buSzTx/>
              <a:buNone/>
            </a:pPr>
            <a:endParaRPr lang="es-AR" sz="2100" dirty="0"/>
          </a:p>
          <a:p>
            <a:pPr marL="342900" indent="-342900" algn="just" eaLnBrk="1" hangingPunct="1">
              <a:spcBef>
                <a:spcPct val="50000"/>
              </a:spcBef>
              <a:buClrTx/>
              <a:buSzTx/>
              <a:buFont typeface="Wingdings" panose="05000000000000000000" pitchFamily="2" charset="2"/>
              <a:buChar char="ü"/>
            </a:pPr>
            <a:r>
              <a:rPr lang="es-AR" sz="2100" dirty="0"/>
              <a:t>tomar conocimiento de problema que otros pueden haber pasado por alto</a:t>
            </a:r>
          </a:p>
          <a:p>
            <a:pPr marL="342900" indent="-342900" algn="just" eaLnBrk="1" hangingPunct="1">
              <a:spcBef>
                <a:spcPct val="50000"/>
              </a:spcBef>
              <a:buClrTx/>
              <a:buSzTx/>
              <a:buFont typeface="Wingdings" panose="05000000000000000000" pitchFamily="2" charset="2"/>
              <a:buChar char="ü"/>
            </a:pPr>
            <a:r>
              <a:rPr lang="es-AR" sz="2100" dirty="0"/>
              <a:t>insertarlos en un cuerpo de conocimiento </a:t>
            </a:r>
          </a:p>
          <a:p>
            <a:pPr marL="342900" indent="-342900" algn="just" eaLnBrk="1" hangingPunct="1">
              <a:spcBef>
                <a:spcPct val="50000"/>
              </a:spcBef>
              <a:buClrTx/>
              <a:buSzTx/>
              <a:buFont typeface="Wingdings" panose="05000000000000000000" pitchFamily="2" charset="2"/>
              <a:buChar char="ü"/>
            </a:pPr>
            <a:r>
              <a:rPr lang="es-AR" sz="2100" dirty="0"/>
              <a:t>intentar resolverlos con el máximo rigor para enriquecer nuestro conocimiento. </a:t>
            </a:r>
          </a:p>
          <a:p>
            <a:pPr algn="just" eaLnBrk="1" hangingPunct="1">
              <a:spcBef>
                <a:spcPct val="50000"/>
              </a:spcBef>
              <a:buClrTx/>
              <a:buSzTx/>
              <a:buNone/>
            </a:pPr>
            <a:endParaRPr lang="es-AR" sz="2100" dirty="0"/>
          </a:p>
          <a:p>
            <a:pPr algn="ctr" eaLnBrk="1" hangingPunct="1">
              <a:spcBef>
                <a:spcPct val="50000"/>
              </a:spcBef>
              <a:buClrTx/>
              <a:buSzTx/>
              <a:buNone/>
            </a:pPr>
            <a:r>
              <a:rPr lang="es-AR" sz="2100" i="1" dirty="0"/>
              <a:t>El investigador es un problematizador.</a:t>
            </a:r>
          </a:p>
          <a:p>
            <a:pPr algn="just" eaLnBrk="1" hangingPunct="1">
              <a:spcBef>
                <a:spcPct val="50000"/>
              </a:spcBef>
              <a:buClrTx/>
              <a:buSzTx/>
              <a:buNone/>
            </a:pPr>
            <a:endParaRPr lang="es-AR" sz="2100" dirty="0"/>
          </a:p>
        </p:txBody>
      </p:sp>
      <p:sp>
        <p:nvSpPr>
          <p:cNvPr id="2" name="Rectangle 3">
            <a:extLst>
              <a:ext uri="{FF2B5EF4-FFF2-40B4-BE49-F238E27FC236}">
                <a16:creationId xmlns:a16="http://schemas.microsoft.com/office/drawing/2014/main" id="{E42EA889-89D9-4FB5-986E-9EF9EA4B3F98}"/>
              </a:ext>
            </a:extLst>
          </p:cNvPr>
          <p:cNvSpPr>
            <a:spLocks noChangeArrowheads="1"/>
          </p:cNvSpPr>
          <p:nvPr/>
        </p:nvSpPr>
        <p:spPr bwMode="auto">
          <a:xfrm>
            <a:off x="161131" y="5125267"/>
            <a:ext cx="8821738" cy="1432646"/>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spcBef>
                <a:spcPct val="50000"/>
              </a:spcBef>
              <a:buClrTx/>
              <a:buSzTx/>
              <a:buNone/>
            </a:pPr>
            <a:r>
              <a:rPr lang="es-AR" sz="2000"/>
              <a:t>El progreso del conocimiento consiste en plantear, aclarar y resolver nuevos problemas, pero no problemas de cualquier clase. </a:t>
            </a:r>
            <a:endParaRPr lang="es-ES" altLang="es-A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1C9A23FB-8E77-4112-8944-D970FEF9ED69}"/>
              </a:ext>
            </a:extLst>
          </p:cNvPr>
          <p:cNvSpPr txBox="1">
            <a:spLocks noChangeArrowheads="1"/>
          </p:cNvSpPr>
          <p:nvPr/>
        </p:nvSpPr>
        <p:spPr bwMode="auto">
          <a:xfrm>
            <a:off x="0" y="838200"/>
            <a:ext cx="9144000" cy="1800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s-AR" altLang="es-AR" sz="2400"/>
          </a:p>
        </p:txBody>
      </p:sp>
      <p:sp>
        <p:nvSpPr>
          <p:cNvPr id="19459" name="Rectangle 3">
            <a:extLst>
              <a:ext uri="{FF2B5EF4-FFF2-40B4-BE49-F238E27FC236}">
                <a16:creationId xmlns:a16="http://schemas.microsoft.com/office/drawing/2014/main" id="{141FC2BF-7389-4A89-8C38-A94631CB9050}"/>
              </a:ext>
            </a:extLst>
          </p:cNvPr>
          <p:cNvSpPr>
            <a:spLocks noChangeArrowheads="1"/>
          </p:cNvSpPr>
          <p:nvPr/>
        </p:nvSpPr>
        <p:spPr bwMode="auto">
          <a:xfrm>
            <a:off x="142875" y="115888"/>
            <a:ext cx="8821738" cy="1873250"/>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spcBef>
                <a:spcPct val="0"/>
              </a:spcBef>
              <a:spcAft>
                <a:spcPts val="600"/>
              </a:spcAft>
              <a:buClrTx/>
              <a:buSzTx/>
              <a:buFontTx/>
              <a:buNone/>
            </a:pPr>
            <a:r>
              <a:rPr lang="es-MX" altLang="es-AR" sz="2100" dirty="0"/>
              <a:t>Plantear un </a:t>
            </a:r>
            <a:r>
              <a:rPr lang="es-MX" altLang="es-AR" sz="2100" b="1" dirty="0"/>
              <a:t>problema de investigación científico </a:t>
            </a:r>
            <a:r>
              <a:rPr lang="es-MX" altLang="es-AR" sz="2100" dirty="0"/>
              <a:t>es </a:t>
            </a:r>
            <a:r>
              <a:rPr lang="es-MX" altLang="es-AR" sz="2100" b="1" dirty="0"/>
              <a:t>poner en duda </a:t>
            </a:r>
            <a:r>
              <a:rPr lang="es-MX" altLang="es-AR" sz="2100" dirty="0"/>
              <a:t>las características y condiciones a partir de las cuales se describe o explica un fenómeno, sea con el objetivo de </a:t>
            </a:r>
            <a:r>
              <a:rPr lang="es-MX" altLang="es-AR" sz="2100" b="1" dirty="0"/>
              <a:t>confirmar o refutar </a:t>
            </a:r>
            <a:r>
              <a:rPr lang="es-MX" altLang="es-AR" sz="2100" dirty="0"/>
              <a:t>tal conocimiento.</a:t>
            </a:r>
            <a:endParaRPr lang="es-MX" altLang="es-AR" sz="1900" b="1" i="1" dirty="0"/>
          </a:p>
        </p:txBody>
      </p:sp>
      <p:sp>
        <p:nvSpPr>
          <p:cNvPr id="19460" name="Text Box 4">
            <a:extLst>
              <a:ext uri="{FF2B5EF4-FFF2-40B4-BE49-F238E27FC236}">
                <a16:creationId xmlns:a16="http://schemas.microsoft.com/office/drawing/2014/main" id="{F4451C08-20F3-47AB-97C8-4E07396B0C9E}"/>
              </a:ext>
            </a:extLst>
          </p:cNvPr>
          <p:cNvSpPr txBox="1">
            <a:spLocks noChangeArrowheads="1"/>
          </p:cNvSpPr>
          <p:nvPr/>
        </p:nvSpPr>
        <p:spPr bwMode="auto">
          <a:xfrm>
            <a:off x="179388" y="2492375"/>
            <a:ext cx="8763000" cy="3970338"/>
          </a:xfrm>
          <a:prstGeom prst="rect">
            <a:avLst/>
          </a:prstGeom>
          <a:solidFill>
            <a:srgbClr val="9EFC8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spcBef>
                <a:spcPct val="50000"/>
              </a:spcBef>
              <a:buClrTx/>
              <a:buSzTx/>
              <a:buFontTx/>
              <a:buChar char="•"/>
            </a:pPr>
            <a:r>
              <a:rPr lang="es-ES" altLang="es-AR" sz="2400" dirty="0"/>
              <a:t> </a:t>
            </a:r>
            <a:r>
              <a:rPr lang="es-AR" altLang="es-AR" sz="2400" dirty="0"/>
              <a:t>Fundado en teorías, conocimientos y experiencias </a:t>
            </a:r>
            <a:r>
              <a:rPr lang="es-AR" altLang="es-AR" sz="2400" b="1" dirty="0"/>
              <a:t>previas</a:t>
            </a:r>
            <a:r>
              <a:rPr lang="es-AR" altLang="es-AR" sz="2400" dirty="0"/>
              <a:t> que se tiene del objeto.</a:t>
            </a:r>
            <a:endParaRPr lang="es-ES" altLang="es-AR" sz="2400" dirty="0"/>
          </a:p>
          <a:p>
            <a:pPr algn="just" eaLnBrk="1" hangingPunct="1">
              <a:spcBef>
                <a:spcPct val="50000"/>
              </a:spcBef>
              <a:buClrTx/>
              <a:buSzTx/>
              <a:buFontTx/>
              <a:buChar char="•"/>
            </a:pPr>
            <a:r>
              <a:rPr lang="es-ES" altLang="es-AR" sz="2400" dirty="0"/>
              <a:t> </a:t>
            </a:r>
            <a:r>
              <a:rPr lang="es-AR" altLang="es-AR" sz="2400" dirty="0"/>
              <a:t>Se </a:t>
            </a:r>
            <a:r>
              <a:rPr lang="es-AR" altLang="es-AR" sz="2400" b="1" dirty="0"/>
              <a:t>posiciona</a:t>
            </a:r>
            <a:r>
              <a:rPr lang="es-AR" altLang="es-AR" sz="2400" dirty="0"/>
              <a:t> frente a un saber científico conocido y </a:t>
            </a:r>
            <a:r>
              <a:rPr lang="es-AR" altLang="es-AR" sz="2400" b="1" dirty="0"/>
              <a:t>adquiere sentido en un determinado contexto </a:t>
            </a:r>
            <a:r>
              <a:rPr lang="es-AR" altLang="es-AR" sz="2400" dirty="0"/>
              <a:t>histórico y socio-cultural.</a:t>
            </a:r>
          </a:p>
          <a:p>
            <a:pPr algn="just" eaLnBrk="1" hangingPunct="1">
              <a:spcBef>
                <a:spcPct val="50000"/>
              </a:spcBef>
              <a:buClrTx/>
              <a:buSzTx/>
              <a:buFontTx/>
              <a:buChar char="•"/>
            </a:pPr>
            <a:r>
              <a:rPr lang="es-AR" altLang="es-AR" sz="2400" dirty="0"/>
              <a:t> Implica </a:t>
            </a:r>
            <a:r>
              <a:rPr lang="es-AR" altLang="es-AR" sz="2400" b="1" dirty="0"/>
              <a:t>interrogar</a:t>
            </a:r>
            <a:r>
              <a:rPr lang="es-AR" altLang="es-AR" sz="2400" dirty="0"/>
              <a:t> desde o hacia un campo de </a:t>
            </a:r>
            <a:r>
              <a:rPr lang="es-AR" altLang="es-AR" sz="2400" b="1" dirty="0"/>
              <a:t>hechos</a:t>
            </a:r>
            <a:r>
              <a:rPr lang="es-AR" altLang="es-AR" sz="2400" dirty="0"/>
              <a:t> aceptados, y hacia o desde un campo de </a:t>
            </a:r>
            <a:r>
              <a:rPr lang="es-AR" altLang="es-AR" sz="2400" b="1" dirty="0"/>
              <a:t>teorías</a:t>
            </a:r>
            <a:r>
              <a:rPr lang="es-AR" altLang="es-AR" sz="2400" dirty="0"/>
              <a:t> aceptadas. </a:t>
            </a:r>
            <a:endParaRPr lang="es-ES" altLang="es-AR" sz="2400" dirty="0"/>
          </a:p>
          <a:p>
            <a:pPr algn="just" eaLnBrk="1" hangingPunct="1">
              <a:spcBef>
                <a:spcPct val="50000"/>
              </a:spcBef>
              <a:buClrTx/>
              <a:buSzTx/>
              <a:buFontTx/>
              <a:buChar char="•"/>
            </a:pPr>
            <a:r>
              <a:rPr lang="es-AR" altLang="es-AR" sz="2400" dirty="0"/>
              <a:t> Implica exponer / mostrar las </a:t>
            </a:r>
            <a:r>
              <a:rPr lang="es-AR" altLang="es-AR" sz="2400" b="1" dirty="0"/>
              <a:t>condiciones / supuestos </a:t>
            </a:r>
            <a:r>
              <a:rPr lang="es-AR" altLang="es-AR" sz="2400" dirty="0"/>
              <a:t>a partir de las cuales se formula tal interrogante</a:t>
            </a:r>
            <a:endParaRPr lang="es-ES" altLang="es-AR" sz="2400" dirty="0"/>
          </a:p>
        </p:txBody>
      </p:sp>
    </p:spTree>
    <p:extLst>
      <p:ext uri="{BB962C8B-B14F-4D97-AF65-F5344CB8AC3E}">
        <p14:creationId xmlns:p14="http://schemas.microsoft.com/office/powerpoint/2010/main" val="79012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95A8BBA1-8330-4F7B-AC78-57823C79185F}"/>
              </a:ext>
            </a:extLst>
          </p:cNvPr>
          <p:cNvSpPr>
            <a:spLocks noChangeArrowheads="1"/>
          </p:cNvSpPr>
          <p:nvPr/>
        </p:nvSpPr>
        <p:spPr bwMode="auto">
          <a:xfrm>
            <a:off x="1571625" y="428625"/>
            <a:ext cx="6096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100000"/>
              </a:spcBef>
              <a:buClrTx/>
              <a:buSzTx/>
              <a:buFontTx/>
              <a:buNone/>
            </a:pPr>
            <a:r>
              <a:rPr lang="es-MX" altLang="es-AR" sz="2800" b="1">
                <a:solidFill>
                  <a:schemeClr val="tx2"/>
                </a:solidFill>
              </a:rPr>
              <a:t>EL PROBLEMA DE LA INVESTIGACIÓN</a:t>
            </a:r>
          </a:p>
        </p:txBody>
      </p:sp>
      <p:sp>
        <p:nvSpPr>
          <p:cNvPr id="4" name="Rectangle 3">
            <a:extLst>
              <a:ext uri="{FF2B5EF4-FFF2-40B4-BE49-F238E27FC236}">
                <a16:creationId xmlns:a16="http://schemas.microsoft.com/office/drawing/2014/main" id="{8A6674A7-CBD1-4C0B-BD60-4586624C9F64}"/>
              </a:ext>
            </a:extLst>
          </p:cNvPr>
          <p:cNvSpPr>
            <a:spLocks noChangeArrowheads="1"/>
          </p:cNvSpPr>
          <p:nvPr/>
        </p:nvSpPr>
        <p:spPr bwMode="auto">
          <a:xfrm>
            <a:off x="107950" y="2349500"/>
            <a:ext cx="8821738" cy="3887788"/>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spcBef>
                <a:spcPct val="0"/>
              </a:spcBef>
              <a:spcAft>
                <a:spcPts val="600"/>
              </a:spcAft>
              <a:buClrTx/>
              <a:buSzTx/>
              <a:buFontTx/>
              <a:buNone/>
              <a:defRPr/>
            </a:pPr>
            <a:r>
              <a:rPr lang="es-ES_tradnl" altLang="es-AR" sz="2400" dirty="0">
                <a:solidFill>
                  <a:srgbClr val="000000"/>
                </a:solidFill>
              </a:rPr>
              <a:t>La elección de grupos de problemas o líneas de investigación está determinada por varios factores tales como </a:t>
            </a:r>
          </a:p>
          <a:p>
            <a:pPr marL="342900" indent="-342900" algn="just" eaLnBrk="1" hangingPunct="1">
              <a:spcBef>
                <a:spcPct val="0"/>
              </a:spcBef>
              <a:spcAft>
                <a:spcPts val="600"/>
              </a:spcAft>
              <a:buClrTx/>
              <a:buSzTx/>
              <a:buFont typeface="Wingdings" panose="05000000000000000000" pitchFamily="2" charset="2"/>
              <a:buChar char="ü"/>
              <a:defRPr/>
            </a:pPr>
            <a:r>
              <a:rPr lang="es-ES_tradnl" altLang="es-AR" sz="2400" dirty="0">
                <a:solidFill>
                  <a:srgbClr val="000000"/>
                </a:solidFill>
              </a:rPr>
              <a:t>el interés intrínseco del problema según lo determina el estadio del conocimiento en cada momento</a:t>
            </a:r>
          </a:p>
          <a:p>
            <a:pPr marL="342900" indent="-342900" algn="just" eaLnBrk="1" hangingPunct="1">
              <a:spcBef>
                <a:spcPct val="0"/>
              </a:spcBef>
              <a:spcAft>
                <a:spcPts val="600"/>
              </a:spcAft>
              <a:buClrTx/>
              <a:buSzTx/>
              <a:buFont typeface="Wingdings" panose="05000000000000000000" pitchFamily="2" charset="2"/>
              <a:buChar char="ü"/>
              <a:defRPr/>
            </a:pPr>
            <a:r>
              <a:rPr lang="es-ES_tradnl" altLang="es-AR" sz="2400" dirty="0">
                <a:solidFill>
                  <a:srgbClr val="000000"/>
                </a:solidFill>
              </a:rPr>
              <a:t>la tendencia profesional de los investigadores</a:t>
            </a:r>
          </a:p>
          <a:p>
            <a:pPr marL="342900" indent="-342900" algn="just" eaLnBrk="1" hangingPunct="1">
              <a:spcBef>
                <a:spcPct val="0"/>
              </a:spcBef>
              <a:spcAft>
                <a:spcPts val="600"/>
              </a:spcAft>
              <a:buClrTx/>
              <a:buSzTx/>
              <a:buFont typeface="Wingdings" panose="05000000000000000000" pitchFamily="2" charset="2"/>
              <a:buChar char="ü"/>
              <a:defRPr/>
            </a:pPr>
            <a:r>
              <a:rPr lang="es-ES_tradnl" altLang="es-AR" sz="2400" dirty="0">
                <a:solidFill>
                  <a:srgbClr val="000000"/>
                </a:solidFill>
              </a:rPr>
              <a:t>la posibilidad de aplicaciones</a:t>
            </a:r>
          </a:p>
          <a:p>
            <a:pPr marL="342900" indent="-342900" algn="just" eaLnBrk="1" hangingPunct="1">
              <a:spcBef>
                <a:spcPct val="0"/>
              </a:spcBef>
              <a:spcAft>
                <a:spcPts val="600"/>
              </a:spcAft>
              <a:buClrTx/>
              <a:buSzTx/>
              <a:buFont typeface="Wingdings" panose="05000000000000000000" pitchFamily="2" charset="2"/>
              <a:buChar char="ü"/>
              <a:defRPr/>
            </a:pPr>
            <a:r>
              <a:rPr lang="es-ES_tradnl" altLang="es-AR" sz="2400" dirty="0">
                <a:solidFill>
                  <a:srgbClr val="000000"/>
                </a:solidFill>
              </a:rPr>
              <a:t>las facilidades instrumentales </a:t>
            </a:r>
          </a:p>
          <a:p>
            <a:pPr marL="342900" indent="-342900" algn="just" eaLnBrk="1" hangingPunct="1">
              <a:spcBef>
                <a:spcPct val="0"/>
              </a:spcBef>
              <a:spcAft>
                <a:spcPts val="600"/>
              </a:spcAft>
              <a:buClrTx/>
              <a:buSzTx/>
              <a:buFont typeface="Wingdings" panose="05000000000000000000" pitchFamily="2" charset="2"/>
              <a:buChar char="ü"/>
              <a:defRPr/>
            </a:pPr>
            <a:r>
              <a:rPr lang="es-ES_tradnl" altLang="es-AR" sz="2400" dirty="0">
                <a:solidFill>
                  <a:srgbClr val="000000"/>
                </a:solidFill>
              </a:rPr>
              <a:t>las facilidades de financiación </a:t>
            </a:r>
            <a:endParaRPr lang="es-MX" altLang="es-AR" sz="2400" b="1" dirty="0"/>
          </a:p>
        </p:txBody>
      </p:sp>
      <p:sp>
        <p:nvSpPr>
          <p:cNvPr id="20484" name="Text Box 4">
            <a:extLst>
              <a:ext uri="{FF2B5EF4-FFF2-40B4-BE49-F238E27FC236}">
                <a16:creationId xmlns:a16="http://schemas.microsoft.com/office/drawing/2014/main" id="{FD3C79B3-0F69-4147-BC9F-4A776E5668A1}"/>
              </a:ext>
            </a:extLst>
          </p:cNvPr>
          <p:cNvSpPr txBox="1">
            <a:spLocks noChangeArrowheads="1"/>
          </p:cNvSpPr>
          <p:nvPr/>
        </p:nvSpPr>
        <p:spPr bwMode="auto">
          <a:xfrm>
            <a:off x="6300788" y="5300663"/>
            <a:ext cx="2087562" cy="1323975"/>
          </a:xfrm>
          <a:prstGeom prst="rect">
            <a:avLst/>
          </a:prstGeom>
          <a:solidFill>
            <a:srgbClr val="FFCC99"/>
          </a:solidFill>
          <a:ln w="28575">
            <a:solidFill>
              <a:srgbClr val="C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 typeface="Wingdings" panose="05000000000000000000" pitchFamily="2" charset="2"/>
              <a:buNone/>
            </a:pPr>
            <a:r>
              <a:rPr lang="es-AR" altLang="es-AR" sz="2000"/>
              <a:t>Proyecto</a:t>
            </a:r>
          </a:p>
          <a:p>
            <a:pPr algn="ctr" eaLnBrk="1" hangingPunct="1">
              <a:spcBef>
                <a:spcPct val="50000"/>
              </a:spcBef>
              <a:buClrTx/>
              <a:buSzTx/>
              <a:buFont typeface="Wingdings" panose="05000000000000000000" pitchFamily="2" charset="2"/>
              <a:buNone/>
            </a:pPr>
            <a:r>
              <a:rPr lang="es-AR" altLang="es-AR" sz="2000"/>
              <a:t>Diseño</a:t>
            </a:r>
          </a:p>
          <a:p>
            <a:pPr algn="ctr" eaLnBrk="1" hangingPunct="1">
              <a:spcBef>
                <a:spcPct val="50000"/>
              </a:spcBef>
              <a:buClrTx/>
              <a:buSzTx/>
              <a:buFont typeface="Wingdings" panose="05000000000000000000" pitchFamily="2" charset="2"/>
              <a:buNone/>
            </a:pPr>
            <a:r>
              <a:rPr lang="es-AR" altLang="es-AR" sz="2000"/>
              <a:t>Proceso</a:t>
            </a:r>
            <a:endParaRPr lang="es-ES" altLang="es-AR"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63B8EBAB-E30E-4DA5-AFE8-8223867CD457}"/>
              </a:ext>
            </a:extLst>
          </p:cNvPr>
          <p:cNvSpPr txBox="1">
            <a:spLocks noChangeArrowheads="1"/>
          </p:cNvSpPr>
          <p:nvPr/>
        </p:nvSpPr>
        <p:spPr bwMode="auto">
          <a:xfrm>
            <a:off x="179388" y="2420938"/>
            <a:ext cx="8675687" cy="3892550"/>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spcBef>
                <a:spcPct val="100000"/>
              </a:spcBef>
              <a:buClrTx/>
              <a:buSzTx/>
              <a:buFont typeface="Wingdings" panose="05000000000000000000" pitchFamily="2" charset="2"/>
              <a:buNone/>
              <a:defRPr/>
            </a:pPr>
            <a:r>
              <a:rPr lang="es-ES_tradnl" altLang="es-AR" sz="1900" dirty="0"/>
              <a:t>Consejos: </a:t>
            </a:r>
          </a:p>
          <a:p>
            <a:pPr marL="514350" indent="-514350" algn="just" eaLnBrk="1" hangingPunct="1">
              <a:spcBef>
                <a:spcPct val="100000"/>
              </a:spcBef>
              <a:buClrTx/>
              <a:buSzTx/>
              <a:buFont typeface="Wingdings" panose="05000000000000000000" pitchFamily="2" charset="2"/>
              <a:buAutoNum type="romanLcParenBoth"/>
              <a:defRPr/>
            </a:pPr>
            <a:r>
              <a:rPr lang="es-ES_tradnl" altLang="es-AR" sz="1900" dirty="0"/>
              <a:t>Criticar soluciones conocidas, buscar puntos débiles en ellas.</a:t>
            </a:r>
          </a:p>
          <a:p>
            <a:pPr marL="514350" indent="-514350" algn="just" eaLnBrk="1" hangingPunct="1">
              <a:spcBef>
                <a:spcPct val="100000"/>
              </a:spcBef>
              <a:buClrTx/>
              <a:buSzTx/>
              <a:buFont typeface="Wingdings" panose="05000000000000000000" pitchFamily="2" charset="2"/>
              <a:buAutoNum type="romanLcParenBoth"/>
              <a:defRPr/>
            </a:pPr>
            <a:r>
              <a:rPr lang="es-ES_tradnl" altLang="es-AR" sz="1900" dirty="0"/>
              <a:t>Aplicar soluciones conocidas a situaciones nuevas y examinar si siguen valiendo para éstas: si valen, se habrá ampliado el dominio de esas soluciones; si no valen, se habrá tal vez descubierto todo un nuevo sistema de problemas. </a:t>
            </a:r>
          </a:p>
          <a:p>
            <a:pPr marL="514350" indent="-514350" algn="just" eaLnBrk="1" hangingPunct="1">
              <a:spcBef>
                <a:spcPct val="100000"/>
              </a:spcBef>
              <a:buClrTx/>
              <a:buSzTx/>
              <a:buFont typeface="Wingdings" panose="05000000000000000000" pitchFamily="2" charset="2"/>
              <a:buAutoNum type="romanLcParenBoth"/>
              <a:defRPr/>
            </a:pPr>
            <a:r>
              <a:rPr lang="es-ES_tradnl" altLang="es-AR" sz="1900" dirty="0"/>
              <a:t>Generalizar viejos problemas: probar con nueva variables y/o nuevos dominios para las mismas. </a:t>
            </a:r>
          </a:p>
          <a:p>
            <a:pPr marL="514350" indent="-514350" algn="just" eaLnBrk="1" hangingPunct="1">
              <a:spcBef>
                <a:spcPct val="100000"/>
              </a:spcBef>
              <a:buClrTx/>
              <a:buSzTx/>
              <a:buFont typeface="Wingdings" panose="05000000000000000000" pitchFamily="2" charset="2"/>
              <a:buAutoNum type="romanLcParenBoth"/>
              <a:defRPr/>
            </a:pPr>
            <a:r>
              <a:rPr lang="es-ES_tradnl" altLang="es-AR" sz="1900" dirty="0"/>
              <a:t>Buscar relaciones con problemas pertenecientes a otros campos.</a:t>
            </a:r>
            <a:endParaRPr lang="es-MX" altLang="es-AR" sz="1900" b="1" dirty="0"/>
          </a:p>
        </p:txBody>
      </p:sp>
      <p:sp>
        <p:nvSpPr>
          <p:cNvPr id="21507" name="Rectangle 3">
            <a:extLst>
              <a:ext uri="{FF2B5EF4-FFF2-40B4-BE49-F238E27FC236}">
                <a16:creationId xmlns:a16="http://schemas.microsoft.com/office/drawing/2014/main" id="{13E71347-D35B-4F72-B4E4-5B275EF3D812}"/>
              </a:ext>
            </a:extLst>
          </p:cNvPr>
          <p:cNvSpPr>
            <a:spLocks noChangeArrowheads="1"/>
          </p:cNvSpPr>
          <p:nvPr/>
        </p:nvSpPr>
        <p:spPr bwMode="auto">
          <a:xfrm>
            <a:off x="1619250" y="836613"/>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100000"/>
              </a:spcBef>
              <a:buClrTx/>
              <a:buSzTx/>
              <a:buFontTx/>
              <a:buNone/>
            </a:pPr>
            <a:r>
              <a:rPr lang="es-MX" altLang="es-AR" sz="2800" b="1">
                <a:solidFill>
                  <a:schemeClr val="tx2"/>
                </a:solidFill>
              </a:rPr>
              <a:t>SELECCIÓN DE PROBLEMAS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5599D99D-6969-47DC-BFA1-51861AA65A8F}"/>
              </a:ext>
            </a:extLst>
          </p:cNvPr>
          <p:cNvSpPr txBox="1">
            <a:spLocks noChangeArrowheads="1"/>
          </p:cNvSpPr>
          <p:nvPr/>
        </p:nvSpPr>
        <p:spPr bwMode="auto">
          <a:xfrm>
            <a:off x="830659" y="2420888"/>
            <a:ext cx="7482681" cy="1815882"/>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buNone/>
              <a:defRPr/>
            </a:pPr>
            <a:r>
              <a:rPr lang="es-ES_tradnl" sz="2800" dirty="0"/>
              <a:t>El planteamiento defectuoso de una cuestión –esto es, la formulación de una pregunta mal formulada- puede impedir la investigación concreta, o incluso toda investigación. </a:t>
            </a:r>
            <a:endParaRPr lang="es-AR" sz="2800" dirty="0"/>
          </a:p>
        </p:txBody>
      </p:sp>
      <p:sp>
        <p:nvSpPr>
          <p:cNvPr id="22531" name="Rectangle 3">
            <a:extLst>
              <a:ext uri="{FF2B5EF4-FFF2-40B4-BE49-F238E27FC236}">
                <a16:creationId xmlns:a16="http://schemas.microsoft.com/office/drawing/2014/main" id="{339693A4-AE1C-4A71-8325-C000C46B58A1}"/>
              </a:ext>
            </a:extLst>
          </p:cNvPr>
          <p:cNvSpPr>
            <a:spLocks noChangeArrowheads="1"/>
          </p:cNvSpPr>
          <p:nvPr/>
        </p:nvSpPr>
        <p:spPr bwMode="auto">
          <a:xfrm>
            <a:off x="1619250" y="836613"/>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100000"/>
              </a:spcBef>
              <a:buClrTx/>
              <a:buSzTx/>
              <a:buFontTx/>
              <a:buNone/>
            </a:pPr>
            <a:r>
              <a:rPr lang="es-MX" altLang="es-AR" sz="2800" b="1">
                <a:solidFill>
                  <a:schemeClr val="tx2"/>
                </a:solidFill>
              </a:rPr>
              <a:t>FORMULACIÓN DE PROBLEMAS</a:t>
            </a:r>
          </a:p>
        </p:txBody>
      </p:sp>
    </p:spTree>
    <p:extLst>
      <p:ext uri="{BB962C8B-B14F-4D97-AF65-F5344CB8AC3E}">
        <p14:creationId xmlns:p14="http://schemas.microsoft.com/office/powerpoint/2010/main" val="3942444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5599D99D-6969-47DC-BFA1-51861AA65A8F}"/>
              </a:ext>
            </a:extLst>
          </p:cNvPr>
          <p:cNvSpPr txBox="1">
            <a:spLocks noChangeArrowheads="1"/>
          </p:cNvSpPr>
          <p:nvPr/>
        </p:nvSpPr>
        <p:spPr bwMode="auto">
          <a:xfrm>
            <a:off x="179388" y="2349500"/>
            <a:ext cx="8678862" cy="1862138"/>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spcBef>
                <a:spcPct val="0"/>
              </a:spcBef>
              <a:spcAft>
                <a:spcPts val="600"/>
              </a:spcAft>
              <a:buClrTx/>
              <a:buSzTx/>
              <a:buFontTx/>
              <a:buNone/>
              <a:defRPr/>
            </a:pPr>
            <a:r>
              <a:rPr lang="es-AR" altLang="es-AR" sz="2500" dirty="0"/>
              <a:t>En todo problema aparecen tres clases de ideas:</a:t>
            </a:r>
          </a:p>
          <a:p>
            <a:pPr marL="457200" indent="-457200" algn="just" eaLnBrk="1" hangingPunct="1">
              <a:spcBef>
                <a:spcPct val="0"/>
              </a:spcBef>
              <a:spcAft>
                <a:spcPts val="600"/>
              </a:spcAft>
              <a:buClrTx/>
              <a:buSzTx/>
              <a:buFontTx/>
              <a:buAutoNum type="arabicParenR"/>
              <a:defRPr/>
            </a:pPr>
            <a:r>
              <a:rPr lang="es-AR" altLang="es-AR" sz="2500" dirty="0"/>
              <a:t>los supuestos (el fondo), afirmaciones implicadas.</a:t>
            </a:r>
          </a:p>
          <a:p>
            <a:pPr marL="457200" indent="-457200" algn="just" eaLnBrk="1" hangingPunct="1">
              <a:spcBef>
                <a:spcPct val="0"/>
              </a:spcBef>
              <a:spcAft>
                <a:spcPts val="600"/>
              </a:spcAft>
              <a:buClrTx/>
              <a:buSzTx/>
              <a:buFontTx/>
              <a:buAutoNum type="arabicParenR"/>
              <a:defRPr/>
            </a:pPr>
            <a:r>
              <a:rPr lang="es-AR" altLang="es-AR" sz="2500" dirty="0"/>
              <a:t>el generador del problema, la función proposicional.</a:t>
            </a:r>
          </a:p>
          <a:p>
            <a:pPr marL="457200" indent="-457200" algn="just" eaLnBrk="1" hangingPunct="1">
              <a:spcBef>
                <a:spcPct val="0"/>
              </a:spcBef>
              <a:spcAft>
                <a:spcPts val="600"/>
              </a:spcAft>
              <a:buClrTx/>
              <a:buSzTx/>
              <a:buFontTx/>
              <a:buAutoNum type="arabicParenR"/>
              <a:defRPr/>
            </a:pPr>
            <a:r>
              <a:rPr lang="es-AR" altLang="es-AR" sz="2500" dirty="0"/>
              <a:t>su solución (si existe). </a:t>
            </a:r>
          </a:p>
        </p:txBody>
      </p:sp>
      <p:sp>
        <p:nvSpPr>
          <p:cNvPr id="22531" name="Rectangle 3">
            <a:extLst>
              <a:ext uri="{FF2B5EF4-FFF2-40B4-BE49-F238E27FC236}">
                <a16:creationId xmlns:a16="http://schemas.microsoft.com/office/drawing/2014/main" id="{339693A4-AE1C-4A71-8325-C000C46B58A1}"/>
              </a:ext>
            </a:extLst>
          </p:cNvPr>
          <p:cNvSpPr>
            <a:spLocks noChangeArrowheads="1"/>
          </p:cNvSpPr>
          <p:nvPr/>
        </p:nvSpPr>
        <p:spPr bwMode="auto">
          <a:xfrm>
            <a:off x="1619250" y="836613"/>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100000"/>
              </a:spcBef>
              <a:buClrTx/>
              <a:buSzTx/>
              <a:buFontTx/>
              <a:buNone/>
            </a:pPr>
            <a:r>
              <a:rPr lang="es-MX" altLang="es-AR" sz="2800" b="1">
                <a:solidFill>
                  <a:schemeClr val="tx2"/>
                </a:solidFill>
              </a:rPr>
              <a:t>FORMULACIÓN DE PROBLEMAS</a:t>
            </a:r>
          </a:p>
        </p:txBody>
      </p:sp>
      <p:sp>
        <p:nvSpPr>
          <p:cNvPr id="22532" name="Text Box 4">
            <a:extLst>
              <a:ext uri="{FF2B5EF4-FFF2-40B4-BE49-F238E27FC236}">
                <a16:creationId xmlns:a16="http://schemas.microsoft.com/office/drawing/2014/main" id="{618CD68A-5D21-4D2E-B770-68421484C59E}"/>
              </a:ext>
            </a:extLst>
          </p:cNvPr>
          <p:cNvSpPr txBox="1">
            <a:spLocks noChangeArrowheads="1"/>
          </p:cNvSpPr>
          <p:nvPr/>
        </p:nvSpPr>
        <p:spPr bwMode="auto">
          <a:xfrm>
            <a:off x="1042988" y="4437063"/>
            <a:ext cx="6842125" cy="10160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 typeface="Wingdings" panose="05000000000000000000" pitchFamily="2" charset="2"/>
              <a:buNone/>
            </a:pPr>
            <a:r>
              <a:rPr lang="es-AR" altLang="es-AR" sz="2000"/>
              <a:t>Toda pregunta tiene un determinado cuerpo de supuestos. No se los debe eliminar sino tenerlos bajo control, someterlos a examen crítico.</a:t>
            </a:r>
            <a:endParaRPr lang="es-ES" altLang="es-AR" sz="2000"/>
          </a:p>
        </p:txBody>
      </p:sp>
      <p:sp>
        <p:nvSpPr>
          <p:cNvPr id="22533" name="Text Box 4">
            <a:extLst>
              <a:ext uri="{FF2B5EF4-FFF2-40B4-BE49-F238E27FC236}">
                <a16:creationId xmlns:a16="http://schemas.microsoft.com/office/drawing/2014/main" id="{AF258049-72FB-45D9-9B4A-4943CC8562C5}"/>
              </a:ext>
            </a:extLst>
          </p:cNvPr>
          <p:cNvSpPr txBox="1">
            <a:spLocks noChangeArrowheads="1"/>
          </p:cNvSpPr>
          <p:nvPr/>
        </p:nvSpPr>
        <p:spPr bwMode="auto">
          <a:xfrm>
            <a:off x="1187450" y="5661025"/>
            <a:ext cx="6840538" cy="40005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 typeface="Wingdings" panose="05000000000000000000" pitchFamily="2" charset="2"/>
              <a:buNone/>
            </a:pPr>
            <a:r>
              <a:rPr lang="es-AR" altLang="es-AR" sz="2000"/>
              <a:t>No todo problema es un problema científico.</a:t>
            </a:r>
            <a:endParaRPr lang="es-ES" altLang="es-AR"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CAAF67BE-FE10-4C0B-8221-E585535FC9A3}"/>
              </a:ext>
            </a:extLst>
          </p:cNvPr>
          <p:cNvSpPr txBox="1">
            <a:spLocks noChangeArrowheads="1"/>
          </p:cNvSpPr>
          <p:nvPr/>
        </p:nvSpPr>
        <p:spPr bwMode="auto">
          <a:xfrm>
            <a:off x="179512" y="836613"/>
            <a:ext cx="8713663" cy="5798510"/>
          </a:xfrm>
          <a:prstGeom prst="rect">
            <a:avLst/>
          </a:prstGeom>
          <a:solidFill>
            <a:schemeClr val="accent2">
              <a:lumMod val="40000"/>
              <a:lumOff val="60000"/>
            </a:schemeClr>
          </a:solidFill>
          <a:ln>
            <a:noFill/>
          </a:ln>
        </p:spPr>
        <p:txBody>
          <a:bodyPr wrap="squar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a:defRPr/>
            </a:pPr>
            <a:r>
              <a:rPr lang="es-ES_tradnl" sz="1800" dirty="0"/>
              <a:t> El generador de un problema bien formulado contiene tantas variables como incógnitas (¿Qué tópico predomina en la portada de los diarios?).</a:t>
            </a:r>
          </a:p>
          <a:p>
            <a:pPr algn="just">
              <a:defRPr/>
            </a:pPr>
            <a:endParaRPr lang="es-AR" sz="800" dirty="0"/>
          </a:p>
          <a:p>
            <a:pPr algn="just">
              <a:defRPr/>
            </a:pPr>
            <a:r>
              <a:rPr lang="es-ES_tradnl" sz="1800" dirty="0"/>
              <a:t> El generador de un problema bien formulado lleva prefijados tantos signos de interrogación cuantas son las variables. (¿Qué </a:t>
            </a:r>
            <a:r>
              <a:rPr lang="es-ES_tradnl" sz="1800" i="1" dirty="0"/>
              <a:t>tópico predomina </a:t>
            </a:r>
            <a:r>
              <a:rPr lang="es-ES_tradnl" sz="1800" dirty="0"/>
              <a:t>en la portada de los diarios? / ¿Qué otros </a:t>
            </a:r>
            <a:r>
              <a:rPr lang="es-ES_tradnl" sz="1800" i="1" dirty="0"/>
              <a:t>tópicos</a:t>
            </a:r>
            <a:r>
              <a:rPr lang="es-ES_tradnl" sz="1800" dirty="0"/>
              <a:t> están </a:t>
            </a:r>
            <a:r>
              <a:rPr lang="es-ES_tradnl" sz="1800" i="1" dirty="0"/>
              <a:t>presentes</a:t>
            </a:r>
            <a:r>
              <a:rPr lang="es-ES_tradnl" sz="1800" dirty="0"/>
              <a:t>? / ¿Hay diferencias entre </a:t>
            </a:r>
            <a:r>
              <a:rPr lang="es-ES_tradnl" sz="1800" i="1" dirty="0"/>
              <a:t>Clarín</a:t>
            </a:r>
            <a:r>
              <a:rPr lang="es-ES_tradnl" sz="1800" dirty="0"/>
              <a:t> y </a:t>
            </a:r>
            <a:r>
              <a:rPr lang="es-ES_tradnl" sz="1800" i="1" dirty="0"/>
              <a:t>La Nación</a:t>
            </a:r>
            <a:r>
              <a:rPr lang="es-ES_tradnl" sz="1800" dirty="0"/>
              <a:t>?).</a:t>
            </a:r>
          </a:p>
          <a:p>
            <a:pPr algn="just">
              <a:defRPr/>
            </a:pPr>
            <a:endParaRPr lang="es-AR" sz="800" dirty="0"/>
          </a:p>
          <a:p>
            <a:pPr algn="just">
              <a:defRPr/>
            </a:pPr>
            <a:r>
              <a:rPr lang="es-ES_tradnl" sz="1800" dirty="0"/>
              <a:t>Todo problema elemental bien formulado contiene alguna fórmula en la cual x es la variable individual (caso: qué tópico/ qué diferencias) que se presenta en el generador y P es la variable predicativa (estar presente, tener diferencias).  </a:t>
            </a:r>
          </a:p>
          <a:p>
            <a:pPr algn="just">
              <a:defRPr/>
            </a:pPr>
            <a:endParaRPr lang="es-AR" sz="800" dirty="0"/>
          </a:p>
          <a:p>
            <a:pPr algn="just">
              <a:defRPr/>
            </a:pPr>
            <a:r>
              <a:rPr lang="es-ES_tradnl" sz="1800" dirty="0"/>
              <a:t>Todo problema bien formulado no elemental es una combinación de problemas elementales bien formulados. (¿Qué similitudes y diferencias tienen Clarín y La Nación respecto de los tópicos presentes y predominantes en sus portadas?)</a:t>
            </a:r>
          </a:p>
          <a:p>
            <a:pPr algn="just">
              <a:defRPr/>
            </a:pPr>
            <a:endParaRPr lang="es-AR" sz="800" dirty="0"/>
          </a:p>
          <a:p>
            <a:pPr algn="just">
              <a:defRPr/>
            </a:pPr>
            <a:r>
              <a:rPr lang="es-ES_tradnl" sz="1800" dirty="0"/>
              <a:t>Un problema está bien formulado si está bien concebido, y un problema está bien concebido sí y sólo si ninguno de sus presupuestos es una fórmula manifiestamente falsa o indefinida en el contexto –conjunto de teorías y conocimientos relevantes para el problema- (La existencia de tópicos en las portadas y de dos diarios distintos). </a:t>
            </a:r>
            <a:endParaRPr lang="es-AR" sz="1800" dirty="0"/>
          </a:p>
        </p:txBody>
      </p:sp>
      <p:sp>
        <p:nvSpPr>
          <p:cNvPr id="13315" name="Rectangle 3">
            <a:extLst>
              <a:ext uri="{FF2B5EF4-FFF2-40B4-BE49-F238E27FC236}">
                <a16:creationId xmlns:a16="http://schemas.microsoft.com/office/drawing/2014/main" id="{474FDC56-D031-498C-A336-A75CA95A3F63}"/>
              </a:ext>
            </a:extLst>
          </p:cNvPr>
          <p:cNvSpPr>
            <a:spLocks noChangeArrowheads="1"/>
          </p:cNvSpPr>
          <p:nvPr/>
        </p:nvSpPr>
        <p:spPr bwMode="auto">
          <a:xfrm>
            <a:off x="755576" y="188913"/>
            <a:ext cx="7848871" cy="461665"/>
          </a:xfrm>
          <a:prstGeom prst="rect">
            <a:avLst/>
          </a:prstGeom>
          <a:solidFill>
            <a:schemeClr val="accent6">
              <a:lumMod val="40000"/>
              <a:lumOff val="60000"/>
            </a:schemeClr>
          </a:solidFill>
          <a:ln>
            <a:noFill/>
          </a:ln>
        </p:spPr>
        <p:txBody>
          <a:bodyPr wrap="squar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100000"/>
              </a:spcBef>
              <a:buClrTx/>
              <a:buSzTx/>
              <a:buFontTx/>
              <a:buNone/>
              <a:defRPr/>
            </a:pPr>
            <a:r>
              <a:rPr lang="es-MX" altLang="es-AR" sz="2400" b="1" dirty="0">
                <a:solidFill>
                  <a:schemeClr val="tx2">
                    <a:lumMod val="50000"/>
                  </a:schemeClr>
                </a:solidFill>
              </a:rPr>
              <a:t>Reglas de formulación de problemas (Bunge): </a:t>
            </a:r>
          </a:p>
        </p:txBody>
      </p:sp>
    </p:spTree>
    <p:extLst>
      <p:ext uri="{BB962C8B-B14F-4D97-AF65-F5344CB8AC3E}">
        <p14:creationId xmlns:p14="http://schemas.microsoft.com/office/powerpoint/2010/main" val="363691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CAAF67BE-FE10-4C0B-8221-E585535FC9A3}"/>
              </a:ext>
            </a:extLst>
          </p:cNvPr>
          <p:cNvSpPr txBox="1">
            <a:spLocks noChangeArrowheads="1"/>
          </p:cNvSpPr>
          <p:nvPr/>
        </p:nvSpPr>
        <p:spPr bwMode="auto">
          <a:xfrm>
            <a:off x="215168" y="908720"/>
            <a:ext cx="8713663" cy="4770537"/>
          </a:xfrm>
          <a:prstGeom prst="rect">
            <a:avLst/>
          </a:prstGeom>
          <a:solidFill>
            <a:schemeClr val="accent2">
              <a:lumMod val="40000"/>
              <a:lumOff val="60000"/>
            </a:schemeClr>
          </a:solidFill>
          <a:ln>
            <a:noFill/>
          </a:ln>
        </p:spPr>
        <p:txBody>
          <a:bodyPr wrap="squar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a:defRPr/>
            </a:pPr>
            <a:r>
              <a:rPr lang="es-ES_tradnl" sz="1800" dirty="0"/>
              <a:t> </a:t>
            </a:r>
            <a:r>
              <a:rPr lang="es-ES_tradnl" sz="2000" dirty="0"/>
              <a:t>Debe estar bien formulado</a:t>
            </a:r>
          </a:p>
          <a:p>
            <a:pPr algn="just">
              <a:defRPr/>
            </a:pPr>
            <a:endParaRPr lang="es-ES_tradnl" sz="2000" dirty="0"/>
          </a:p>
          <a:p>
            <a:pPr algn="just">
              <a:defRPr/>
            </a:pPr>
            <a:r>
              <a:rPr lang="es-ES_tradnl" sz="2000" dirty="0"/>
              <a:t> D</a:t>
            </a:r>
            <a:r>
              <a:rPr lang="es-AR" sz="2000" dirty="0" err="1"/>
              <a:t>ebe</a:t>
            </a:r>
            <a:r>
              <a:rPr lang="es-AR" sz="2000" dirty="0"/>
              <a:t> estar bien concebido: trasfondo y supuestos certeros y conocidos.</a:t>
            </a:r>
          </a:p>
          <a:p>
            <a:pPr algn="just">
              <a:defRPr/>
            </a:pPr>
            <a:endParaRPr lang="es-AR" sz="2000" dirty="0"/>
          </a:p>
          <a:p>
            <a:pPr algn="just">
              <a:defRPr/>
            </a:pPr>
            <a:r>
              <a:rPr lang="es-AR" sz="2000" dirty="0"/>
              <a:t>Tiene que estar delimitado (no progresivo)</a:t>
            </a:r>
          </a:p>
          <a:p>
            <a:pPr algn="just">
              <a:defRPr/>
            </a:pPr>
            <a:endParaRPr lang="es-AR" sz="2000" dirty="0"/>
          </a:p>
          <a:p>
            <a:pPr algn="just">
              <a:defRPr/>
            </a:pPr>
            <a:r>
              <a:rPr lang="es-ES_tradnl" sz="2000" dirty="0"/>
              <a:t>Debe accederse a </a:t>
            </a:r>
            <a:r>
              <a:rPr lang="es-AR" sz="2000" dirty="0"/>
              <a:t>un cuerpo de conocimiento científico (datos, teorías, técnicas)</a:t>
            </a:r>
          </a:p>
          <a:p>
            <a:pPr algn="just">
              <a:defRPr/>
            </a:pPr>
            <a:endParaRPr lang="es-AR" sz="2000" dirty="0"/>
          </a:p>
          <a:p>
            <a:pPr algn="just">
              <a:defRPr/>
            </a:pPr>
            <a:r>
              <a:rPr lang="es-AR" sz="2000" dirty="0"/>
              <a:t>Tener capacidad de reconocimiento de la solución</a:t>
            </a:r>
          </a:p>
          <a:p>
            <a:pPr algn="just">
              <a:defRPr/>
            </a:pPr>
            <a:endParaRPr lang="es-AR" sz="2000" dirty="0"/>
          </a:p>
          <a:p>
            <a:pPr algn="just">
              <a:defRPr/>
            </a:pPr>
            <a:r>
              <a:rPr lang="es-AR" sz="2000" dirty="0"/>
              <a:t>Establecer anticipadamente tipo de solución y comprobación</a:t>
            </a:r>
          </a:p>
          <a:p>
            <a:pPr algn="just">
              <a:defRPr/>
            </a:pPr>
            <a:endParaRPr lang="es-AR" sz="2000" dirty="0"/>
          </a:p>
        </p:txBody>
      </p:sp>
      <p:sp>
        <p:nvSpPr>
          <p:cNvPr id="13315" name="Rectangle 3">
            <a:extLst>
              <a:ext uri="{FF2B5EF4-FFF2-40B4-BE49-F238E27FC236}">
                <a16:creationId xmlns:a16="http://schemas.microsoft.com/office/drawing/2014/main" id="{474FDC56-D031-498C-A336-A75CA95A3F63}"/>
              </a:ext>
            </a:extLst>
          </p:cNvPr>
          <p:cNvSpPr>
            <a:spLocks noChangeArrowheads="1"/>
          </p:cNvSpPr>
          <p:nvPr/>
        </p:nvSpPr>
        <p:spPr bwMode="auto">
          <a:xfrm>
            <a:off x="755576" y="188913"/>
            <a:ext cx="7848871" cy="461665"/>
          </a:xfrm>
          <a:prstGeom prst="rect">
            <a:avLst/>
          </a:prstGeom>
          <a:solidFill>
            <a:schemeClr val="accent6">
              <a:lumMod val="40000"/>
              <a:lumOff val="60000"/>
            </a:schemeClr>
          </a:solidFill>
          <a:ln>
            <a:noFill/>
          </a:ln>
        </p:spPr>
        <p:txBody>
          <a:bodyPr wrap="squar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100000"/>
              </a:spcBef>
              <a:buClrTx/>
              <a:buSzTx/>
              <a:buFontTx/>
              <a:buNone/>
              <a:defRPr/>
            </a:pPr>
            <a:r>
              <a:rPr lang="es-MX" altLang="es-AR" sz="2400" b="1" dirty="0">
                <a:solidFill>
                  <a:schemeClr val="tx2">
                    <a:lumMod val="50000"/>
                  </a:schemeClr>
                </a:solidFill>
              </a:rPr>
              <a:t>Condiciones para un problema científico (Bunge): </a:t>
            </a:r>
          </a:p>
        </p:txBody>
      </p:sp>
    </p:spTree>
    <p:extLst>
      <p:ext uri="{BB962C8B-B14F-4D97-AF65-F5344CB8AC3E}">
        <p14:creationId xmlns:p14="http://schemas.microsoft.com/office/powerpoint/2010/main" val="1676377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a:extLst>
              <a:ext uri="{FF2B5EF4-FFF2-40B4-BE49-F238E27FC236}">
                <a16:creationId xmlns:a16="http://schemas.microsoft.com/office/drawing/2014/main" id="{CEAB1AA5-B38F-48CB-A14A-AF8A8271BF63}"/>
              </a:ext>
            </a:extLst>
          </p:cNvPr>
          <p:cNvSpPr txBox="1">
            <a:spLocks noChangeArrowheads="1"/>
          </p:cNvSpPr>
          <p:nvPr/>
        </p:nvSpPr>
        <p:spPr bwMode="auto">
          <a:xfrm>
            <a:off x="0" y="914400"/>
            <a:ext cx="9144000" cy="1800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s-AR" altLang="es-AR" sz="2400"/>
          </a:p>
        </p:txBody>
      </p:sp>
      <p:sp>
        <p:nvSpPr>
          <p:cNvPr id="6147" name="Text Box 5">
            <a:extLst>
              <a:ext uri="{FF2B5EF4-FFF2-40B4-BE49-F238E27FC236}">
                <a16:creationId xmlns:a16="http://schemas.microsoft.com/office/drawing/2014/main" id="{6561DB18-F7BA-4754-B62E-3896F42334BD}"/>
              </a:ext>
            </a:extLst>
          </p:cNvPr>
          <p:cNvSpPr txBox="1">
            <a:spLocks noChangeArrowheads="1"/>
          </p:cNvSpPr>
          <p:nvPr/>
        </p:nvSpPr>
        <p:spPr bwMode="auto">
          <a:xfrm>
            <a:off x="144463" y="1143000"/>
            <a:ext cx="5795962" cy="519113"/>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s-ES_tradnl" altLang="es-AR" sz="2800" b="1"/>
              <a:t>Estrategia de la Investigación</a:t>
            </a:r>
            <a:endParaRPr lang="es-ES_tradnl" altLang="es-AR" sz="2400" b="1"/>
          </a:p>
        </p:txBody>
      </p:sp>
      <p:sp>
        <p:nvSpPr>
          <p:cNvPr id="6148" name="Text Box 6">
            <a:extLst>
              <a:ext uri="{FF2B5EF4-FFF2-40B4-BE49-F238E27FC236}">
                <a16:creationId xmlns:a16="http://schemas.microsoft.com/office/drawing/2014/main" id="{A1BAD48E-99C5-4BB9-945A-4E52D179A801}"/>
              </a:ext>
            </a:extLst>
          </p:cNvPr>
          <p:cNvSpPr txBox="1">
            <a:spLocks noChangeArrowheads="1"/>
          </p:cNvSpPr>
          <p:nvPr/>
        </p:nvSpPr>
        <p:spPr bwMode="auto">
          <a:xfrm>
            <a:off x="139700" y="1981200"/>
            <a:ext cx="4648200" cy="946150"/>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s-ES_tradnl" altLang="es-AR" sz="2800" b="1"/>
              <a:t>Decisión sobre el tipo de investigación</a:t>
            </a:r>
          </a:p>
        </p:txBody>
      </p:sp>
      <p:sp>
        <p:nvSpPr>
          <p:cNvPr id="6149" name="AutoShape 7">
            <a:extLst>
              <a:ext uri="{FF2B5EF4-FFF2-40B4-BE49-F238E27FC236}">
                <a16:creationId xmlns:a16="http://schemas.microsoft.com/office/drawing/2014/main" id="{CC0A5200-9D77-408B-881A-E886F77EF807}"/>
              </a:ext>
            </a:extLst>
          </p:cNvPr>
          <p:cNvSpPr>
            <a:spLocks noChangeArrowheads="1"/>
          </p:cNvSpPr>
          <p:nvPr/>
        </p:nvSpPr>
        <p:spPr bwMode="auto">
          <a:xfrm>
            <a:off x="4683125" y="2057400"/>
            <a:ext cx="609600" cy="685800"/>
          </a:xfrm>
          <a:prstGeom prst="rightArrow">
            <a:avLst>
              <a:gd name="adj1" fmla="val 55093"/>
              <a:gd name="adj2" fmla="val 46093"/>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6150" name="Oval 8">
            <a:extLst>
              <a:ext uri="{FF2B5EF4-FFF2-40B4-BE49-F238E27FC236}">
                <a16:creationId xmlns:a16="http://schemas.microsoft.com/office/drawing/2014/main" id="{733A4FF4-AE83-48DB-BD84-54669AA87FA8}"/>
              </a:ext>
            </a:extLst>
          </p:cNvPr>
          <p:cNvSpPr>
            <a:spLocks noChangeArrowheads="1"/>
          </p:cNvSpPr>
          <p:nvPr/>
        </p:nvSpPr>
        <p:spPr bwMode="auto">
          <a:xfrm>
            <a:off x="5580063" y="1844675"/>
            <a:ext cx="2232025" cy="1225550"/>
          </a:xfrm>
          <a:prstGeom prst="ellipse">
            <a:avLst/>
          </a:prstGeom>
          <a:noFill/>
          <a:ln w="57150">
            <a:solidFill>
              <a:srgbClr val="00CC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6151" name="Text Box 9">
            <a:extLst>
              <a:ext uri="{FF2B5EF4-FFF2-40B4-BE49-F238E27FC236}">
                <a16:creationId xmlns:a16="http://schemas.microsoft.com/office/drawing/2014/main" id="{119E5E3F-565E-4098-86F6-7FB501EF8DCF}"/>
              </a:ext>
            </a:extLst>
          </p:cNvPr>
          <p:cNvSpPr txBox="1">
            <a:spLocks noChangeArrowheads="1"/>
          </p:cNvSpPr>
          <p:nvPr/>
        </p:nvSpPr>
        <p:spPr bwMode="auto">
          <a:xfrm>
            <a:off x="144463" y="3235325"/>
            <a:ext cx="4648200" cy="1384300"/>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s-ES_tradnl" altLang="es-AR" sz="2800" b="1"/>
              <a:t>Decisión sobre fuentes de información y selección de casos</a:t>
            </a:r>
            <a:endParaRPr lang="es-ES_tradnl" altLang="es-AR" sz="2400"/>
          </a:p>
        </p:txBody>
      </p:sp>
      <p:sp>
        <p:nvSpPr>
          <p:cNvPr id="6152" name="Text Box 10">
            <a:extLst>
              <a:ext uri="{FF2B5EF4-FFF2-40B4-BE49-F238E27FC236}">
                <a16:creationId xmlns:a16="http://schemas.microsoft.com/office/drawing/2014/main" id="{A11DA20E-5821-43B8-BD46-0544D48B7C04}"/>
              </a:ext>
            </a:extLst>
          </p:cNvPr>
          <p:cNvSpPr txBox="1">
            <a:spLocks noChangeArrowheads="1"/>
          </p:cNvSpPr>
          <p:nvPr/>
        </p:nvSpPr>
        <p:spPr bwMode="auto">
          <a:xfrm>
            <a:off x="5364163" y="3500438"/>
            <a:ext cx="35052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s-ES_tradnl" altLang="es-AR" sz="2000"/>
              <a:t>Secundarias / Primarias</a:t>
            </a:r>
          </a:p>
          <a:p>
            <a:pPr algn="ctr">
              <a:spcBef>
                <a:spcPct val="50000"/>
              </a:spcBef>
              <a:buClrTx/>
              <a:buSzTx/>
              <a:buFontTx/>
              <a:buNone/>
            </a:pPr>
            <a:r>
              <a:rPr lang="es-ES_tradnl" altLang="es-AR" sz="2000"/>
              <a:t>Muestreo</a:t>
            </a:r>
          </a:p>
        </p:txBody>
      </p:sp>
      <p:sp>
        <p:nvSpPr>
          <p:cNvPr id="6153" name="Text Box 12">
            <a:extLst>
              <a:ext uri="{FF2B5EF4-FFF2-40B4-BE49-F238E27FC236}">
                <a16:creationId xmlns:a16="http://schemas.microsoft.com/office/drawing/2014/main" id="{C9C6A974-9E6D-4E47-8CD6-18C1F51555DD}"/>
              </a:ext>
            </a:extLst>
          </p:cNvPr>
          <p:cNvSpPr txBox="1">
            <a:spLocks noChangeArrowheads="1"/>
          </p:cNvSpPr>
          <p:nvPr/>
        </p:nvSpPr>
        <p:spPr bwMode="auto">
          <a:xfrm>
            <a:off x="107950" y="5008563"/>
            <a:ext cx="4648200" cy="954087"/>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s-ES_tradnl" altLang="es-AR" sz="2800" b="1"/>
              <a:t>Técnica de registro de la información</a:t>
            </a:r>
          </a:p>
        </p:txBody>
      </p:sp>
      <p:sp>
        <p:nvSpPr>
          <p:cNvPr id="6154" name="AutoShape 13">
            <a:extLst>
              <a:ext uri="{FF2B5EF4-FFF2-40B4-BE49-F238E27FC236}">
                <a16:creationId xmlns:a16="http://schemas.microsoft.com/office/drawing/2014/main" id="{11D1DD72-AEB5-4BF3-AF73-1CF605A3625F}"/>
              </a:ext>
            </a:extLst>
          </p:cNvPr>
          <p:cNvSpPr>
            <a:spLocks noChangeArrowheads="1"/>
          </p:cNvSpPr>
          <p:nvPr/>
        </p:nvSpPr>
        <p:spPr bwMode="auto">
          <a:xfrm>
            <a:off x="4643438" y="5157788"/>
            <a:ext cx="576262" cy="863600"/>
          </a:xfrm>
          <a:prstGeom prst="rightArrow">
            <a:avLst>
              <a:gd name="adj1" fmla="val 43935"/>
              <a:gd name="adj2" fmla="val 53870"/>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6155" name="Text Box 15">
            <a:extLst>
              <a:ext uri="{FF2B5EF4-FFF2-40B4-BE49-F238E27FC236}">
                <a16:creationId xmlns:a16="http://schemas.microsoft.com/office/drawing/2014/main" id="{9C95CC38-735D-4147-8BBF-EC28116BDF8C}"/>
              </a:ext>
            </a:extLst>
          </p:cNvPr>
          <p:cNvSpPr txBox="1">
            <a:spLocks noChangeArrowheads="1"/>
          </p:cNvSpPr>
          <p:nvPr/>
        </p:nvSpPr>
        <p:spPr bwMode="auto">
          <a:xfrm>
            <a:off x="4643438" y="2060575"/>
            <a:ext cx="403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s-ES_tradnl" altLang="es-AR" sz="2000"/>
              <a:t>Propósitos</a:t>
            </a:r>
          </a:p>
          <a:p>
            <a:pPr algn="ctr">
              <a:spcBef>
                <a:spcPct val="0"/>
              </a:spcBef>
              <a:buClrTx/>
              <a:buSzTx/>
              <a:buFontTx/>
              <a:buNone/>
            </a:pPr>
            <a:r>
              <a:rPr lang="es-ES_tradnl" altLang="es-AR" sz="2000"/>
              <a:t>Temporalidad</a:t>
            </a:r>
          </a:p>
        </p:txBody>
      </p:sp>
      <p:sp>
        <p:nvSpPr>
          <p:cNvPr id="6156" name="Text Box 17">
            <a:extLst>
              <a:ext uri="{FF2B5EF4-FFF2-40B4-BE49-F238E27FC236}">
                <a16:creationId xmlns:a16="http://schemas.microsoft.com/office/drawing/2014/main" id="{9A87BE37-2CF1-4444-82F3-91A47EC7C729}"/>
              </a:ext>
            </a:extLst>
          </p:cNvPr>
          <p:cNvSpPr txBox="1">
            <a:spLocks noChangeArrowheads="1"/>
          </p:cNvSpPr>
          <p:nvPr/>
        </p:nvSpPr>
        <p:spPr bwMode="auto">
          <a:xfrm>
            <a:off x="5184775" y="4921250"/>
            <a:ext cx="39243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s-ES_tradnl" altLang="es-AR" sz="2000"/>
              <a:t>Encuesta / Análisis de contenido / Observación y registro sistemático / Pruebas estandarizadas</a:t>
            </a:r>
          </a:p>
          <a:p>
            <a:pPr algn="ctr">
              <a:spcBef>
                <a:spcPct val="50000"/>
              </a:spcBef>
              <a:buClrTx/>
              <a:buSzTx/>
              <a:buFont typeface="Wingdings" panose="05000000000000000000" pitchFamily="2" charset="2"/>
              <a:buNone/>
            </a:pPr>
            <a:r>
              <a:rPr lang="es-ES_tradnl" altLang="es-AR" sz="1400"/>
              <a:t>Entrevista / Grupo focal / Observación participante</a:t>
            </a:r>
          </a:p>
          <a:p>
            <a:pPr algn="ctr">
              <a:spcBef>
                <a:spcPct val="50000"/>
              </a:spcBef>
              <a:buClrTx/>
              <a:buSzTx/>
              <a:buFontTx/>
              <a:buNone/>
            </a:pPr>
            <a:endParaRPr lang="es-ES_tradnl" altLang="es-AR" sz="2000"/>
          </a:p>
        </p:txBody>
      </p:sp>
      <p:sp>
        <p:nvSpPr>
          <p:cNvPr id="6157" name="AutoShape 20">
            <a:extLst>
              <a:ext uri="{FF2B5EF4-FFF2-40B4-BE49-F238E27FC236}">
                <a16:creationId xmlns:a16="http://schemas.microsoft.com/office/drawing/2014/main" id="{D54B789D-AE5A-448F-B647-449438319589}"/>
              </a:ext>
            </a:extLst>
          </p:cNvPr>
          <p:cNvSpPr>
            <a:spLocks noChangeArrowheads="1"/>
          </p:cNvSpPr>
          <p:nvPr/>
        </p:nvSpPr>
        <p:spPr bwMode="auto">
          <a:xfrm>
            <a:off x="4610100" y="3644900"/>
            <a:ext cx="609600" cy="685800"/>
          </a:xfrm>
          <a:prstGeom prst="rightArrow">
            <a:avLst>
              <a:gd name="adj1" fmla="val 55093"/>
              <a:gd name="adj2" fmla="val 46093"/>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6158" name="Text Box 5">
            <a:extLst>
              <a:ext uri="{FF2B5EF4-FFF2-40B4-BE49-F238E27FC236}">
                <a16:creationId xmlns:a16="http://schemas.microsoft.com/office/drawing/2014/main" id="{7528425C-EEB4-488B-8DD9-E6C017BCE7A2}"/>
              </a:ext>
            </a:extLst>
          </p:cNvPr>
          <p:cNvSpPr txBox="1">
            <a:spLocks noChangeArrowheads="1"/>
          </p:cNvSpPr>
          <p:nvPr/>
        </p:nvSpPr>
        <p:spPr bwMode="auto">
          <a:xfrm>
            <a:off x="179388" y="188913"/>
            <a:ext cx="6121400" cy="522287"/>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s-ES_tradnl" altLang="es-AR" sz="2800" b="1"/>
              <a:t>PROBLEMA DE INVESTIGACIÓN</a:t>
            </a:r>
            <a:endParaRPr lang="es-ES_tradnl" altLang="es-AR" sz="2400" b="1"/>
          </a:p>
        </p:txBody>
      </p:sp>
      <p:sp>
        <p:nvSpPr>
          <p:cNvPr id="2" name="Flecha abajo 1">
            <a:extLst>
              <a:ext uri="{FF2B5EF4-FFF2-40B4-BE49-F238E27FC236}">
                <a16:creationId xmlns:a16="http://schemas.microsoft.com/office/drawing/2014/main" id="{7CDEDA5B-913E-44D8-94DB-2EF7EBB2D6C9}"/>
              </a:ext>
            </a:extLst>
          </p:cNvPr>
          <p:cNvSpPr/>
          <p:nvPr/>
        </p:nvSpPr>
        <p:spPr bwMode="auto">
          <a:xfrm>
            <a:off x="2627313" y="765175"/>
            <a:ext cx="431800" cy="287338"/>
          </a:xfrm>
          <a:prstGeom prst="downArrow">
            <a:avLst/>
          </a:prstGeom>
          <a:solidFill>
            <a:schemeClr val="accent1">
              <a:lumMod val="75000"/>
            </a:schemeClr>
          </a:solidFill>
          <a:ln w="9525" cap="flat" cmpd="sng" algn="ctr">
            <a:noFill/>
            <a:prstDash val="solid"/>
            <a:miter lim="800000"/>
            <a:headEnd type="none" w="med" len="med"/>
            <a:tailEnd type="none" w="med" len="med"/>
          </a:ln>
          <a:effectLst/>
        </p:spPr>
        <p:txBody>
          <a:bodyPr wrap="none"/>
          <a:lstStyle/>
          <a:p>
            <a:pPr eaLnBrk="1" hangingPunct="1">
              <a:defRPr/>
            </a:pPr>
            <a:endParaRPr lang="es-AR">
              <a:cs typeface="Arial" charset="0"/>
            </a:endParaRPr>
          </a:p>
        </p:txBody>
      </p:sp>
      <p:sp>
        <p:nvSpPr>
          <p:cNvPr id="6160" name="Oval 8">
            <a:extLst>
              <a:ext uri="{FF2B5EF4-FFF2-40B4-BE49-F238E27FC236}">
                <a16:creationId xmlns:a16="http://schemas.microsoft.com/office/drawing/2014/main" id="{24FD0FA8-E912-4DAE-B9FE-A19E1B946A59}"/>
              </a:ext>
            </a:extLst>
          </p:cNvPr>
          <p:cNvSpPr>
            <a:spLocks noChangeArrowheads="1"/>
          </p:cNvSpPr>
          <p:nvPr/>
        </p:nvSpPr>
        <p:spPr bwMode="auto">
          <a:xfrm>
            <a:off x="5435600" y="3284538"/>
            <a:ext cx="3457575" cy="1152525"/>
          </a:xfrm>
          <a:prstGeom prst="ellipse">
            <a:avLst/>
          </a:prstGeom>
          <a:noFill/>
          <a:ln w="57150">
            <a:solidFill>
              <a:srgbClr val="00CC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6161" name="Rectángulo redondeado 2">
            <a:extLst>
              <a:ext uri="{FF2B5EF4-FFF2-40B4-BE49-F238E27FC236}">
                <a16:creationId xmlns:a16="http://schemas.microsoft.com/office/drawing/2014/main" id="{C8F0798A-3BF1-4486-B856-0360FEE54FCE}"/>
              </a:ext>
            </a:extLst>
          </p:cNvPr>
          <p:cNvSpPr>
            <a:spLocks noChangeArrowheads="1"/>
          </p:cNvSpPr>
          <p:nvPr/>
        </p:nvSpPr>
        <p:spPr bwMode="auto">
          <a:xfrm>
            <a:off x="5292725" y="4868863"/>
            <a:ext cx="3743325" cy="1873250"/>
          </a:xfrm>
          <a:prstGeom prst="roundRect">
            <a:avLst>
              <a:gd name="adj" fmla="val 16667"/>
            </a:avLst>
          </a:prstGeom>
          <a:noFill/>
          <a:ln w="57150">
            <a:solidFill>
              <a:srgbClr val="00CC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eaLnBrk="1" hangingPunct="1"/>
            <a:endParaRPr lang="es-AR" altLang="es-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BA460B45-C39E-460E-95A2-7ED033D204DD}"/>
              </a:ext>
            </a:extLst>
          </p:cNvPr>
          <p:cNvSpPr>
            <a:spLocks noChangeArrowheads="1"/>
          </p:cNvSpPr>
          <p:nvPr/>
        </p:nvSpPr>
        <p:spPr bwMode="auto">
          <a:xfrm>
            <a:off x="395288" y="2133600"/>
            <a:ext cx="8569325" cy="8302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s-ES_tradnl" altLang="es-AR" sz="2400" i="1" dirty="0"/>
              <a:t>Conjunto de procedimientos puestos en juego en un proceso de trabajo orientado a la producción de conocimiento.</a:t>
            </a:r>
            <a:endParaRPr lang="es-ES" altLang="es-AR" sz="2400" i="1" dirty="0"/>
          </a:p>
        </p:txBody>
      </p:sp>
      <p:sp>
        <p:nvSpPr>
          <p:cNvPr id="2" name="Rectangle 8">
            <a:extLst>
              <a:ext uri="{FF2B5EF4-FFF2-40B4-BE49-F238E27FC236}">
                <a16:creationId xmlns:a16="http://schemas.microsoft.com/office/drawing/2014/main" id="{FB470729-E469-4F5A-A5A0-6807EE4D2332}"/>
              </a:ext>
            </a:extLst>
          </p:cNvPr>
          <p:cNvSpPr>
            <a:spLocks noChangeArrowheads="1"/>
          </p:cNvSpPr>
          <p:nvPr/>
        </p:nvSpPr>
        <p:spPr bwMode="auto">
          <a:xfrm>
            <a:off x="1476375" y="765175"/>
            <a:ext cx="7812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s-ES_tradnl" altLang="es-AR" sz="2400" b="1" dirty="0">
                <a:solidFill>
                  <a:schemeClr val="tx2"/>
                </a:solidFill>
              </a:rPr>
              <a:t>METODOLOGÍA DE LA INVESTIGACIÓN</a:t>
            </a:r>
            <a:endParaRPr lang="es-ES" altLang="es-AR" sz="2400" b="1" dirty="0">
              <a:solidFill>
                <a:schemeClr val="tx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a:extLst>
              <a:ext uri="{FF2B5EF4-FFF2-40B4-BE49-F238E27FC236}">
                <a16:creationId xmlns:a16="http://schemas.microsoft.com/office/drawing/2014/main" id="{F234115E-158E-48A6-B5CA-0B2A9EAA5D28}"/>
              </a:ext>
            </a:extLst>
          </p:cNvPr>
          <p:cNvSpPr>
            <a:spLocks noChangeArrowheads="1"/>
          </p:cNvSpPr>
          <p:nvPr/>
        </p:nvSpPr>
        <p:spPr bwMode="auto">
          <a:xfrm>
            <a:off x="827088" y="549275"/>
            <a:ext cx="7777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s-ES_tradnl" altLang="es-AR" sz="2400" b="1">
                <a:solidFill>
                  <a:schemeClr val="tx2"/>
                </a:solidFill>
              </a:rPr>
              <a:t>DIFERENTES ESTRATEGIAS DE INVESTIGACIÓN</a:t>
            </a:r>
            <a:endParaRPr lang="es-ES" altLang="es-AR" sz="2400" b="1">
              <a:solidFill>
                <a:schemeClr val="tx2"/>
              </a:solidFill>
            </a:endParaRPr>
          </a:p>
        </p:txBody>
      </p:sp>
      <p:sp>
        <p:nvSpPr>
          <p:cNvPr id="16387" name="Rectangle 3">
            <a:extLst>
              <a:ext uri="{FF2B5EF4-FFF2-40B4-BE49-F238E27FC236}">
                <a16:creationId xmlns:a16="http://schemas.microsoft.com/office/drawing/2014/main" id="{0C12B226-BA8A-4AF8-9FF5-A43193829C60}"/>
              </a:ext>
            </a:extLst>
          </p:cNvPr>
          <p:cNvSpPr>
            <a:spLocks noChangeArrowheads="1"/>
          </p:cNvSpPr>
          <p:nvPr/>
        </p:nvSpPr>
        <p:spPr bwMode="auto">
          <a:xfrm>
            <a:off x="431006" y="1916832"/>
            <a:ext cx="8281987" cy="4037013"/>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eaLnBrk="1" hangingPunct="1">
              <a:spcBef>
                <a:spcPct val="0"/>
              </a:spcBef>
              <a:spcAft>
                <a:spcPct val="50000"/>
              </a:spcAft>
              <a:buClrTx/>
              <a:buSzTx/>
              <a:buFontTx/>
              <a:buAutoNum type="arabicPeriod"/>
              <a:defRPr/>
            </a:pPr>
            <a:r>
              <a:rPr lang="es-ES" altLang="es-AR" sz="2200" b="1" dirty="0">
                <a:cs typeface="+mn-cs"/>
              </a:rPr>
              <a:t>Investigación cualitativa: </a:t>
            </a:r>
            <a:r>
              <a:rPr lang="es-ES" altLang="es-AR" sz="2200" dirty="0">
                <a:cs typeface="+mn-cs"/>
              </a:rPr>
              <a:t>aspectos particulares y comunes que existen entre un número pequeño de casos.</a:t>
            </a:r>
          </a:p>
          <a:p>
            <a:pPr algn="just" eaLnBrk="1" hangingPunct="1">
              <a:spcBef>
                <a:spcPct val="0"/>
              </a:spcBef>
              <a:spcAft>
                <a:spcPct val="50000"/>
              </a:spcAft>
              <a:buClrTx/>
              <a:buSzTx/>
              <a:buFont typeface="Wingdings" pitchFamily="2" charset="2"/>
              <a:buNone/>
              <a:defRPr/>
            </a:pPr>
            <a:endParaRPr lang="es-ES" altLang="es-AR" sz="1050" dirty="0">
              <a:cs typeface="+mn-cs"/>
            </a:endParaRPr>
          </a:p>
          <a:p>
            <a:pPr algn="just" eaLnBrk="1" hangingPunct="1">
              <a:spcBef>
                <a:spcPct val="0"/>
              </a:spcBef>
              <a:spcAft>
                <a:spcPct val="50000"/>
              </a:spcAft>
              <a:buClrTx/>
              <a:buSzTx/>
              <a:buFontTx/>
              <a:buAutoNum type="arabicPeriod"/>
              <a:defRPr/>
            </a:pPr>
            <a:r>
              <a:rPr lang="es-ES" altLang="es-AR" sz="2200" b="1" dirty="0">
                <a:cs typeface="+mn-cs"/>
              </a:rPr>
              <a:t>Investigación cuantitativa: </a:t>
            </a:r>
            <a:r>
              <a:rPr lang="es-ES" altLang="es-AR" sz="2200" dirty="0">
                <a:cs typeface="+mn-cs"/>
              </a:rPr>
              <a:t>correspondencia entre dos o más variables aplicables a un gran número de casos.</a:t>
            </a:r>
          </a:p>
          <a:p>
            <a:pPr algn="just" eaLnBrk="1" hangingPunct="1">
              <a:spcBef>
                <a:spcPct val="0"/>
              </a:spcBef>
              <a:spcAft>
                <a:spcPct val="50000"/>
              </a:spcAft>
              <a:buClrTx/>
              <a:buSzTx/>
              <a:buFontTx/>
              <a:buAutoNum type="arabicPeriod"/>
              <a:defRPr/>
            </a:pPr>
            <a:endParaRPr lang="es-ES" altLang="es-AR" sz="1050" dirty="0">
              <a:cs typeface="+mn-cs"/>
            </a:endParaRPr>
          </a:p>
          <a:p>
            <a:pPr algn="just" eaLnBrk="1" hangingPunct="1">
              <a:spcBef>
                <a:spcPct val="0"/>
              </a:spcBef>
              <a:spcAft>
                <a:spcPct val="50000"/>
              </a:spcAft>
              <a:buClrTx/>
              <a:buSzTx/>
              <a:buFontTx/>
              <a:buAutoNum type="arabicPeriod"/>
              <a:defRPr/>
            </a:pPr>
            <a:r>
              <a:rPr lang="es-ES" altLang="es-AR" sz="2200" b="1" dirty="0">
                <a:cs typeface="+mn-cs"/>
              </a:rPr>
              <a:t>Investigación comparativa: </a:t>
            </a:r>
            <a:r>
              <a:rPr lang="es-ES" altLang="es-AR" sz="2200" dirty="0">
                <a:cs typeface="+mn-cs"/>
              </a:rPr>
              <a:t>con datos agregados, diversidad existente entre un número controlado de casos.</a:t>
            </a:r>
          </a:p>
          <a:p>
            <a:pPr algn="just" eaLnBrk="1" hangingPunct="1">
              <a:spcBef>
                <a:spcPct val="0"/>
              </a:spcBef>
              <a:spcAft>
                <a:spcPct val="50000"/>
              </a:spcAft>
              <a:buClrTx/>
              <a:buSzTx/>
              <a:buFontTx/>
              <a:buAutoNum type="arabicPeriod"/>
              <a:defRPr/>
            </a:pPr>
            <a:endParaRPr lang="es-ES" altLang="es-AR" sz="1050" dirty="0">
              <a:cs typeface="+mn-cs"/>
            </a:endParaRPr>
          </a:p>
          <a:p>
            <a:pPr algn="just" eaLnBrk="1" hangingPunct="1">
              <a:spcBef>
                <a:spcPct val="0"/>
              </a:spcBef>
              <a:spcAft>
                <a:spcPct val="50000"/>
              </a:spcAft>
              <a:buClrTx/>
              <a:buSzTx/>
              <a:buFontTx/>
              <a:buAutoNum type="arabicPeriod"/>
              <a:defRPr/>
            </a:pPr>
            <a:r>
              <a:rPr lang="es-ES" altLang="es-AR" sz="2200" b="1" dirty="0">
                <a:cs typeface="+mn-cs"/>
              </a:rPr>
              <a:t>Investigación experimental: </a:t>
            </a:r>
            <a:r>
              <a:rPr lang="es-ES" altLang="es-AR" sz="2200" dirty="0">
                <a:cs typeface="+mn-cs"/>
              </a:rPr>
              <a:t>control y manipulación de las variables con el fin de maximizar la validez interna (causalidad).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a:extLst>
              <a:ext uri="{FF2B5EF4-FFF2-40B4-BE49-F238E27FC236}">
                <a16:creationId xmlns:a16="http://schemas.microsoft.com/office/drawing/2014/main" id="{1944A822-1BCB-45DA-BE2A-5DBCBB2707A1}"/>
              </a:ext>
            </a:extLst>
          </p:cNvPr>
          <p:cNvSpPr>
            <a:spLocks noChangeArrowheads="1"/>
          </p:cNvSpPr>
          <p:nvPr/>
        </p:nvSpPr>
        <p:spPr bwMode="auto">
          <a:xfrm>
            <a:off x="1403350" y="765175"/>
            <a:ext cx="57959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s-ES_tradnl" altLang="es-AR" sz="2400" b="1">
                <a:solidFill>
                  <a:schemeClr val="tx2"/>
                </a:solidFill>
              </a:rPr>
              <a:t>DISEÑOS DE INVESTIGACIÓN SEGÚN PROPÓSITOS</a:t>
            </a:r>
            <a:endParaRPr lang="es-ES" altLang="es-AR" sz="2400" b="1">
              <a:solidFill>
                <a:schemeClr val="tx2"/>
              </a:solidFill>
            </a:endParaRPr>
          </a:p>
        </p:txBody>
      </p:sp>
      <p:sp>
        <p:nvSpPr>
          <p:cNvPr id="5123" name="Rectangle 3">
            <a:extLst>
              <a:ext uri="{FF2B5EF4-FFF2-40B4-BE49-F238E27FC236}">
                <a16:creationId xmlns:a16="http://schemas.microsoft.com/office/drawing/2014/main" id="{1B78B375-4E98-4488-A73F-C3905CE644B3}"/>
              </a:ext>
            </a:extLst>
          </p:cNvPr>
          <p:cNvSpPr>
            <a:spLocks noChangeArrowheads="1"/>
          </p:cNvSpPr>
          <p:nvPr/>
        </p:nvSpPr>
        <p:spPr bwMode="auto">
          <a:xfrm>
            <a:off x="468313" y="3141663"/>
            <a:ext cx="8094662" cy="3046412"/>
          </a:xfrm>
          <a:prstGeom prst="rect">
            <a:avLst/>
          </a:prstGeom>
          <a:solidFill>
            <a:schemeClr val="accent2">
              <a:lumMod val="60000"/>
              <a:lumOff val="40000"/>
            </a:schemeClr>
          </a:solidFill>
          <a:ln>
            <a:noFill/>
          </a:ln>
        </p:spPr>
        <p:txBody>
          <a:bodyPr anchor="ct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eaLnBrk="1" hangingPunct="1">
              <a:spcBef>
                <a:spcPct val="0"/>
              </a:spcBef>
              <a:spcAft>
                <a:spcPct val="50000"/>
              </a:spcAft>
              <a:buClrTx/>
              <a:buSzTx/>
              <a:buFontTx/>
              <a:buAutoNum type="arabicPeriod"/>
              <a:defRPr/>
            </a:pPr>
            <a:r>
              <a:rPr lang="es-ES" altLang="es-AR" sz="2400" b="1" dirty="0">
                <a:cs typeface="Arial" charset="0"/>
              </a:rPr>
              <a:t>Exploratorio. </a:t>
            </a:r>
            <a:r>
              <a:rPr lang="es-ES" altLang="es-AR" sz="2400" dirty="0">
                <a:cs typeface="Arial" charset="0"/>
              </a:rPr>
              <a:t>Permite precisar el problema y ajustar el dominio empírico de investigación.</a:t>
            </a:r>
          </a:p>
          <a:p>
            <a:pPr algn="just" eaLnBrk="1" hangingPunct="1">
              <a:spcBef>
                <a:spcPct val="0"/>
              </a:spcBef>
              <a:spcAft>
                <a:spcPct val="50000"/>
              </a:spcAft>
              <a:buClrTx/>
              <a:buSzTx/>
              <a:buFontTx/>
              <a:buAutoNum type="arabicPeriod"/>
              <a:defRPr/>
            </a:pPr>
            <a:r>
              <a:rPr lang="es-ES" altLang="es-AR" sz="2400" b="1" dirty="0">
                <a:cs typeface="Arial" charset="0"/>
              </a:rPr>
              <a:t>Descriptivo. </a:t>
            </a:r>
            <a:r>
              <a:rPr lang="es-ES" altLang="es-AR" sz="2400" dirty="0">
                <a:cs typeface="Arial" charset="0"/>
              </a:rPr>
              <a:t>Da cuenta de qué son o cómo son los hechos, situaciones o procesos objeto de estudio.</a:t>
            </a:r>
          </a:p>
          <a:p>
            <a:pPr algn="just" eaLnBrk="1" hangingPunct="1">
              <a:spcBef>
                <a:spcPct val="0"/>
              </a:spcBef>
              <a:spcAft>
                <a:spcPct val="50000"/>
              </a:spcAft>
              <a:buClrTx/>
              <a:buSzTx/>
              <a:buFontTx/>
              <a:buAutoNum type="arabicPeriod"/>
              <a:defRPr/>
            </a:pPr>
            <a:r>
              <a:rPr lang="es-ES" altLang="es-AR" sz="2400" b="1" dirty="0">
                <a:cs typeface="Arial" charset="0"/>
              </a:rPr>
              <a:t>Explicativo. </a:t>
            </a:r>
            <a:r>
              <a:rPr lang="es-ES" altLang="es-AR" sz="2400" dirty="0">
                <a:cs typeface="Arial" charset="0"/>
              </a:rPr>
              <a:t>Se pretende dar cuenta del por qué o cómo es que suceden determinados hechos, situaciones o procesos.</a:t>
            </a:r>
          </a:p>
        </p:txBody>
      </p:sp>
      <p:sp>
        <p:nvSpPr>
          <p:cNvPr id="4" name="Text Box 5">
            <a:extLst>
              <a:ext uri="{FF2B5EF4-FFF2-40B4-BE49-F238E27FC236}">
                <a16:creationId xmlns:a16="http://schemas.microsoft.com/office/drawing/2014/main" id="{69277A79-CE50-4A09-9A46-2D5E2968E34E}"/>
              </a:ext>
            </a:extLst>
          </p:cNvPr>
          <p:cNvSpPr txBox="1">
            <a:spLocks noChangeArrowheads="1"/>
          </p:cNvSpPr>
          <p:nvPr/>
        </p:nvSpPr>
        <p:spPr bwMode="auto">
          <a:xfrm>
            <a:off x="3924300" y="1916113"/>
            <a:ext cx="782638" cy="923925"/>
          </a:xfrm>
          <a:prstGeom prst="rect">
            <a:avLst/>
          </a:prstGeom>
          <a:solidFill>
            <a:schemeClr val="tx2">
              <a:lumMod val="40000"/>
              <a:lumOff val="60000"/>
            </a:schemeClr>
          </a:solidFill>
          <a:ln w="57150">
            <a:solidFill>
              <a:srgbClr val="00CC99"/>
            </a:solidFill>
          </a:ln>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defRPr/>
            </a:pPr>
            <a:r>
              <a:rPr lang="es-ES_tradnl" altLang="es-AR" sz="5400" b="1" dirty="0">
                <a:cs typeface="Arial" charset="0"/>
              </a:rPr>
              <a:t>?</a:t>
            </a:r>
          </a:p>
        </p:txBody>
      </p:sp>
      <p:sp>
        <p:nvSpPr>
          <p:cNvPr id="15365" name="Flecha curvada hacia la izquierda 1">
            <a:extLst>
              <a:ext uri="{FF2B5EF4-FFF2-40B4-BE49-F238E27FC236}">
                <a16:creationId xmlns:a16="http://schemas.microsoft.com/office/drawing/2014/main" id="{B054DA31-8221-4DB9-8F7A-A85FBEAF6D5E}"/>
              </a:ext>
            </a:extLst>
          </p:cNvPr>
          <p:cNvSpPr>
            <a:spLocks noChangeArrowheads="1"/>
          </p:cNvSpPr>
          <p:nvPr/>
        </p:nvSpPr>
        <p:spPr bwMode="auto">
          <a:xfrm>
            <a:off x="4716463" y="2492375"/>
            <a:ext cx="360362" cy="720725"/>
          </a:xfrm>
          <a:prstGeom prst="curvedLeftArrow">
            <a:avLst>
              <a:gd name="adj1" fmla="val 25000"/>
              <a:gd name="adj2" fmla="val 50000"/>
              <a:gd name="adj3" fmla="val 25000"/>
            </a:avLst>
          </a:prstGeom>
          <a:solidFill>
            <a:srgbClr val="00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
            <a:extLst>
              <a:ext uri="{FF2B5EF4-FFF2-40B4-BE49-F238E27FC236}">
                <a16:creationId xmlns:a16="http://schemas.microsoft.com/office/drawing/2014/main" id="{57A39BED-7779-4ED7-AAF6-2B67205F09B2}"/>
              </a:ext>
            </a:extLst>
          </p:cNvPr>
          <p:cNvSpPr>
            <a:spLocks noChangeArrowheads="1"/>
          </p:cNvSpPr>
          <p:nvPr/>
        </p:nvSpPr>
        <p:spPr bwMode="auto">
          <a:xfrm>
            <a:off x="1403350" y="765175"/>
            <a:ext cx="57959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s-ES_tradnl" altLang="es-AR" sz="2400" b="1">
                <a:solidFill>
                  <a:schemeClr val="tx2"/>
                </a:solidFill>
              </a:rPr>
              <a:t>DISEÑOS DE INVESTIGACIÓN SEGÚN TEMPORALIDAD</a:t>
            </a:r>
            <a:endParaRPr lang="es-ES" altLang="es-AR" sz="2400" b="1">
              <a:solidFill>
                <a:schemeClr val="tx2"/>
              </a:solidFill>
            </a:endParaRPr>
          </a:p>
        </p:txBody>
      </p:sp>
      <p:sp>
        <p:nvSpPr>
          <p:cNvPr id="5123" name="Rectangle 3">
            <a:extLst>
              <a:ext uri="{FF2B5EF4-FFF2-40B4-BE49-F238E27FC236}">
                <a16:creationId xmlns:a16="http://schemas.microsoft.com/office/drawing/2014/main" id="{F7BF9F8D-E7EB-4CA4-9D2B-E678EFAB2440}"/>
              </a:ext>
            </a:extLst>
          </p:cNvPr>
          <p:cNvSpPr>
            <a:spLocks noChangeArrowheads="1"/>
          </p:cNvSpPr>
          <p:nvPr/>
        </p:nvSpPr>
        <p:spPr bwMode="auto">
          <a:xfrm>
            <a:off x="468313" y="3181350"/>
            <a:ext cx="8094662" cy="3416300"/>
          </a:xfrm>
          <a:prstGeom prst="rect">
            <a:avLst/>
          </a:prstGeom>
          <a:solidFill>
            <a:schemeClr val="accent2">
              <a:lumMod val="60000"/>
              <a:lumOff val="40000"/>
            </a:schemeClr>
          </a:solidFill>
          <a:ln>
            <a:noFill/>
          </a:ln>
        </p:spPr>
        <p:txBody>
          <a:bodyPr anchor="ct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eaLnBrk="1" hangingPunct="1">
              <a:spcBef>
                <a:spcPct val="0"/>
              </a:spcBef>
              <a:spcAft>
                <a:spcPct val="50000"/>
              </a:spcAft>
              <a:buClrTx/>
              <a:buSzTx/>
              <a:buFontTx/>
              <a:buAutoNum type="arabicPeriod"/>
              <a:defRPr/>
            </a:pPr>
            <a:r>
              <a:rPr lang="es-ES" altLang="es-AR" sz="2400" b="1" dirty="0">
                <a:cs typeface="Arial" charset="0"/>
              </a:rPr>
              <a:t>Estudios transversales. </a:t>
            </a:r>
            <a:r>
              <a:rPr lang="es-ES" altLang="es-AR" sz="2400" dirty="0">
                <a:cs typeface="Arial" charset="0"/>
              </a:rPr>
              <a:t>Corte temporal de un momento.</a:t>
            </a:r>
          </a:p>
          <a:p>
            <a:pPr algn="just" eaLnBrk="1" hangingPunct="1">
              <a:spcBef>
                <a:spcPct val="0"/>
              </a:spcBef>
              <a:spcAft>
                <a:spcPct val="50000"/>
              </a:spcAft>
              <a:buClrTx/>
              <a:buSzTx/>
              <a:buFontTx/>
              <a:buAutoNum type="arabicPeriod"/>
              <a:defRPr/>
            </a:pPr>
            <a:r>
              <a:rPr lang="es-ES" altLang="es-AR" sz="2400" b="1" dirty="0">
                <a:cs typeface="Arial" charset="0"/>
              </a:rPr>
              <a:t>Estudios longitudinales. </a:t>
            </a:r>
            <a:r>
              <a:rPr lang="es-ES" altLang="es-AR" sz="2400" dirty="0">
                <a:cs typeface="Arial" charset="0"/>
              </a:rPr>
              <a:t>Se realizan observaciones durante un período extenso. Pueden ser:</a:t>
            </a:r>
          </a:p>
          <a:p>
            <a:pPr marL="342900" indent="-342900" algn="just" eaLnBrk="1" hangingPunct="1">
              <a:spcBef>
                <a:spcPct val="0"/>
              </a:spcBef>
              <a:spcAft>
                <a:spcPct val="50000"/>
              </a:spcAft>
              <a:buClrTx/>
              <a:buSzTx/>
              <a:buFont typeface="Wingdings" pitchFamily="2" charset="2"/>
              <a:buChar char="Ø"/>
              <a:defRPr/>
            </a:pPr>
            <a:r>
              <a:rPr lang="es-ES" altLang="es-AR" sz="2400" dirty="0">
                <a:cs typeface="Arial" charset="0"/>
              </a:rPr>
              <a:t>de tendencias</a:t>
            </a:r>
          </a:p>
          <a:p>
            <a:pPr marL="342900" indent="-342900" algn="just" eaLnBrk="1" hangingPunct="1">
              <a:spcBef>
                <a:spcPct val="0"/>
              </a:spcBef>
              <a:spcAft>
                <a:spcPct val="50000"/>
              </a:spcAft>
              <a:buClrTx/>
              <a:buSzTx/>
              <a:buFont typeface="Wingdings" pitchFamily="2" charset="2"/>
              <a:buChar char="Ø"/>
              <a:defRPr/>
            </a:pPr>
            <a:r>
              <a:rPr lang="es-ES" altLang="es-AR" sz="2400" dirty="0">
                <a:cs typeface="Arial" charset="0"/>
              </a:rPr>
              <a:t>de cohortes </a:t>
            </a:r>
          </a:p>
          <a:p>
            <a:pPr marL="342900" indent="-342900" algn="just" eaLnBrk="1" hangingPunct="1">
              <a:spcBef>
                <a:spcPct val="0"/>
              </a:spcBef>
              <a:spcAft>
                <a:spcPct val="50000"/>
              </a:spcAft>
              <a:buClrTx/>
              <a:buSzTx/>
              <a:buFont typeface="Wingdings" pitchFamily="2" charset="2"/>
              <a:buChar char="Ø"/>
              <a:defRPr/>
            </a:pPr>
            <a:r>
              <a:rPr lang="es-ES" altLang="es-AR" sz="2400" dirty="0">
                <a:cs typeface="Arial" charset="0"/>
              </a:rPr>
              <a:t>de paneles</a:t>
            </a:r>
          </a:p>
        </p:txBody>
      </p:sp>
      <p:sp>
        <p:nvSpPr>
          <p:cNvPr id="4" name="Text Box 5">
            <a:extLst>
              <a:ext uri="{FF2B5EF4-FFF2-40B4-BE49-F238E27FC236}">
                <a16:creationId xmlns:a16="http://schemas.microsoft.com/office/drawing/2014/main" id="{B2C209E5-18DC-4CC9-9EC6-4279030C564D}"/>
              </a:ext>
            </a:extLst>
          </p:cNvPr>
          <p:cNvSpPr txBox="1">
            <a:spLocks noChangeArrowheads="1"/>
          </p:cNvSpPr>
          <p:nvPr/>
        </p:nvSpPr>
        <p:spPr bwMode="auto">
          <a:xfrm>
            <a:off x="3924300" y="1916113"/>
            <a:ext cx="782638" cy="923925"/>
          </a:xfrm>
          <a:prstGeom prst="rect">
            <a:avLst/>
          </a:prstGeom>
          <a:solidFill>
            <a:schemeClr val="tx2">
              <a:lumMod val="40000"/>
              <a:lumOff val="60000"/>
            </a:schemeClr>
          </a:solidFill>
          <a:ln w="57150">
            <a:solidFill>
              <a:srgbClr val="00CC99"/>
            </a:solidFill>
          </a:ln>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defRPr/>
            </a:pPr>
            <a:r>
              <a:rPr lang="es-ES_tradnl" altLang="es-AR" sz="5400" b="1" dirty="0">
                <a:cs typeface="Arial" charset="0"/>
              </a:rPr>
              <a:t>?</a:t>
            </a:r>
          </a:p>
        </p:txBody>
      </p:sp>
      <p:sp>
        <p:nvSpPr>
          <p:cNvPr id="16389" name="Flecha curvada hacia la izquierda 1">
            <a:extLst>
              <a:ext uri="{FF2B5EF4-FFF2-40B4-BE49-F238E27FC236}">
                <a16:creationId xmlns:a16="http://schemas.microsoft.com/office/drawing/2014/main" id="{06C50F2F-F983-480B-8752-0ACCE76899E1}"/>
              </a:ext>
            </a:extLst>
          </p:cNvPr>
          <p:cNvSpPr>
            <a:spLocks noChangeArrowheads="1"/>
          </p:cNvSpPr>
          <p:nvPr/>
        </p:nvSpPr>
        <p:spPr bwMode="auto">
          <a:xfrm>
            <a:off x="4716463" y="2492375"/>
            <a:ext cx="360362" cy="720725"/>
          </a:xfrm>
          <a:prstGeom prst="curvedLeftArrow">
            <a:avLst>
              <a:gd name="adj1" fmla="val 25000"/>
              <a:gd name="adj2" fmla="val 50000"/>
              <a:gd name="adj3" fmla="val 25000"/>
            </a:avLst>
          </a:prstGeom>
          <a:solidFill>
            <a:srgbClr val="00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pic>
        <p:nvPicPr>
          <p:cNvPr id="16390" name="Imagen 2">
            <a:extLst>
              <a:ext uri="{FF2B5EF4-FFF2-40B4-BE49-F238E27FC236}">
                <a16:creationId xmlns:a16="http://schemas.microsoft.com/office/drawing/2014/main" id="{03834C71-544B-46D7-A0BE-2D642E12C8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844675"/>
            <a:ext cx="1290638"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a:extLst>
              <a:ext uri="{FF2B5EF4-FFF2-40B4-BE49-F238E27FC236}">
                <a16:creationId xmlns:a16="http://schemas.microsoft.com/office/drawing/2014/main" id="{DC3D33B4-351C-4C7F-BF46-26CA375E8EB9}"/>
              </a:ext>
            </a:extLst>
          </p:cNvPr>
          <p:cNvSpPr txBox="1">
            <a:spLocks noChangeArrowheads="1"/>
          </p:cNvSpPr>
          <p:nvPr/>
        </p:nvSpPr>
        <p:spPr bwMode="auto">
          <a:xfrm>
            <a:off x="827088" y="2060575"/>
            <a:ext cx="6877050" cy="585788"/>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s-ES_tradnl" altLang="es-AR"/>
              <a:t>Planteo de un Tema/Problema</a:t>
            </a:r>
          </a:p>
        </p:txBody>
      </p:sp>
      <p:sp>
        <p:nvSpPr>
          <p:cNvPr id="17411" name="Text Box 6">
            <a:extLst>
              <a:ext uri="{FF2B5EF4-FFF2-40B4-BE49-F238E27FC236}">
                <a16:creationId xmlns:a16="http://schemas.microsoft.com/office/drawing/2014/main" id="{B9B361C1-7A9F-414F-952B-6BBD3FD0CCDE}"/>
              </a:ext>
            </a:extLst>
          </p:cNvPr>
          <p:cNvSpPr txBox="1">
            <a:spLocks noChangeArrowheads="1"/>
          </p:cNvSpPr>
          <p:nvPr/>
        </p:nvSpPr>
        <p:spPr bwMode="auto">
          <a:xfrm>
            <a:off x="1420813" y="3081015"/>
            <a:ext cx="5689600" cy="585788"/>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s-ES_tradnl" altLang="es-AR" dirty="0"/>
              <a:t>Hipótesis de investigación</a:t>
            </a:r>
            <a:endParaRPr lang="es-ES_tradnl" altLang="es-AR" sz="2800" dirty="0"/>
          </a:p>
        </p:txBody>
      </p:sp>
      <p:sp>
        <p:nvSpPr>
          <p:cNvPr id="17412" name="Rectangle 8">
            <a:extLst>
              <a:ext uri="{FF2B5EF4-FFF2-40B4-BE49-F238E27FC236}">
                <a16:creationId xmlns:a16="http://schemas.microsoft.com/office/drawing/2014/main" id="{BE72D1C8-6AE2-41DC-81F4-0341527D63F8}"/>
              </a:ext>
            </a:extLst>
          </p:cNvPr>
          <p:cNvSpPr>
            <a:spLocks noChangeArrowheads="1"/>
          </p:cNvSpPr>
          <p:nvPr/>
        </p:nvSpPr>
        <p:spPr bwMode="auto">
          <a:xfrm>
            <a:off x="2051050" y="765175"/>
            <a:ext cx="7812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s-ES_tradnl" altLang="es-AR" sz="2400" b="1">
                <a:solidFill>
                  <a:schemeClr val="tx2"/>
                </a:solidFill>
              </a:rPr>
              <a:t>PROCESO DE INVESTIGACIÓN</a:t>
            </a:r>
            <a:endParaRPr lang="es-ES" altLang="es-AR" sz="2400" b="1">
              <a:solidFill>
                <a:schemeClr val="tx2"/>
              </a:solidFill>
            </a:endParaRPr>
          </a:p>
        </p:txBody>
      </p:sp>
      <p:sp>
        <p:nvSpPr>
          <p:cNvPr id="10" name="Text Box 5">
            <a:extLst>
              <a:ext uri="{FF2B5EF4-FFF2-40B4-BE49-F238E27FC236}">
                <a16:creationId xmlns:a16="http://schemas.microsoft.com/office/drawing/2014/main" id="{94E5EF9E-A0DC-4BB0-9C38-5C0610D81903}"/>
              </a:ext>
            </a:extLst>
          </p:cNvPr>
          <p:cNvSpPr txBox="1">
            <a:spLocks noChangeArrowheads="1"/>
          </p:cNvSpPr>
          <p:nvPr/>
        </p:nvSpPr>
        <p:spPr bwMode="auto">
          <a:xfrm>
            <a:off x="7164388" y="1844675"/>
            <a:ext cx="784225" cy="923925"/>
          </a:xfrm>
          <a:prstGeom prst="rect">
            <a:avLst/>
          </a:prstGeom>
          <a:solidFill>
            <a:schemeClr val="tx2">
              <a:lumMod val="40000"/>
              <a:lumOff val="60000"/>
            </a:schemeClr>
          </a:solidFill>
          <a:ln w="57150">
            <a:solidFill>
              <a:srgbClr val="00CC99"/>
            </a:solidFill>
          </a:ln>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defRPr/>
            </a:pPr>
            <a:r>
              <a:rPr lang="es-ES_tradnl" altLang="es-AR" sz="5400" b="1" dirty="0">
                <a:cs typeface="Arial" charset="0"/>
              </a:rPr>
              <a:t>?</a:t>
            </a:r>
          </a:p>
        </p:txBody>
      </p:sp>
      <p:sp>
        <p:nvSpPr>
          <p:cNvPr id="11" name="Text Box 6">
            <a:extLst>
              <a:ext uri="{FF2B5EF4-FFF2-40B4-BE49-F238E27FC236}">
                <a16:creationId xmlns:a16="http://schemas.microsoft.com/office/drawing/2014/main" id="{00EDD09E-1576-49EB-A797-72113E277450}"/>
              </a:ext>
            </a:extLst>
          </p:cNvPr>
          <p:cNvSpPr txBox="1">
            <a:spLocks noChangeArrowheads="1"/>
          </p:cNvSpPr>
          <p:nvPr/>
        </p:nvSpPr>
        <p:spPr bwMode="auto">
          <a:xfrm>
            <a:off x="377825" y="3789040"/>
            <a:ext cx="8388350" cy="2308324"/>
          </a:xfrm>
          <a:prstGeom prst="rect">
            <a:avLst/>
          </a:prstGeom>
          <a:solidFill>
            <a:schemeClr val="accent5">
              <a:lumMod val="75000"/>
            </a:schemeClr>
          </a:solidFill>
          <a:ln>
            <a:noFill/>
          </a:ln>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342900" indent="-342900">
              <a:spcBef>
                <a:spcPct val="50000"/>
              </a:spcBef>
              <a:buClrTx/>
              <a:buSzTx/>
              <a:buFont typeface="Wingdings" panose="05000000000000000000" pitchFamily="2" charset="2"/>
              <a:buChar char="Ø"/>
              <a:defRPr/>
            </a:pPr>
            <a:r>
              <a:rPr lang="es-ES_tradnl" altLang="es-AR" sz="2400" dirty="0">
                <a:cs typeface="Arial" charset="0"/>
              </a:rPr>
              <a:t>Respuesta tentativa a la pregunta de investigación</a:t>
            </a:r>
          </a:p>
          <a:p>
            <a:pPr marL="342900" indent="-342900">
              <a:spcBef>
                <a:spcPct val="50000"/>
              </a:spcBef>
              <a:buClrTx/>
              <a:buSzTx/>
              <a:buFont typeface="Wingdings" panose="05000000000000000000" pitchFamily="2" charset="2"/>
              <a:buChar char="Ø"/>
              <a:defRPr/>
            </a:pPr>
            <a:r>
              <a:rPr lang="es-ES_tradnl" altLang="es-AR" sz="2400" dirty="0">
                <a:cs typeface="Arial" charset="0"/>
              </a:rPr>
              <a:t>Las hipótesis se inscriben en un corpus teórico más amplio</a:t>
            </a:r>
          </a:p>
          <a:p>
            <a:pPr marL="342900" indent="-342900">
              <a:spcBef>
                <a:spcPct val="50000"/>
              </a:spcBef>
              <a:buClrTx/>
              <a:buSzTx/>
              <a:buFont typeface="Wingdings" panose="05000000000000000000" pitchFamily="2" charset="2"/>
              <a:buChar char="Ø"/>
              <a:defRPr/>
            </a:pPr>
            <a:r>
              <a:rPr lang="es-ES_tradnl" altLang="es-AR" sz="2400" dirty="0">
                <a:cs typeface="Arial" charset="0"/>
              </a:rPr>
              <a:t>Proposición que expresa una relación entre atributos o características de las unidades de análisis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8">
            <a:extLst>
              <a:ext uri="{FF2B5EF4-FFF2-40B4-BE49-F238E27FC236}">
                <a16:creationId xmlns:a16="http://schemas.microsoft.com/office/drawing/2014/main" id="{BE72D1C8-6AE2-41DC-81F4-0341527D63F8}"/>
              </a:ext>
            </a:extLst>
          </p:cNvPr>
          <p:cNvSpPr>
            <a:spLocks noChangeArrowheads="1"/>
          </p:cNvSpPr>
          <p:nvPr/>
        </p:nvSpPr>
        <p:spPr bwMode="auto">
          <a:xfrm>
            <a:off x="2051050" y="765175"/>
            <a:ext cx="7812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s-ES_tradnl" altLang="es-AR" sz="2400" b="1" dirty="0">
                <a:solidFill>
                  <a:schemeClr val="tx2"/>
                </a:solidFill>
              </a:rPr>
              <a:t>Problema e hipótesis de investigación</a:t>
            </a:r>
            <a:endParaRPr lang="es-ES" altLang="es-AR" sz="2400" b="1" dirty="0">
              <a:solidFill>
                <a:schemeClr val="tx2"/>
              </a:solidFill>
            </a:endParaRPr>
          </a:p>
        </p:txBody>
      </p:sp>
      <p:sp>
        <p:nvSpPr>
          <p:cNvPr id="17414" name="Text Box 5">
            <a:extLst>
              <a:ext uri="{FF2B5EF4-FFF2-40B4-BE49-F238E27FC236}">
                <a16:creationId xmlns:a16="http://schemas.microsoft.com/office/drawing/2014/main" id="{BF2CECD3-71B9-44BA-A78A-590AF9F55040}"/>
              </a:ext>
            </a:extLst>
          </p:cNvPr>
          <p:cNvSpPr txBox="1">
            <a:spLocks noChangeArrowheads="1"/>
          </p:cNvSpPr>
          <p:nvPr/>
        </p:nvSpPr>
        <p:spPr bwMode="auto">
          <a:xfrm>
            <a:off x="266530" y="2323305"/>
            <a:ext cx="8424863" cy="830263"/>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s-ES_tradnl" altLang="es-AR" sz="2400" i="1" dirty="0"/>
              <a:t>¿Qué cambios ocurren en la agenda temática de los medios gráficos durante un contexto electoral?</a:t>
            </a:r>
          </a:p>
        </p:txBody>
      </p:sp>
      <p:sp>
        <p:nvSpPr>
          <p:cNvPr id="11" name="Text Box 6">
            <a:extLst>
              <a:ext uri="{FF2B5EF4-FFF2-40B4-BE49-F238E27FC236}">
                <a16:creationId xmlns:a16="http://schemas.microsoft.com/office/drawing/2014/main" id="{00EDD09E-1576-49EB-A797-72113E277450}"/>
              </a:ext>
            </a:extLst>
          </p:cNvPr>
          <p:cNvSpPr txBox="1">
            <a:spLocks noChangeArrowheads="1"/>
          </p:cNvSpPr>
          <p:nvPr/>
        </p:nvSpPr>
        <p:spPr bwMode="auto">
          <a:xfrm>
            <a:off x="266530" y="3469479"/>
            <a:ext cx="8388350" cy="1570037"/>
          </a:xfrm>
          <a:prstGeom prst="rect">
            <a:avLst/>
          </a:prstGeom>
          <a:solidFill>
            <a:schemeClr val="accent5">
              <a:lumMod val="75000"/>
            </a:schemeClr>
          </a:solidFill>
          <a:ln>
            <a:noFill/>
          </a:ln>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50000"/>
              </a:spcBef>
              <a:buClrTx/>
              <a:buSzTx/>
              <a:buFontTx/>
              <a:buNone/>
              <a:defRPr/>
            </a:pPr>
            <a:r>
              <a:rPr lang="es-ES_tradnl" altLang="es-AR" sz="2400" dirty="0">
                <a:cs typeface="Arial" charset="0"/>
              </a:rPr>
              <a:t>En </a:t>
            </a:r>
            <a:r>
              <a:rPr lang="es-ES_tradnl" altLang="es-AR" sz="2400" b="1" dirty="0">
                <a:cs typeface="Arial" charset="0"/>
              </a:rPr>
              <a:t>contexto</a:t>
            </a:r>
            <a:r>
              <a:rPr lang="es-ES_tradnl" altLang="es-AR" sz="2400" dirty="0">
                <a:cs typeface="Arial" charset="0"/>
              </a:rPr>
              <a:t> electoral la agenda temática de los medios gráficos da mayor </a:t>
            </a:r>
            <a:r>
              <a:rPr lang="es-ES_tradnl" altLang="es-AR" sz="2400" b="1" dirty="0">
                <a:cs typeface="Arial" charset="0"/>
              </a:rPr>
              <a:t>visibilidad</a:t>
            </a:r>
            <a:r>
              <a:rPr lang="es-ES_tradnl" altLang="es-AR" sz="2400" dirty="0">
                <a:cs typeface="Arial" charset="0"/>
              </a:rPr>
              <a:t> a las noticias políticas, mientras que las noticias de economía y policiales oscilan de acuerdo al alineamiento político-editorial de cada periódico.</a:t>
            </a:r>
          </a:p>
        </p:txBody>
      </p:sp>
      <p:sp>
        <p:nvSpPr>
          <p:cNvPr id="17416" name="Text Box 6">
            <a:extLst>
              <a:ext uri="{FF2B5EF4-FFF2-40B4-BE49-F238E27FC236}">
                <a16:creationId xmlns:a16="http://schemas.microsoft.com/office/drawing/2014/main" id="{8A18C313-8AAC-475B-A640-740CE9D70A0B}"/>
              </a:ext>
            </a:extLst>
          </p:cNvPr>
          <p:cNvSpPr txBox="1">
            <a:spLocks noChangeArrowheads="1"/>
          </p:cNvSpPr>
          <p:nvPr/>
        </p:nvSpPr>
        <p:spPr bwMode="auto">
          <a:xfrm>
            <a:off x="266530" y="5355427"/>
            <a:ext cx="8388350" cy="400050"/>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s-ES_tradnl" altLang="es-AR" sz="2000" dirty="0"/>
              <a:t>El contexto electoral modifica la agenda temática de los medios gráficos.</a:t>
            </a:r>
          </a:p>
        </p:txBody>
      </p:sp>
    </p:spTree>
    <p:extLst>
      <p:ext uri="{BB962C8B-B14F-4D97-AF65-F5344CB8AC3E}">
        <p14:creationId xmlns:p14="http://schemas.microsoft.com/office/powerpoint/2010/main" val="11662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FECCD70-5F77-4DA9-A18F-B7DE70E9C260}"/>
              </a:ext>
            </a:extLst>
          </p:cNvPr>
          <p:cNvSpPr>
            <a:spLocks noChangeArrowheads="1"/>
          </p:cNvSpPr>
          <p:nvPr/>
        </p:nvSpPr>
        <p:spPr bwMode="auto">
          <a:xfrm>
            <a:off x="1908175" y="620713"/>
            <a:ext cx="55721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s-ES_tradnl" altLang="es-AR" sz="2400" b="1">
                <a:solidFill>
                  <a:schemeClr val="tx2"/>
                </a:solidFill>
              </a:rPr>
              <a:t>VARIABLES</a:t>
            </a:r>
            <a:endParaRPr lang="es-ES" altLang="es-AR" sz="2400" b="1">
              <a:solidFill>
                <a:schemeClr val="tx2"/>
              </a:solidFill>
            </a:endParaRPr>
          </a:p>
        </p:txBody>
      </p:sp>
      <p:sp>
        <p:nvSpPr>
          <p:cNvPr id="7171" name="Text Box 3">
            <a:extLst>
              <a:ext uri="{FF2B5EF4-FFF2-40B4-BE49-F238E27FC236}">
                <a16:creationId xmlns:a16="http://schemas.microsoft.com/office/drawing/2014/main" id="{5BBD0EFB-3EB2-4F52-8034-7E3A496ABF6B}"/>
              </a:ext>
            </a:extLst>
          </p:cNvPr>
          <p:cNvSpPr txBox="1">
            <a:spLocks noChangeArrowheads="1"/>
          </p:cNvSpPr>
          <p:nvPr/>
        </p:nvSpPr>
        <p:spPr bwMode="auto">
          <a:xfrm>
            <a:off x="323850" y="2349500"/>
            <a:ext cx="84582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s-ES_tradnl" altLang="es-AR" sz="2800" b="1"/>
              <a:t>Propiedades o atributos observables de la población o unidad de análisis objeto de estudio. </a:t>
            </a:r>
          </a:p>
        </p:txBody>
      </p:sp>
      <p:sp>
        <p:nvSpPr>
          <p:cNvPr id="7172" name="Text Box 5">
            <a:extLst>
              <a:ext uri="{FF2B5EF4-FFF2-40B4-BE49-F238E27FC236}">
                <a16:creationId xmlns:a16="http://schemas.microsoft.com/office/drawing/2014/main" id="{B285D85D-3C3C-4820-B827-DCD35D4BD92A}"/>
              </a:ext>
            </a:extLst>
          </p:cNvPr>
          <p:cNvSpPr txBox="1">
            <a:spLocks noChangeArrowheads="1"/>
          </p:cNvSpPr>
          <p:nvPr/>
        </p:nvSpPr>
        <p:spPr bwMode="auto">
          <a:xfrm>
            <a:off x="1258888" y="4581525"/>
            <a:ext cx="6192837"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
                <a:schemeClr val="hlink"/>
              </a:buClr>
              <a:buSzTx/>
              <a:buFont typeface="Wingdings" panose="05000000000000000000" pitchFamily="2" charset="2"/>
              <a:buNone/>
            </a:pPr>
            <a:r>
              <a:rPr lang="es-ES_tradnl" altLang="es-AR" sz="2800">
                <a:solidFill>
                  <a:srgbClr val="C00000"/>
                </a:solidFill>
              </a:rPr>
              <a:t>¿Qué variables pueden observarse en un titular de portada de diario?</a:t>
            </a:r>
          </a:p>
        </p:txBody>
      </p:sp>
      <p:sp>
        <p:nvSpPr>
          <p:cNvPr id="7173" name="Llamada de nube 1">
            <a:extLst>
              <a:ext uri="{FF2B5EF4-FFF2-40B4-BE49-F238E27FC236}">
                <a16:creationId xmlns:a16="http://schemas.microsoft.com/office/drawing/2014/main" id="{C0486D57-2838-47E6-B957-5558F265074B}"/>
              </a:ext>
            </a:extLst>
          </p:cNvPr>
          <p:cNvSpPr>
            <a:spLocks noChangeArrowheads="1"/>
          </p:cNvSpPr>
          <p:nvPr/>
        </p:nvSpPr>
        <p:spPr bwMode="auto">
          <a:xfrm>
            <a:off x="900113" y="4005263"/>
            <a:ext cx="6985000" cy="2160587"/>
          </a:xfrm>
          <a:prstGeom prst="cloudCallout">
            <a:avLst>
              <a:gd name="adj1" fmla="val 51755"/>
              <a:gd name="adj2" fmla="val 60241"/>
            </a:avLst>
          </a:prstGeom>
          <a:solidFill>
            <a:srgbClr val="00B0F0">
              <a:alpha val="5098"/>
            </a:srgbClr>
          </a:solidFill>
          <a:ln w="9525" algn="ctr">
            <a:solidFill>
              <a:srgbClr val="0070C0"/>
            </a:solidFill>
            <a:miter lim="800000"/>
            <a:headEnd/>
            <a:tailEnd/>
          </a:ln>
        </p:spPr>
        <p:txBody>
          <a:bodyPr wrap="none"/>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eaLnBrk="1" hangingPunct="1"/>
            <a:endParaRPr lang="es-AR" altLang="es-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a:extLst>
              <a:ext uri="{FF2B5EF4-FFF2-40B4-BE49-F238E27FC236}">
                <a16:creationId xmlns:a16="http://schemas.microsoft.com/office/drawing/2014/main" id="{B800789C-FBDD-4E93-A7BD-1E0385591873}"/>
              </a:ext>
            </a:extLst>
          </p:cNvPr>
          <p:cNvSpPr txBox="1">
            <a:spLocks noChangeArrowheads="1"/>
          </p:cNvSpPr>
          <p:nvPr/>
        </p:nvSpPr>
        <p:spPr bwMode="auto">
          <a:xfrm>
            <a:off x="5040313" y="333375"/>
            <a:ext cx="4103687"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
                <a:schemeClr val="hlink"/>
              </a:buClr>
              <a:buSzTx/>
              <a:buFont typeface="Wingdings" panose="05000000000000000000" pitchFamily="2" charset="2"/>
              <a:buNone/>
            </a:pPr>
            <a:r>
              <a:rPr lang="es-ES_tradnl" altLang="es-AR" sz="2800" dirty="0">
                <a:solidFill>
                  <a:srgbClr val="C00000"/>
                </a:solidFill>
              </a:rPr>
              <a:t>¿Qué variables pueden observarse en un titular de portada de diario?</a:t>
            </a:r>
          </a:p>
        </p:txBody>
      </p:sp>
      <p:pic>
        <p:nvPicPr>
          <p:cNvPr id="8195" name="Imagen 2">
            <a:extLst>
              <a:ext uri="{FF2B5EF4-FFF2-40B4-BE49-F238E27FC236}">
                <a16:creationId xmlns:a16="http://schemas.microsoft.com/office/drawing/2014/main" id="{E7BA787C-FA8C-4761-91D1-C6D8E39DDE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4824413" cy="671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a:extLst>
              <a:ext uri="{FF2B5EF4-FFF2-40B4-BE49-F238E27FC236}">
                <a16:creationId xmlns:a16="http://schemas.microsoft.com/office/drawing/2014/main" id="{3F8A47A5-07AB-4781-8A11-698C3F5D0150}"/>
              </a:ext>
            </a:extLst>
          </p:cNvPr>
          <p:cNvSpPr txBox="1">
            <a:spLocks noChangeArrowheads="1"/>
          </p:cNvSpPr>
          <p:nvPr/>
        </p:nvSpPr>
        <p:spPr bwMode="auto">
          <a:xfrm>
            <a:off x="5040313" y="333375"/>
            <a:ext cx="4103687"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
                <a:schemeClr val="hlink"/>
              </a:buClr>
              <a:buSzTx/>
              <a:buFont typeface="Wingdings" panose="05000000000000000000" pitchFamily="2" charset="2"/>
              <a:buNone/>
            </a:pPr>
            <a:r>
              <a:rPr lang="es-ES_tradnl" altLang="es-AR" sz="2800" dirty="0">
                <a:solidFill>
                  <a:srgbClr val="C00000"/>
                </a:solidFill>
              </a:rPr>
              <a:t>¿Qué variables pueden observarse en un titular de portada de diario?</a:t>
            </a:r>
          </a:p>
        </p:txBody>
      </p:sp>
      <p:pic>
        <p:nvPicPr>
          <p:cNvPr id="9219" name="Imagen 2">
            <a:extLst>
              <a:ext uri="{FF2B5EF4-FFF2-40B4-BE49-F238E27FC236}">
                <a16:creationId xmlns:a16="http://schemas.microsoft.com/office/drawing/2014/main" id="{16DC5283-565D-4F67-8754-94AAB69954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4824413" cy="671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a:extLst>
              <a:ext uri="{FF2B5EF4-FFF2-40B4-BE49-F238E27FC236}">
                <a16:creationId xmlns:a16="http://schemas.microsoft.com/office/drawing/2014/main" id="{FDFAED85-9912-4D39-B645-A89C8B3D1294}"/>
              </a:ext>
            </a:extLst>
          </p:cNvPr>
          <p:cNvSpPr txBox="1">
            <a:spLocks noChangeArrowheads="1"/>
          </p:cNvSpPr>
          <p:nvPr/>
        </p:nvSpPr>
        <p:spPr bwMode="auto">
          <a:xfrm>
            <a:off x="5148263" y="1916113"/>
            <a:ext cx="4103687" cy="554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342900" indent="-342900">
              <a:spcBef>
                <a:spcPct val="50000"/>
              </a:spcBef>
              <a:buClrTx/>
              <a:buSzTx/>
              <a:buFont typeface="Wingdings" pitchFamily="2" charset="2"/>
              <a:buChar char="q"/>
              <a:defRPr/>
            </a:pPr>
            <a:r>
              <a:rPr lang="es-ES_tradnl" altLang="es-AR" sz="2400" dirty="0">
                <a:cs typeface="Arial" charset="0"/>
              </a:rPr>
              <a:t>Ubicación</a:t>
            </a:r>
          </a:p>
          <a:p>
            <a:pPr marL="342900" indent="-342900">
              <a:spcBef>
                <a:spcPct val="50000"/>
              </a:spcBef>
              <a:buClrTx/>
              <a:buSzTx/>
              <a:buFont typeface="Wingdings" pitchFamily="2" charset="2"/>
              <a:buChar char="q"/>
              <a:defRPr/>
            </a:pPr>
            <a:r>
              <a:rPr lang="es-ES_tradnl" altLang="es-AR" sz="2400" dirty="0">
                <a:cs typeface="Arial" charset="0"/>
              </a:rPr>
              <a:t>Tamaño/espacio</a:t>
            </a:r>
          </a:p>
          <a:p>
            <a:pPr marL="342900" indent="-342900">
              <a:spcBef>
                <a:spcPct val="50000"/>
              </a:spcBef>
              <a:buClrTx/>
              <a:buSzTx/>
              <a:buFont typeface="Wingdings" pitchFamily="2" charset="2"/>
              <a:buChar char="q"/>
              <a:defRPr/>
            </a:pPr>
            <a:r>
              <a:rPr lang="es-ES_tradnl" altLang="es-AR" sz="2400" dirty="0">
                <a:cs typeface="Arial" charset="0"/>
              </a:rPr>
              <a:t>Tamaño de la tipografía</a:t>
            </a:r>
          </a:p>
          <a:p>
            <a:pPr marL="342900" indent="-342900">
              <a:spcBef>
                <a:spcPct val="50000"/>
              </a:spcBef>
              <a:buClrTx/>
              <a:buSzTx/>
              <a:buFont typeface="Wingdings" pitchFamily="2" charset="2"/>
              <a:buChar char="q"/>
              <a:defRPr/>
            </a:pPr>
            <a:r>
              <a:rPr lang="es-ES_tradnl" altLang="es-AR" sz="2400" dirty="0">
                <a:cs typeface="Arial" charset="0"/>
              </a:rPr>
              <a:t>Resaltado de la tipografía</a:t>
            </a:r>
          </a:p>
          <a:p>
            <a:pPr marL="342900" indent="-342900">
              <a:spcBef>
                <a:spcPct val="50000"/>
              </a:spcBef>
              <a:buClrTx/>
              <a:buSzTx/>
              <a:buFont typeface="Wingdings" pitchFamily="2" charset="2"/>
              <a:buChar char="q"/>
              <a:defRPr/>
            </a:pPr>
            <a:r>
              <a:rPr lang="es-ES_tradnl" altLang="es-AR" sz="2400" dirty="0">
                <a:cs typeface="Arial" charset="0"/>
              </a:rPr>
              <a:t>Tiene volanta</a:t>
            </a:r>
          </a:p>
          <a:p>
            <a:pPr marL="342900" indent="-342900">
              <a:spcBef>
                <a:spcPct val="50000"/>
              </a:spcBef>
              <a:buClrTx/>
              <a:buSzTx/>
              <a:buFont typeface="Wingdings" pitchFamily="2" charset="2"/>
              <a:buChar char="q"/>
              <a:defRPr/>
            </a:pPr>
            <a:r>
              <a:rPr lang="es-ES_tradnl" altLang="es-AR" sz="2400" dirty="0">
                <a:cs typeface="Arial" charset="0"/>
              </a:rPr>
              <a:t>Tiene anticipo</a:t>
            </a:r>
          </a:p>
          <a:p>
            <a:pPr marL="342900" indent="-342900">
              <a:spcBef>
                <a:spcPct val="50000"/>
              </a:spcBef>
              <a:buClrTx/>
              <a:buSzTx/>
              <a:buFont typeface="Wingdings" pitchFamily="2" charset="2"/>
              <a:buChar char="q"/>
              <a:defRPr/>
            </a:pPr>
            <a:r>
              <a:rPr lang="es-ES_tradnl" altLang="es-AR" sz="2400" dirty="0">
                <a:cs typeface="Arial" charset="0"/>
              </a:rPr>
              <a:t>Tiene imagen</a:t>
            </a:r>
          </a:p>
          <a:p>
            <a:pPr marL="342900" indent="-342900">
              <a:spcBef>
                <a:spcPct val="50000"/>
              </a:spcBef>
              <a:buClrTx/>
              <a:buSzTx/>
              <a:buFont typeface="Wingdings" pitchFamily="2" charset="2"/>
              <a:buChar char="q"/>
              <a:defRPr/>
            </a:pPr>
            <a:r>
              <a:rPr lang="es-ES_tradnl" altLang="es-AR" sz="2400" dirty="0">
                <a:cs typeface="Arial" charset="0"/>
              </a:rPr>
              <a:t>En ventana</a:t>
            </a:r>
          </a:p>
          <a:p>
            <a:pPr marL="342900" indent="-342900">
              <a:spcBef>
                <a:spcPct val="50000"/>
              </a:spcBef>
              <a:buClrTx/>
              <a:buSzTx/>
              <a:buFont typeface="Wingdings" pitchFamily="2" charset="2"/>
              <a:buChar char="q"/>
              <a:defRPr/>
            </a:pPr>
            <a:r>
              <a:rPr lang="es-ES_tradnl" altLang="es-AR" sz="2400" dirty="0">
                <a:cs typeface="Arial" charset="0"/>
              </a:rPr>
              <a:t>Etc.</a:t>
            </a:r>
          </a:p>
          <a:p>
            <a:pPr algn="ctr">
              <a:spcBef>
                <a:spcPct val="50000"/>
              </a:spcBef>
              <a:buClr>
                <a:schemeClr val="hlink"/>
              </a:buClr>
              <a:buSzTx/>
              <a:buFont typeface="Wingdings" pitchFamily="2" charset="2"/>
              <a:buNone/>
              <a:defRPr/>
            </a:pPr>
            <a:endParaRPr lang="es-ES_tradnl" altLang="es-AR" sz="2800" dirty="0">
              <a:solidFill>
                <a:srgbClr val="C00000"/>
              </a:solidFill>
              <a:cs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DFC0253-7482-474A-AA1F-5858B29F9AED}"/>
              </a:ext>
            </a:extLst>
          </p:cNvPr>
          <p:cNvSpPr>
            <a:spLocks noChangeArrowheads="1"/>
          </p:cNvSpPr>
          <p:nvPr/>
        </p:nvSpPr>
        <p:spPr bwMode="auto">
          <a:xfrm>
            <a:off x="1908175" y="620713"/>
            <a:ext cx="55721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s-ES_tradnl" altLang="es-AR" sz="2400" b="1">
                <a:solidFill>
                  <a:schemeClr val="tx2"/>
                </a:solidFill>
              </a:rPr>
              <a:t>VARIABLES</a:t>
            </a:r>
            <a:endParaRPr lang="es-ES" altLang="es-AR" sz="2400" b="1">
              <a:solidFill>
                <a:schemeClr val="tx2"/>
              </a:solidFill>
            </a:endParaRPr>
          </a:p>
        </p:txBody>
      </p:sp>
      <p:sp>
        <p:nvSpPr>
          <p:cNvPr id="15365" name="Text Box 5">
            <a:extLst>
              <a:ext uri="{FF2B5EF4-FFF2-40B4-BE49-F238E27FC236}">
                <a16:creationId xmlns:a16="http://schemas.microsoft.com/office/drawing/2014/main" id="{55C8A4EA-14B1-45EE-83C0-7AE62F59219F}"/>
              </a:ext>
            </a:extLst>
          </p:cNvPr>
          <p:cNvSpPr txBox="1">
            <a:spLocks noChangeArrowheads="1"/>
          </p:cNvSpPr>
          <p:nvPr/>
        </p:nvSpPr>
        <p:spPr bwMode="auto">
          <a:xfrm>
            <a:off x="251520" y="2492896"/>
            <a:ext cx="849694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342900" indent="-342900">
              <a:spcBef>
                <a:spcPct val="50000"/>
              </a:spcBef>
              <a:buClrTx/>
              <a:buSzTx/>
              <a:buFont typeface="Wingdings" panose="05000000000000000000" pitchFamily="2" charset="2"/>
              <a:buChar char="Ø"/>
              <a:defRPr/>
            </a:pPr>
            <a:r>
              <a:rPr lang="es-ES_tradnl" altLang="es-AR" sz="2400" dirty="0">
                <a:cs typeface="Arial" charset="0"/>
              </a:rPr>
              <a:t>Según su función (independientes, dependientes, intervinientes)</a:t>
            </a:r>
          </a:p>
          <a:p>
            <a:pPr>
              <a:spcBef>
                <a:spcPct val="50000"/>
              </a:spcBef>
              <a:buClrTx/>
              <a:buSzTx/>
              <a:buNone/>
              <a:defRPr/>
            </a:pPr>
            <a:endParaRPr lang="es-ES_tradnl" altLang="es-AR" sz="2400" dirty="0">
              <a:cs typeface="Arial" charset="0"/>
            </a:endParaRPr>
          </a:p>
          <a:p>
            <a:pPr marL="342900" indent="-342900">
              <a:spcBef>
                <a:spcPct val="50000"/>
              </a:spcBef>
              <a:buClrTx/>
              <a:buSzTx/>
              <a:buFont typeface="Wingdings" panose="05000000000000000000" pitchFamily="2" charset="2"/>
              <a:buChar char="Ø"/>
              <a:defRPr/>
            </a:pPr>
            <a:r>
              <a:rPr lang="es-ES_tradnl" altLang="es-AR" sz="2400" dirty="0">
                <a:cs typeface="Arial" charset="0"/>
              </a:rPr>
              <a:t>Según su nivel de medición (nominales, ordinales, de intervalo, de razón)</a:t>
            </a:r>
          </a:p>
          <a:p>
            <a:pPr marL="342900" indent="-342900">
              <a:spcBef>
                <a:spcPct val="50000"/>
              </a:spcBef>
              <a:buClrTx/>
              <a:buSzTx/>
              <a:buFont typeface="Wingdings" panose="05000000000000000000" pitchFamily="2" charset="2"/>
              <a:buChar char="Ø"/>
              <a:defRPr/>
            </a:pPr>
            <a:endParaRPr lang="es-ES_tradnl" altLang="es-AR" sz="2400" dirty="0">
              <a:cs typeface="Arial" charset="0"/>
            </a:endParaRPr>
          </a:p>
          <a:p>
            <a:pPr marL="342900" indent="-342900">
              <a:spcBef>
                <a:spcPct val="50000"/>
              </a:spcBef>
              <a:buClrTx/>
              <a:buSzTx/>
              <a:buFont typeface="Wingdings" panose="05000000000000000000" pitchFamily="2" charset="2"/>
              <a:buChar char="Ø"/>
              <a:defRPr/>
            </a:pPr>
            <a:r>
              <a:rPr lang="es-ES_tradnl" altLang="es-AR" sz="2400" b="1" dirty="0">
                <a:cs typeface="Arial" charset="0"/>
              </a:rPr>
              <a:t>Según su nivel de abstracción </a:t>
            </a:r>
            <a:r>
              <a:rPr lang="es-ES_tradnl" altLang="es-AR" sz="2400" dirty="0">
                <a:cs typeface="Arial" charset="0"/>
              </a:rPr>
              <a:t>(generales, empíricas)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4D5AD82-31E8-4B6C-9DE1-6F916263AC06}"/>
              </a:ext>
            </a:extLst>
          </p:cNvPr>
          <p:cNvSpPr>
            <a:spLocks noChangeArrowheads="1"/>
          </p:cNvSpPr>
          <p:nvPr/>
        </p:nvSpPr>
        <p:spPr bwMode="auto">
          <a:xfrm>
            <a:off x="2123728" y="764704"/>
            <a:ext cx="3887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s-ES_tradnl" altLang="es-AR" sz="2400" b="1" dirty="0">
                <a:solidFill>
                  <a:schemeClr val="tx2"/>
                </a:solidFill>
              </a:rPr>
              <a:t>OPERACIONALIZACIÓN</a:t>
            </a:r>
            <a:endParaRPr lang="es-ES" altLang="es-AR" sz="2400" b="1" dirty="0">
              <a:solidFill>
                <a:schemeClr val="tx2"/>
              </a:solidFill>
            </a:endParaRPr>
          </a:p>
        </p:txBody>
      </p:sp>
      <p:sp>
        <p:nvSpPr>
          <p:cNvPr id="18435" name="1 CuadroTexto">
            <a:extLst>
              <a:ext uri="{FF2B5EF4-FFF2-40B4-BE49-F238E27FC236}">
                <a16:creationId xmlns:a16="http://schemas.microsoft.com/office/drawing/2014/main" id="{605539F8-A7EE-4B07-8962-2A8DFCD4ED7D}"/>
              </a:ext>
            </a:extLst>
          </p:cNvPr>
          <p:cNvSpPr txBox="1">
            <a:spLocks noChangeArrowheads="1"/>
          </p:cNvSpPr>
          <p:nvPr/>
        </p:nvSpPr>
        <p:spPr bwMode="auto">
          <a:xfrm>
            <a:off x="431800" y="1772816"/>
            <a:ext cx="8280400" cy="483824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endParaRPr lang="es-AR" sz="1800" b="0" i="0" u="none" strike="noStrike" baseline="0" dirty="0">
              <a:solidFill>
                <a:srgbClr val="000000"/>
              </a:solidFill>
              <a:latin typeface="Verdana" panose="020B0604030504040204" pitchFamily="34" charset="0"/>
            </a:endParaRPr>
          </a:p>
          <a:p>
            <a:pPr>
              <a:buNone/>
            </a:pPr>
            <a:r>
              <a:rPr lang="es-AR" sz="1800" b="0" i="0" u="none" strike="noStrike" baseline="0" dirty="0">
                <a:solidFill>
                  <a:srgbClr val="000000"/>
                </a:solidFill>
                <a:latin typeface="Verdana" panose="020B0604030504040204" pitchFamily="34" charset="0"/>
              </a:rPr>
              <a:t>En el proceso de investigación la interconexión de los análisis teórico y estadístico se puede dar en distintos momentos</a:t>
            </a:r>
          </a:p>
          <a:p>
            <a:pPr>
              <a:buNone/>
            </a:pPr>
            <a:endParaRPr lang="es-AR" sz="1800" dirty="0">
              <a:solidFill>
                <a:srgbClr val="000000"/>
              </a:solidFill>
              <a:latin typeface="Verdana" panose="020B0604030504040204" pitchFamily="34" charset="0"/>
            </a:endParaRPr>
          </a:p>
          <a:p>
            <a:pPr marL="285750" indent="-285750">
              <a:buFontTx/>
              <a:buChar char="-"/>
            </a:pPr>
            <a:r>
              <a:rPr lang="es-AR" sz="1800" b="0" i="0" u="none" strike="noStrike" baseline="0" dirty="0">
                <a:solidFill>
                  <a:srgbClr val="000000"/>
                </a:solidFill>
                <a:latin typeface="Verdana" panose="020B0604030504040204" pitchFamily="34" charset="0"/>
              </a:rPr>
              <a:t>as preguntas que orientan el análisis estadístico pueden surgir desde inquietudes conceptuales </a:t>
            </a:r>
          </a:p>
          <a:p>
            <a:pPr marL="285750" indent="-285750">
              <a:buFontTx/>
              <a:buChar char="-"/>
            </a:pPr>
            <a:r>
              <a:rPr lang="es-AR" sz="1800" dirty="0">
                <a:solidFill>
                  <a:srgbClr val="000000"/>
                </a:solidFill>
                <a:latin typeface="Verdana" panose="020B0604030504040204" pitchFamily="34" charset="0"/>
              </a:rPr>
              <a:t>El </a:t>
            </a:r>
            <a:r>
              <a:rPr lang="es-AR" sz="1800" b="0" i="0" u="none" strike="noStrike" baseline="0" dirty="0">
                <a:solidFill>
                  <a:srgbClr val="000000"/>
                </a:solidFill>
                <a:latin typeface="Verdana" panose="020B0604030504040204" pitchFamily="34" charset="0"/>
              </a:rPr>
              <a:t>análisis estadístico puede generar preguntas teóricas. </a:t>
            </a:r>
            <a:endParaRPr lang="es-AR" sz="1800" dirty="0">
              <a:solidFill>
                <a:srgbClr val="000000"/>
              </a:solidFill>
              <a:latin typeface="Verdana" panose="020B0604030504040204" pitchFamily="34" charset="0"/>
            </a:endParaRPr>
          </a:p>
          <a:p>
            <a:pPr marL="285750" indent="-285750">
              <a:buFontTx/>
              <a:buChar char="-"/>
            </a:pPr>
            <a:endParaRPr lang="es-AR" sz="1800" b="0" i="0" u="none" strike="noStrike" baseline="0" dirty="0">
              <a:solidFill>
                <a:srgbClr val="000000"/>
              </a:solidFill>
              <a:latin typeface="Verdana" panose="020B0604030504040204" pitchFamily="34" charset="0"/>
            </a:endParaRPr>
          </a:p>
          <a:p>
            <a:pPr>
              <a:buNone/>
            </a:pPr>
            <a:endParaRPr lang="es-AR" sz="1800" dirty="0">
              <a:solidFill>
                <a:srgbClr val="000000"/>
              </a:solidFill>
              <a:latin typeface="Verdana" panose="020B0604030504040204" pitchFamily="34" charset="0"/>
            </a:endParaRPr>
          </a:p>
          <a:p>
            <a:pPr algn="ctr">
              <a:buNone/>
            </a:pPr>
            <a:r>
              <a:rPr lang="es-AR" sz="1800" b="1" i="0" u="none" strike="noStrike" baseline="0" dirty="0">
                <a:solidFill>
                  <a:srgbClr val="000000"/>
                </a:solidFill>
                <a:latin typeface="Verdana" panose="020B0604030504040204" pitchFamily="34" charset="0"/>
              </a:rPr>
              <a:t>Sea cual fuere el origen o el predominio de la relación, </a:t>
            </a:r>
          </a:p>
          <a:p>
            <a:pPr algn="ctr">
              <a:buNone/>
            </a:pPr>
            <a:r>
              <a:rPr lang="es-AR" sz="1800" b="1" dirty="0">
                <a:solidFill>
                  <a:srgbClr val="000000"/>
                </a:solidFill>
                <a:latin typeface="Verdana" panose="020B0604030504040204" pitchFamily="34" charset="0"/>
              </a:rPr>
              <a:t>se</a:t>
            </a:r>
            <a:r>
              <a:rPr lang="es-AR" sz="1800" b="1" i="0" u="none" strike="noStrike" baseline="0" dirty="0">
                <a:solidFill>
                  <a:srgbClr val="000000"/>
                </a:solidFill>
                <a:latin typeface="Verdana" panose="020B0604030504040204" pitchFamily="34" charset="0"/>
              </a:rPr>
              <a:t>rá necesario establecer el modo lógico a través del cual </a:t>
            </a:r>
          </a:p>
          <a:p>
            <a:pPr algn="ctr">
              <a:buNone/>
            </a:pPr>
            <a:r>
              <a:rPr lang="es-AR" sz="1800" b="1" i="0" u="none" strike="noStrike" baseline="0" dirty="0">
                <a:solidFill>
                  <a:srgbClr val="000000"/>
                </a:solidFill>
                <a:latin typeface="Verdana" panose="020B0604030504040204" pitchFamily="34" charset="0"/>
              </a:rPr>
              <a:t>se la pueda capturar. </a:t>
            </a:r>
          </a:p>
          <a:p>
            <a:endParaRPr lang="es-AR" altLang="es-AR" sz="1800" dirty="0">
              <a:solidFill>
                <a:srgbClr val="000000"/>
              </a:solidFill>
              <a:latin typeface="Verdana" panose="020B0604030504040204" pitchFamily="34" charset="0"/>
              <a:cs typeface="Calibri" panose="020F0502020204030204" pitchFamily="34" charset="0"/>
            </a:endParaRPr>
          </a:p>
          <a:p>
            <a:endParaRPr lang="es-AR" altLang="es-AR" b="1" dirty="0">
              <a:solidFill>
                <a:srgbClr val="000000"/>
              </a:solidFill>
              <a:latin typeface="Ebrima" panose="02000000000000000000" pitchFamily="2" charset="0"/>
              <a:cs typeface="Calibri" panose="020F0502020204030204" pitchFamily="34" charset="0"/>
            </a:endParaRPr>
          </a:p>
        </p:txBody>
      </p:sp>
    </p:spTree>
    <p:extLst>
      <p:ext uri="{BB962C8B-B14F-4D97-AF65-F5344CB8AC3E}">
        <p14:creationId xmlns:p14="http://schemas.microsoft.com/office/powerpoint/2010/main" val="1632335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BA460B45-C39E-460E-95A2-7ED033D204DD}"/>
              </a:ext>
            </a:extLst>
          </p:cNvPr>
          <p:cNvSpPr>
            <a:spLocks noChangeArrowheads="1"/>
          </p:cNvSpPr>
          <p:nvPr/>
        </p:nvSpPr>
        <p:spPr bwMode="auto">
          <a:xfrm>
            <a:off x="395288" y="2133600"/>
            <a:ext cx="8569325" cy="8302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s-ES_tradnl" altLang="es-AR" sz="2400" i="1"/>
              <a:t>Conjunto de procedimientos puestos en juego en un proceso de trabajo orientado a la producción de conocimiento.</a:t>
            </a:r>
            <a:endParaRPr lang="es-ES" altLang="es-AR" sz="2400" i="1"/>
          </a:p>
        </p:txBody>
      </p:sp>
      <p:sp>
        <p:nvSpPr>
          <p:cNvPr id="7171" name="Text Box 5">
            <a:extLst>
              <a:ext uri="{FF2B5EF4-FFF2-40B4-BE49-F238E27FC236}">
                <a16:creationId xmlns:a16="http://schemas.microsoft.com/office/drawing/2014/main" id="{6A1A8C3C-5505-4BC3-AD34-4AD43ACA4D6B}"/>
              </a:ext>
            </a:extLst>
          </p:cNvPr>
          <p:cNvSpPr txBox="1">
            <a:spLocks noChangeArrowheads="1"/>
          </p:cNvSpPr>
          <p:nvPr/>
        </p:nvSpPr>
        <p:spPr bwMode="auto">
          <a:xfrm>
            <a:off x="611188" y="3573463"/>
            <a:ext cx="3240087" cy="1292225"/>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s-ES_tradnl" altLang="es-AR"/>
              <a:t>Proyecto de investigación</a:t>
            </a:r>
          </a:p>
          <a:p>
            <a:pPr algn="ctr">
              <a:spcBef>
                <a:spcPct val="0"/>
              </a:spcBef>
              <a:buClrTx/>
              <a:buSzTx/>
              <a:buFontTx/>
              <a:buNone/>
            </a:pPr>
            <a:r>
              <a:rPr lang="es-ES_tradnl" altLang="es-AR" sz="1400"/>
              <a:t>(formulación de ideas y presupuestos)</a:t>
            </a:r>
          </a:p>
        </p:txBody>
      </p:sp>
      <p:sp>
        <p:nvSpPr>
          <p:cNvPr id="7173" name="Text Box 6">
            <a:extLst>
              <a:ext uri="{FF2B5EF4-FFF2-40B4-BE49-F238E27FC236}">
                <a16:creationId xmlns:a16="http://schemas.microsoft.com/office/drawing/2014/main" id="{F601E06F-02F8-4985-A58C-C3129A969AA7}"/>
              </a:ext>
            </a:extLst>
          </p:cNvPr>
          <p:cNvSpPr txBox="1">
            <a:spLocks noChangeArrowheads="1"/>
          </p:cNvSpPr>
          <p:nvPr/>
        </p:nvSpPr>
        <p:spPr bwMode="auto">
          <a:xfrm>
            <a:off x="2124075" y="5300663"/>
            <a:ext cx="4968875" cy="1123950"/>
          </a:xfrm>
          <a:prstGeom prst="rect">
            <a:avLst/>
          </a:prstGeom>
          <a:solidFill>
            <a:schemeClr val="tx2">
              <a:lumMod val="40000"/>
              <a:lumOff val="60000"/>
            </a:schemeClr>
          </a:solidFill>
          <a:ln w="9525">
            <a:noFill/>
            <a:miter lim="800000"/>
            <a:headEnd/>
            <a:tailEnd/>
          </a:ln>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50000"/>
              </a:spcBef>
              <a:buClrTx/>
              <a:buSzTx/>
              <a:buFontTx/>
              <a:buNone/>
              <a:defRPr/>
            </a:pPr>
            <a:r>
              <a:rPr lang="es-ES_tradnl" altLang="es-AR" dirty="0">
                <a:cs typeface="Arial" charset="0"/>
              </a:rPr>
              <a:t>Proceso de investigación</a:t>
            </a:r>
          </a:p>
          <a:p>
            <a:pPr algn="ctr">
              <a:spcBef>
                <a:spcPct val="50000"/>
              </a:spcBef>
              <a:buClrTx/>
              <a:buSzTx/>
              <a:buFontTx/>
              <a:buNone/>
              <a:defRPr/>
            </a:pPr>
            <a:r>
              <a:rPr lang="es-ES_tradnl" altLang="es-AR" sz="1400" dirty="0">
                <a:cs typeface="Arial" charset="0"/>
              </a:rPr>
              <a:t>(manera concreta de la formulación y resolución de problemas)</a:t>
            </a:r>
          </a:p>
        </p:txBody>
      </p:sp>
      <p:sp>
        <p:nvSpPr>
          <p:cNvPr id="2" name="Rectangle 8">
            <a:extLst>
              <a:ext uri="{FF2B5EF4-FFF2-40B4-BE49-F238E27FC236}">
                <a16:creationId xmlns:a16="http://schemas.microsoft.com/office/drawing/2014/main" id="{FB470729-E469-4F5A-A5A0-6807EE4D2332}"/>
              </a:ext>
            </a:extLst>
          </p:cNvPr>
          <p:cNvSpPr>
            <a:spLocks noChangeArrowheads="1"/>
          </p:cNvSpPr>
          <p:nvPr/>
        </p:nvSpPr>
        <p:spPr bwMode="auto">
          <a:xfrm>
            <a:off x="1476375" y="765175"/>
            <a:ext cx="7812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s-ES_tradnl" altLang="es-AR" sz="2400" b="1">
                <a:solidFill>
                  <a:schemeClr val="tx2"/>
                </a:solidFill>
              </a:rPr>
              <a:t>METODOLOGÍA DE LA INVESTIGACIÓN</a:t>
            </a:r>
            <a:endParaRPr lang="es-ES" altLang="es-AR" sz="2400" b="1">
              <a:solidFill>
                <a:schemeClr val="tx2"/>
              </a:solidFill>
            </a:endParaRPr>
          </a:p>
        </p:txBody>
      </p:sp>
      <p:sp>
        <p:nvSpPr>
          <p:cNvPr id="7174" name="Text Box 5">
            <a:extLst>
              <a:ext uri="{FF2B5EF4-FFF2-40B4-BE49-F238E27FC236}">
                <a16:creationId xmlns:a16="http://schemas.microsoft.com/office/drawing/2014/main" id="{FBF58A6D-B5BC-492C-935F-448FF31BF9D1}"/>
              </a:ext>
            </a:extLst>
          </p:cNvPr>
          <p:cNvSpPr txBox="1">
            <a:spLocks noChangeArrowheads="1"/>
          </p:cNvSpPr>
          <p:nvPr/>
        </p:nvSpPr>
        <p:spPr bwMode="auto">
          <a:xfrm>
            <a:off x="5219700" y="3429000"/>
            <a:ext cx="3240088" cy="1508125"/>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s-ES_tradnl" altLang="es-AR"/>
              <a:t>Diseño de investigación</a:t>
            </a:r>
          </a:p>
          <a:p>
            <a:pPr algn="ctr">
              <a:spcBef>
                <a:spcPct val="0"/>
              </a:spcBef>
              <a:buClrTx/>
              <a:buSzTx/>
              <a:buFontTx/>
              <a:buNone/>
            </a:pPr>
            <a:r>
              <a:rPr lang="es-ES_tradnl" altLang="es-AR" sz="1400"/>
              <a:t>(procedimientos de captación y análisis de datos)</a:t>
            </a:r>
          </a:p>
        </p:txBody>
      </p:sp>
      <p:sp>
        <p:nvSpPr>
          <p:cNvPr id="7175" name="Flecha izquierda 1">
            <a:extLst>
              <a:ext uri="{FF2B5EF4-FFF2-40B4-BE49-F238E27FC236}">
                <a16:creationId xmlns:a16="http://schemas.microsoft.com/office/drawing/2014/main" id="{94319951-CB6D-4995-9FD9-A49884B6F2DF}"/>
              </a:ext>
            </a:extLst>
          </p:cNvPr>
          <p:cNvSpPr>
            <a:spLocks noChangeArrowheads="1"/>
          </p:cNvSpPr>
          <p:nvPr/>
        </p:nvSpPr>
        <p:spPr bwMode="auto">
          <a:xfrm>
            <a:off x="4067175" y="4149725"/>
            <a:ext cx="936625" cy="142875"/>
          </a:xfrm>
          <a:prstGeom prst="leftArrow">
            <a:avLst>
              <a:gd name="adj1" fmla="val 50000"/>
              <a:gd name="adj2" fmla="val 50441"/>
            </a:avLst>
          </a:prstGeom>
          <a:solidFill>
            <a:srgbClr val="FFCC99"/>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Tree>
    <p:extLst>
      <p:ext uri="{BB962C8B-B14F-4D97-AF65-F5344CB8AC3E}">
        <p14:creationId xmlns:p14="http://schemas.microsoft.com/office/powerpoint/2010/main" val="3513143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4D5AD82-31E8-4B6C-9DE1-6F916263AC06}"/>
              </a:ext>
            </a:extLst>
          </p:cNvPr>
          <p:cNvSpPr>
            <a:spLocks noChangeArrowheads="1"/>
          </p:cNvSpPr>
          <p:nvPr/>
        </p:nvSpPr>
        <p:spPr bwMode="auto">
          <a:xfrm>
            <a:off x="2123728" y="764704"/>
            <a:ext cx="3887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s-ES_tradnl" altLang="es-AR" sz="2400" b="1" dirty="0">
                <a:solidFill>
                  <a:schemeClr val="tx2"/>
                </a:solidFill>
              </a:rPr>
              <a:t>OPERACIONALIZACIÓN</a:t>
            </a:r>
            <a:endParaRPr lang="es-ES" altLang="es-AR" sz="2400" b="1" dirty="0">
              <a:solidFill>
                <a:schemeClr val="tx2"/>
              </a:solidFill>
            </a:endParaRPr>
          </a:p>
        </p:txBody>
      </p:sp>
      <p:sp>
        <p:nvSpPr>
          <p:cNvPr id="18435" name="1 CuadroTexto">
            <a:extLst>
              <a:ext uri="{FF2B5EF4-FFF2-40B4-BE49-F238E27FC236}">
                <a16:creationId xmlns:a16="http://schemas.microsoft.com/office/drawing/2014/main" id="{605539F8-A7EE-4B07-8962-2A8DFCD4ED7D}"/>
              </a:ext>
            </a:extLst>
          </p:cNvPr>
          <p:cNvSpPr txBox="1">
            <a:spLocks noChangeArrowheads="1"/>
          </p:cNvSpPr>
          <p:nvPr/>
        </p:nvSpPr>
        <p:spPr bwMode="auto">
          <a:xfrm>
            <a:off x="323528" y="1772816"/>
            <a:ext cx="8280400" cy="489364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457200" indent="-457200" algn="just" eaLnBrk="1" hangingPunct="1">
              <a:spcBef>
                <a:spcPct val="0"/>
              </a:spcBef>
              <a:buClrTx/>
              <a:buSzTx/>
              <a:buFont typeface="Wingdings" panose="05000000000000000000" pitchFamily="2" charset="2"/>
              <a:buChar char="Ø"/>
            </a:pPr>
            <a:r>
              <a:rPr lang="es-AR" altLang="es-AR" sz="2800" dirty="0">
                <a:solidFill>
                  <a:srgbClr val="000000"/>
                </a:solidFill>
                <a:latin typeface="+mn-lt"/>
              </a:rPr>
              <a:t>Vincular los conceptos teóricos con lo real a través de conceptos observables.</a:t>
            </a:r>
          </a:p>
          <a:p>
            <a:pPr marL="457200" indent="-457200" algn="just" eaLnBrk="1" hangingPunct="1">
              <a:spcBef>
                <a:spcPct val="0"/>
              </a:spcBef>
              <a:buClrTx/>
              <a:buSzTx/>
              <a:buFont typeface="Wingdings" panose="05000000000000000000" pitchFamily="2" charset="2"/>
              <a:buChar char="Ø"/>
            </a:pPr>
            <a:endParaRPr lang="es-AR" altLang="es-AR" sz="2800" dirty="0">
              <a:solidFill>
                <a:srgbClr val="000000"/>
              </a:solidFill>
              <a:latin typeface="+mn-lt"/>
            </a:endParaRPr>
          </a:p>
          <a:p>
            <a:pPr marL="457200" indent="-457200" algn="just" eaLnBrk="1" hangingPunct="1">
              <a:spcBef>
                <a:spcPct val="0"/>
              </a:spcBef>
              <a:buClrTx/>
              <a:buSzTx/>
              <a:buFont typeface="Wingdings" panose="05000000000000000000" pitchFamily="2" charset="2"/>
              <a:buChar char="Ø"/>
            </a:pPr>
            <a:r>
              <a:rPr lang="es-AR" altLang="es-AR" sz="2800" dirty="0">
                <a:solidFill>
                  <a:srgbClr val="000000"/>
                </a:solidFill>
                <a:latin typeface="+mn-lt"/>
                <a:cs typeface="Calibri" panose="020F0502020204030204" pitchFamily="34" charset="0"/>
              </a:rPr>
              <a:t>Transformar estos conceptos observables en indicadores -&gt; batería de indicadores</a:t>
            </a:r>
          </a:p>
          <a:p>
            <a:pPr marL="457200" indent="-457200" algn="just" eaLnBrk="1" hangingPunct="1">
              <a:spcBef>
                <a:spcPct val="0"/>
              </a:spcBef>
              <a:buClrTx/>
              <a:buSzTx/>
              <a:buFont typeface="Wingdings" panose="05000000000000000000" pitchFamily="2" charset="2"/>
              <a:buChar char="Ø"/>
            </a:pPr>
            <a:endParaRPr lang="es-AR" altLang="es-AR" sz="2800" dirty="0">
              <a:solidFill>
                <a:srgbClr val="000000"/>
              </a:solidFill>
              <a:latin typeface="+mn-lt"/>
              <a:cs typeface="Calibri" panose="020F0502020204030204" pitchFamily="34" charset="0"/>
            </a:endParaRPr>
          </a:p>
          <a:p>
            <a:pPr marL="457200" indent="-457200" algn="just" eaLnBrk="1" hangingPunct="1">
              <a:spcBef>
                <a:spcPct val="0"/>
              </a:spcBef>
              <a:buClrTx/>
              <a:buSzTx/>
              <a:buFont typeface="Wingdings" panose="05000000000000000000" pitchFamily="2" charset="2"/>
              <a:buChar char="Ø"/>
            </a:pPr>
            <a:r>
              <a:rPr lang="es-AR" sz="2800" dirty="0">
                <a:solidFill>
                  <a:srgbClr val="000000"/>
                </a:solidFill>
                <a:latin typeface="+mn-lt"/>
                <a:cs typeface="Calibri" panose="020F0502020204030204" pitchFamily="34" charset="0"/>
              </a:rPr>
              <a:t>Indicador: elemento que surge de la realidad y que está vinculado a un concepto observable. Sus propiedades son que existe en el mundo empírico y que es susceptible de registrarse. </a:t>
            </a:r>
            <a:endParaRPr lang="es-AR" altLang="es-AR" sz="2800" dirty="0">
              <a:solidFill>
                <a:srgbClr val="000000"/>
              </a:solidFill>
              <a:latin typeface="+mn-lt"/>
              <a:cs typeface="Calibri" panose="020F0502020204030204" pitchFamily="34" charset="0"/>
            </a:endParaRPr>
          </a:p>
          <a:p>
            <a:pPr algn="just" eaLnBrk="1" hangingPunct="1">
              <a:spcBef>
                <a:spcPct val="0"/>
              </a:spcBef>
              <a:buClrTx/>
              <a:buSzTx/>
              <a:buFontTx/>
              <a:buNone/>
            </a:pPr>
            <a:endParaRPr lang="es-AR" altLang="es-AR" b="1" dirty="0">
              <a:solidFill>
                <a:srgbClr val="000000"/>
              </a:solidFill>
              <a:latin typeface="Ebrima" panose="02000000000000000000" pitchFamily="2" charset="0"/>
              <a:cs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4D5AD82-31E8-4B6C-9DE1-6F916263AC06}"/>
              </a:ext>
            </a:extLst>
          </p:cNvPr>
          <p:cNvSpPr>
            <a:spLocks noChangeArrowheads="1"/>
          </p:cNvSpPr>
          <p:nvPr/>
        </p:nvSpPr>
        <p:spPr bwMode="auto">
          <a:xfrm>
            <a:off x="2915816" y="692696"/>
            <a:ext cx="244827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s-ES_tradnl" altLang="es-AR" sz="2400" b="1" dirty="0">
                <a:solidFill>
                  <a:schemeClr val="tx2"/>
                </a:solidFill>
              </a:rPr>
              <a:t>INDICADORES</a:t>
            </a:r>
            <a:endParaRPr lang="es-ES" altLang="es-AR" sz="2400" b="1" dirty="0">
              <a:solidFill>
                <a:schemeClr val="tx2"/>
              </a:solidFill>
            </a:endParaRPr>
          </a:p>
        </p:txBody>
      </p:sp>
      <p:sp>
        <p:nvSpPr>
          <p:cNvPr id="18435" name="1 CuadroTexto">
            <a:extLst>
              <a:ext uri="{FF2B5EF4-FFF2-40B4-BE49-F238E27FC236}">
                <a16:creationId xmlns:a16="http://schemas.microsoft.com/office/drawing/2014/main" id="{605539F8-A7EE-4B07-8962-2A8DFCD4ED7D}"/>
              </a:ext>
            </a:extLst>
          </p:cNvPr>
          <p:cNvSpPr txBox="1">
            <a:spLocks noChangeArrowheads="1"/>
          </p:cNvSpPr>
          <p:nvPr/>
        </p:nvSpPr>
        <p:spPr bwMode="auto">
          <a:xfrm>
            <a:off x="395288" y="2276475"/>
            <a:ext cx="8280400" cy="452431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457200" indent="-457200" algn="just" eaLnBrk="1" hangingPunct="1">
              <a:spcBef>
                <a:spcPct val="0"/>
              </a:spcBef>
              <a:buClrTx/>
              <a:buSzTx/>
              <a:buFont typeface="Wingdings" panose="05000000000000000000" pitchFamily="2" charset="2"/>
              <a:buChar char="ü"/>
            </a:pPr>
            <a:r>
              <a:rPr lang="es-AR" altLang="es-AR" dirty="0">
                <a:solidFill>
                  <a:srgbClr val="000000"/>
                </a:solidFill>
                <a:latin typeface="+mn-lt"/>
                <a:cs typeface="Calibri" panose="020F0502020204030204" pitchFamily="34" charset="0"/>
              </a:rPr>
              <a:t>Son producto de la mirada conceptual sobre la realidad.</a:t>
            </a:r>
          </a:p>
          <a:p>
            <a:pPr marL="457200" indent="-457200" algn="just" eaLnBrk="1" hangingPunct="1">
              <a:spcBef>
                <a:spcPct val="0"/>
              </a:spcBef>
              <a:buClrTx/>
              <a:buSzTx/>
              <a:buFont typeface="Wingdings" panose="05000000000000000000" pitchFamily="2" charset="2"/>
              <a:buChar char="ü"/>
            </a:pPr>
            <a:endParaRPr lang="es-AR" altLang="es-AR" dirty="0">
              <a:solidFill>
                <a:srgbClr val="000000"/>
              </a:solidFill>
              <a:latin typeface="+mn-lt"/>
              <a:cs typeface="Calibri" panose="020F0502020204030204" pitchFamily="34" charset="0"/>
            </a:endParaRPr>
          </a:p>
          <a:p>
            <a:pPr marL="457200" indent="-457200" algn="just" eaLnBrk="1" hangingPunct="1">
              <a:spcBef>
                <a:spcPct val="0"/>
              </a:spcBef>
              <a:buClrTx/>
              <a:buSzTx/>
              <a:buFont typeface="Wingdings" panose="05000000000000000000" pitchFamily="2" charset="2"/>
              <a:buChar char="ü"/>
            </a:pPr>
            <a:r>
              <a:rPr lang="es-AR" altLang="es-AR" dirty="0">
                <a:solidFill>
                  <a:srgbClr val="000000"/>
                </a:solidFill>
                <a:latin typeface="+mn-lt"/>
                <a:cs typeface="Calibri" panose="020F0502020204030204" pitchFamily="34" charset="0"/>
              </a:rPr>
              <a:t>Existen en el mundo empírico.</a:t>
            </a:r>
          </a:p>
          <a:p>
            <a:pPr marL="457200" indent="-457200" algn="just" eaLnBrk="1" hangingPunct="1">
              <a:spcBef>
                <a:spcPct val="0"/>
              </a:spcBef>
              <a:buClrTx/>
              <a:buSzTx/>
              <a:buFont typeface="Wingdings" panose="05000000000000000000" pitchFamily="2" charset="2"/>
              <a:buChar char="ü"/>
            </a:pPr>
            <a:endParaRPr lang="es-AR" altLang="es-AR" dirty="0">
              <a:solidFill>
                <a:srgbClr val="000000"/>
              </a:solidFill>
              <a:latin typeface="+mn-lt"/>
              <a:cs typeface="Calibri" panose="020F0502020204030204" pitchFamily="34" charset="0"/>
            </a:endParaRPr>
          </a:p>
          <a:p>
            <a:pPr marL="457200" indent="-457200" algn="just" eaLnBrk="1" hangingPunct="1">
              <a:spcBef>
                <a:spcPct val="0"/>
              </a:spcBef>
              <a:buClrTx/>
              <a:buSzTx/>
              <a:buFont typeface="Wingdings" panose="05000000000000000000" pitchFamily="2" charset="2"/>
              <a:buChar char="ü"/>
            </a:pPr>
            <a:r>
              <a:rPr lang="es-AR" altLang="es-AR" dirty="0">
                <a:solidFill>
                  <a:srgbClr val="000000"/>
                </a:solidFill>
                <a:latin typeface="+mn-lt"/>
                <a:cs typeface="Calibri" panose="020F0502020204030204" pitchFamily="34" charset="0"/>
              </a:rPr>
              <a:t>Son susceptibles de ser registrados.</a:t>
            </a:r>
          </a:p>
          <a:p>
            <a:pPr algn="just" eaLnBrk="1" hangingPunct="1">
              <a:spcBef>
                <a:spcPct val="0"/>
              </a:spcBef>
              <a:buClrTx/>
              <a:buSzTx/>
              <a:buFontTx/>
              <a:buNone/>
            </a:pPr>
            <a:endParaRPr lang="es-AR" altLang="es-AR" dirty="0">
              <a:solidFill>
                <a:srgbClr val="000000"/>
              </a:solidFill>
              <a:latin typeface="+mn-lt"/>
              <a:cs typeface="Calibri" panose="020F0502020204030204" pitchFamily="34" charset="0"/>
            </a:endParaRPr>
          </a:p>
          <a:p>
            <a:pPr algn="just" eaLnBrk="1" hangingPunct="1">
              <a:spcBef>
                <a:spcPct val="0"/>
              </a:spcBef>
              <a:buClrTx/>
              <a:buSzTx/>
              <a:buFontTx/>
              <a:buNone/>
            </a:pPr>
            <a:endParaRPr lang="es-AR" altLang="es-AR" dirty="0">
              <a:solidFill>
                <a:srgbClr val="000000"/>
              </a:solidFill>
              <a:latin typeface="+mn-lt"/>
              <a:cs typeface="Calibri" panose="020F0502020204030204" pitchFamily="34" charset="0"/>
            </a:endParaRPr>
          </a:p>
          <a:p>
            <a:pPr algn="just" eaLnBrk="1" hangingPunct="1">
              <a:spcBef>
                <a:spcPct val="0"/>
              </a:spcBef>
              <a:buClrTx/>
              <a:buSzTx/>
              <a:buFontTx/>
              <a:buNone/>
            </a:pPr>
            <a:r>
              <a:rPr lang="es-AR" altLang="es-AR" sz="2800" dirty="0">
                <a:solidFill>
                  <a:srgbClr val="002060"/>
                </a:solidFill>
                <a:latin typeface="+mn-lt"/>
                <a:cs typeface="Calibri" panose="020F0502020204030204" pitchFamily="34" charset="0"/>
              </a:rPr>
              <a:t>Dato: registro empírico de un indicador.</a:t>
            </a:r>
          </a:p>
        </p:txBody>
      </p:sp>
    </p:spTree>
    <p:extLst>
      <p:ext uri="{BB962C8B-B14F-4D97-AF65-F5344CB8AC3E}">
        <p14:creationId xmlns:p14="http://schemas.microsoft.com/office/powerpoint/2010/main" val="1782416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lipse 14">
            <a:extLst>
              <a:ext uri="{FF2B5EF4-FFF2-40B4-BE49-F238E27FC236}">
                <a16:creationId xmlns:a16="http://schemas.microsoft.com/office/drawing/2014/main" id="{7358C0F9-20B0-4B1A-86E5-8FDE44D1F6AB}"/>
              </a:ext>
            </a:extLst>
          </p:cNvPr>
          <p:cNvSpPr>
            <a:spLocks noChangeArrowheads="1"/>
          </p:cNvSpPr>
          <p:nvPr/>
        </p:nvSpPr>
        <p:spPr bwMode="auto">
          <a:xfrm>
            <a:off x="2484438" y="4724400"/>
            <a:ext cx="3743325" cy="1008063"/>
          </a:xfrm>
          <a:prstGeom prst="ellipse">
            <a:avLst/>
          </a:prstGeom>
          <a:solidFill>
            <a:srgbClr val="CC66FF"/>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19459" name="Elipse 1">
            <a:extLst>
              <a:ext uri="{FF2B5EF4-FFF2-40B4-BE49-F238E27FC236}">
                <a16:creationId xmlns:a16="http://schemas.microsoft.com/office/drawing/2014/main" id="{143A9184-5343-4D37-9A81-FA19DC08F770}"/>
              </a:ext>
            </a:extLst>
          </p:cNvPr>
          <p:cNvSpPr>
            <a:spLocks noChangeArrowheads="1"/>
          </p:cNvSpPr>
          <p:nvPr/>
        </p:nvSpPr>
        <p:spPr bwMode="auto">
          <a:xfrm>
            <a:off x="1403350" y="1773238"/>
            <a:ext cx="5976938" cy="2808287"/>
          </a:xfrm>
          <a:prstGeom prst="ellipse">
            <a:avLst/>
          </a:prstGeom>
          <a:solidFill>
            <a:srgbClr val="CC99FF"/>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19460" name="Rectangle 2">
            <a:extLst>
              <a:ext uri="{FF2B5EF4-FFF2-40B4-BE49-F238E27FC236}">
                <a16:creationId xmlns:a16="http://schemas.microsoft.com/office/drawing/2014/main" id="{5E415EB0-969A-4E88-B4B1-F31297609580}"/>
              </a:ext>
            </a:extLst>
          </p:cNvPr>
          <p:cNvSpPr>
            <a:spLocks noChangeArrowheads="1"/>
          </p:cNvSpPr>
          <p:nvPr/>
        </p:nvSpPr>
        <p:spPr bwMode="auto">
          <a:xfrm>
            <a:off x="1476375" y="765175"/>
            <a:ext cx="709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s-ES_tradnl" altLang="es-AR" sz="2400" b="1">
                <a:solidFill>
                  <a:schemeClr val="tx2"/>
                </a:solidFill>
              </a:rPr>
              <a:t>DE LOS CONCEPTOS A LOS INDICADORES</a:t>
            </a:r>
            <a:endParaRPr lang="es-ES" altLang="es-AR" sz="2400" b="1">
              <a:solidFill>
                <a:schemeClr val="tx2"/>
              </a:solidFill>
            </a:endParaRPr>
          </a:p>
        </p:txBody>
      </p:sp>
      <p:sp>
        <p:nvSpPr>
          <p:cNvPr id="19461" name="Text Box 6">
            <a:extLst>
              <a:ext uri="{FF2B5EF4-FFF2-40B4-BE49-F238E27FC236}">
                <a16:creationId xmlns:a16="http://schemas.microsoft.com/office/drawing/2014/main" id="{62C22C57-0546-4BCB-B90A-51ACC0FCF5BB}"/>
              </a:ext>
            </a:extLst>
          </p:cNvPr>
          <p:cNvSpPr txBox="1">
            <a:spLocks noChangeArrowheads="1"/>
          </p:cNvSpPr>
          <p:nvPr/>
        </p:nvSpPr>
        <p:spPr bwMode="auto">
          <a:xfrm>
            <a:off x="2627313" y="2133600"/>
            <a:ext cx="3457575"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s-ES_tradnl" altLang="es-AR"/>
              <a:t>Proposición teórica</a:t>
            </a:r>
          </a:p>
          <a:p>
            <a:pPr algn="ctr">
              <a:spcBef>
                <a:spcPct val="50000"/>
              </a:spcBef>
              <a:buClrTx/>
              <a:buSzTx/>
              <a:buFontTx/>
              <a:buNone/>
            </a:pPr>
            <a:r>
              <a:rPr lang="es-ES_tradnl" altLang="es-AR" sz="2000"/>
              <a:t>(conceptos)</a:t>
            </a:r>
          </a:p>
        </p:txBody>
      </p:sp>
      <p:sp>
        <p:nvSpPr>
          <p:cNvPr id="19463" name="Text Box 6">
            <a:extLst>
              <a:ext uri="{FF2B5EF4-FFF2-40B4-BE49-F238E27FC236}">
                <a16:creationId xmlns:a16="http://schemas.microsoft.com/office/drawing/2014/main" id="{940B6D78-6859-47CE-8E27-E7295F053A65}"/>
              </a:ext>
            </a:extLst>
          </p:cNvPr>
          <p:cNvSpPr txBox="1">
            <a:spLocks noChangeArrowheads="1"/>
          </p:cNvSpPr>
          <p:nvPr/>
        </p:nvSpPr>
        <p:spPr bwMode="auto">
          <a:xfrm rot="2332226">
            <a:off x="4819650" y="2452688"/>
            <a:ext cx="3455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s-ES_tradnl" altLang="es-AR" sz="2000" dirty="0">
                <a:solidFill>
                  <a:srgbClr val="990099"/>
                </a:solidFill>
              </a:rPr>
              <a:t>agenda temática</a:t>
            </a:r>
          </a:p>
        </p:txBody>
      </p:sp>
      <p:sp>
        <p:nvSpPr>
          <p:cNvPr id="11" name="Text Box 6">
            <a:extLst>
              <a:ext uri="{FF2B5EF4-FFF2-40B4-BE49-F238E27FC236}">
                <a16:creationId xmlns:a16="http://schemas.microsoft.com/office/drawing/2014/main" id="{687E5959-92A0-44C2-88BD-52D82F194675}"/>
              </a:ext>
            </a:extLst>
          </p:cNvPr>
          <p:cNvSpPr txBox="1">
            <a:spLocks noChangeArrowheads="1"/>
          </p:cNvSpPr>
          <p:nvPr/>
        </p:nvSpPr>
        <p:spPr bwMode="auto">
          <a:xfrm rot="20301190">
            <a:off x="4163778" y="3519422"/>
            <a:ext cx="3455988" cy="400050"/>
          </a:xfrm>
          <a:prstGeom prst="rect">
            <a:avLst/>
          </a:prstGeom>
          <a:noFill/>
          <a:ln>
            <a:noFill/>
          </a:ln>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50000"/>
              </a:spcBef>
              <a:buClrTx/>
              <a:buSzTx/>
              <a:buFontTx/>
              <a:buNone/>
              <a:defRPr/>
            </a:pPr>
            <a:r>
              <a:rPr lang="es-ES_tradnl" altLang="es-AR" sz="2000" dirty="0">
                <a:solidFill>
                  <a:schemeClr val="accent6">
                    <a:lumMod val="50000"/>
                  </a:schemeClr>
                </a:solidFill>
                <a:cs typeface="Arial" charset="0"/>
              </a:rPr>
              <a:t>clase social</a:t>
            </a:r>
          </a:p>
        </p:txBody>
      </p:sp>
      <p:sp>
        <p:nvSpPr>
          <p:cNvPr id="12" name="Text Box 6">
            <a:extLst>
              <a:ext uri="{FF2B5EF4-FFF2-40B4-BE49-F238E27FC236}">
                <a16:creationId xmlns:a16="http://schemas.microsoft.com/office/drawing/2014/main" id="{67F29E5D-6D87-4235-8103-B9CEDA71D423}"/>
              </a:ext>
            </a:extLst>
          </p:cNvPr>
          <p:cNvSpPr txBox="1">
            <a:spLocks noChangeArrowheads="1"/>
          </p:cNvSpPr>
          <p:nvPr/>
        </p:nvSpPr>
        <p:spPr bwMode="auto">
          <a:xfrm rot="20199949">
            <a:off x="765175" y="2297113"/>
            <a:ext cx="3455988" cy="400050"/>
          </a:xfrm>
          <a:prstGeom prst="rect">
            <a:avLst/>
          </a:prstGeom>
          <a:noFill/>
          <a:ln>
            <a:noFill/>
          </a:ln>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50000"/>
              </a:spcBef>
              <a:buClrTx/>
              <a:buSzTx/>
              <a:buFontTx/>
              <a:buNone/>
              <a:defRPr/>
            </a:pPr>
            <a:r>
              <a:rPr lang="es-ES_tradnl" altLang="es-AR" sz="2000" dirty="0">
                <a:solidFill>
                  <a:schemeClr val="accent1">
                    <a:lumMod val="50000"/>
                  </a:schemeClr>
                </a:solidFill>
                <a:cs typeface="Arial" charset="0"/>
              </a:rPr>
              <a:t>agenda del público</a:t>
            </a:r>
          </a:p>
        </p:txBody>
      </p:sp>
      <p:sp>
        <p:nvSpPr>
          <p:cNvPr id="19466" name="Text Box 6">
            <a:extLst>
              <a:ext uri="{FF2B5EF4-FFF2-40B4-BE49-F238E27FC236}">
                <a16:creationId xmlns:a16="http://schemas.microsoft.com/office/drawing/2014/main" id="{A9888D0B-C1FB-422C-9310-10763B5F97A3}"/>
              </a:ext>
            </a:extLst>
          </p:cNvPr>
          <p:cNvSpPr txBox="1">
            <a:spLocks noChangeArrowheads="1"/>
          </p:cNvSpPr>
          <p:nvPr/>
        </p:nvSpPr>
        <p:spPr bwMode="auto">
          <a:xfrm rot="20943275">
            <a:off x="1813905" y="3141209"/>
            <a:ext cx="18716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s-ES_tradnl" altLang="es-AR" sz="2000" dirty="0">
                <a:solidFill>
                  <a:srgbClr val="C00000"/>
                </a:solidFill>
              </a:rPr>
              <a:t>influencia en redes sociales</a:t>
            </a:r>
          </a:p>
        </p:txBody>
      </p:sp>
      <p:sp>
        <p:nvSpPr>
          <p:cNvPr id="19467" name="Text Box 6">
            <a:extLst>
              <a:ext uri="{FF2B5EF4-FFF2-40B4-BE49-F238E27FC236}">
                <a16:creationId xmlns:a16="http://schemas.microsoft.com/office/drawing/2014/main" id="{8B210C73-E15C-4146-AE06-1FEA86877B0E}"/>
              </a:ext>
            </a:extLst>
          </p:cNvPr>
          <p:cNvSpPr txBox="1">
            <a:spLocks noChangeArrowheads="1"/>
          </p:cNvSpPr>
          <p:nvPr/>
        </p:nvSpPr>
        <p:spPr bwMode="auto">
          <a:xfrm>
            <a:off x="2627313" y="4868863"/>
            <a:ext cx="34575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s-ES_tradnl" altLang="es-AR"/>
              <a:t>Dimensiones</a:t>
            </a:r>
            <a:endParaRPr lang="es-ES_tradnl" altLang="es-AR" sz="2000"/>
          </a:p>
        </p:txBody>
      </p:sp>
      <p:sp>
        <p:nvSpPr>
          <p:cNvPr id="19468" name="Elipse 15">
            <a:extLst>
              <a:ext uri="{FF2B5EF4-FFF2-40B4-BE49-F238E27FC236}">
                <a16:creationId xmlns:a16="http://schemas.microsoft.com/office/drawing/2014/main" id="{39252E95-C2F8-407A-8CE3-1A47A5B40D6F}"/>
              </a:ext>
            </a:extLst>
          </p:cNvPr>
          <p:cNvSpPr>
            <a:spLocks noChangeArrowheads="1"/>
          </p:cNvSpPr>
          <p:nvPr/>
        </p:nvSpPr>
        <p:spPr bwMode="auto">
          <a:xfrm>
            <a:off x="2411413" y="5949950"/>
            <a:ext cx="3889375" cy="763588"/>
          </a:xfrm>
          <a:prstGeom prst="ellipse">
            <a:avLst/>
          </a:prstGeom>
          <a:solidFill>
            <a:srgbClr val="CC00FF"/>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19469" name="Text Box 6">
            <a:extLst>
              <a:ext uri="{FF2B5EF4-FFF2-40B4-BE49-F238E27FC236}">
                <a16:creationId xmlns:a16="http://schemas.microsoft.com/office/drawing/2014/main" id="{1121145E-38D6-417C-AEB7-F6C9DD3A2394}"/>
              </a:ext>
            </a:extLst>
          </p:cNvPr>
          <p:cNvSpPr txBox="1">
            <a:spLocks noChangeArrowheads="1"/>
          </p:cNvSpPr>
          <p:nvPr/>
        </p:nvSpPr>
        <p:spPr bwMode="auto">
          <a:xfrm>
            <a:off x="2700338" y="6021388"/>
            <a:ext cx="3455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s-ES_tradnl" altLang="es-AR"/>
              <a:t>Indicadores</a:t>
            </a:r>
            <a:endParaRPr lang="es-ES_tradnl" altLang="es-AR" sz="2000"/>
          </a:p>
        </p:txBody>
      </p:sp>
      <p:sp>
        <p:nvSpPr>
          <p:cNvPr id="18" name="Text Box 6">
            <a:extLst>
              <a:ext uri="{FF2B5EF4-FFF2-40B4-BE49-F238E27FC236}">
                <a16:creationId xmlns:a16="http://schemas.microsoft.com/office/drawing/2014/main" id="{389A2EDF-6036-49DE-8EBC-DBE23C38BF3F}"/>
              </a:ext>
            </a:extLst>
          </p:cNvPr>
          <p:cNvSpPr txBox="1">
            <a:spLocks noChangeArrowheads="1"/>
          </p:cNvSpPr>
          <p:nvPr/>
        </p:nvSpPr>
        <p:spPr bwMode="auto">
          <a:xfrm>
            <a:off x="7668344" y="1496304"/>
            <a:ext cx="473591" cy="5328592"/>
          </a:xfrm>
          <a:prstGeom prst="rect">
            <a:avLst/>
          </a:prstGeom>
          <a:solidFill>
            <a:srgbClr val="FFCC99"/>
          </a:solidFill>
          <a:ln>
            <a:noFill/>
          </a:ln>
        </p:spPr>
        <p:txBody>
          <a:bodyPr vert="wordArtVert">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50000"/>
              </a:spcBef>
              <a:buClrTx/>
              <a:buSzTx/>
              <a:buFontTx/>
              <a:buNone/>
              <a:defRPr/>
            </a:pPr>
            <a:r>
              <a:rPr lang="es-ES_tradnl" altLang="es-AR" sz="1600" b="1" dirty="0">
                <a:cs typeface="Arial" charset="0"/>
              </a:rPr>
              <a:t>OPERACIONALIZACIÓN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93526BA-8715-4DFE-8F6D-FBAC0FDECCB8}"/>
              </a:ext>
            </a:extLst>
          </p:cNvPr>
          <p:cNvSpPr>
            <a:spLocks noGrp="1" noChangeArrowheads="1"/>
          </p:cNvSpPr>
          <p:nvPr>
            <p:ph type="title"/>
          </p:nvPr>
        </p:nvSpPr>
        <p:spPr>
          <a:xfrm>
            <a:off x="611188" y="188913"/>
            <a:ext cx="8080375" cy="1143000"/>
          </a:xfrm>
        </p:spPr>
        <p:txBody>
          <a:bodyPr/>
          <a:lstStyle/>
          <a:p>
            <a:pPr algn="ctr"/>
            <a:r>
              <a:rPr lang="es-ES" altLang="es-AR" b="1">
                <a:latin typeface="Arial Narrow" panose="020B0606020202030204" pitchFamily="34" charset="0"/>
                <a:cs typeface="Times New Roman" panose="02020603050405020304" pitchFamily="18" charset="0"/>
              </a:rPr>
              <a:t>Proceso de operacionalizaci</a:t>
            </a:r>
            <a:r>
              <a:rPr lang="es-ES" altLang="es-AR" b="1">
                <a:cs typeface="Times New Roman" panose="02020603050405020304" pitchFamily="18" charset="0"/>
              </a:rPr>
              <a:t>ó</a:t>
            </a:r>
            <a:r>
              <a:rPr lang="es-ES" altLang="es-AR" b="1">
                <a:latin typeface="Arial Narrow" panose="020B0606020202030204" pitchFamily="34" charset="0"/>
                <a:cs typeface="Times New Roman" panose="02020603050405020304" pitchFamily="18" charset="0"/>
              </a:rPr>
              <a:t>n</a:t>
            </a:r>
            <a:endParaRPr lang="es-ES" altLang="es-AR"/>
          </a:p>
        </p:txBody>
      </p:sp>
      <p:sp>
        <p:nvSpPr>
          <p:cNvPr id="90115" name="Rectangle 3">
            <a:extLst>
              <a:ext uri="{FF2B5EF4-FFF2-40B4-BE49-F238E27FC236}">
                <a16:creationId xmlns:a16="http://schemas.microsoft.com/office/drawing/2014/main" id="{D6A6B609-E710-4E88-8A86-3D6F4E60013A}"/>
              </a:ext>
            </a:extLst>
          </p:cNvPr>
          <p:cNvSpPr>
            <a:spLocks noChangeArrowheads="1"/>
          </p:cNvSpPr>
          <p:nvPr/>
        </p:nvSpPr>
        <p:spPr bwMode="auto">
          <a:xfrm>
            <a:off x="1547813" y="1700213"/>
            <a:ext cx="2303462" cy="122396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kumimoji="1" lang="es-ES_tradnl" altLang="es-AR" sz="2400">
              <a:latin typeface="Times New Roman" panose="02020603050405020304" pitchFamily="18" charset="0"/>
            </a:endParaRPr>
          </a:p>
        </p:txBody>
      </p:sp>
      <p:sp>
        <p:nvSpPr>
          <p:cNvPr id="20484" name="Text Box 4">
            <a:extLst>
              <a:ext uri="{FF2B5EF4-FFF2-40B4-BE49-F238E27FC236}">
                <a16:creationId xmlns:a16="http://schemas.microsoft.com/office/drawing/2014/main" id="{A9DF5DDE-858D-46C1-B3B1-E10D4AF90996}"/>
              </a:ext>
            </a:extLst>
          </p:cNvPr>
          <p:cNvSpPr txBox="1">
            <a:spLocks noChangeArrowheads="1"/>
          </p:cNvSpPr>
          <p:nvPr/>
        </p:nvSpPr>
        <p:spPr bwMode="auto">
          <a:xfrm>
            <a:off x="3059113" y="2349500"/>
            <a:ext cx="53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kumimoji="1" lang="es-ES_tradnl" altLang="es-AR" sz="2400">
                <a:latin typeface="Times New Roman" panose="02020603050405020304" pitchFamily="18" charset="0"/>
              </a:rPr>
              <a:t>C2</a:t>
            </a:r>
            <a:endParaRPr kumimoji="1" lang="es-ES" altLang="es-AR" sz="2400">
              <a:latin typeface="Times New Roman" panose="02020603050405020304" pitchFamily="18" charset="0"/>
            </a:endParaRPr>
          </a:p>
        </p:txBody>
      </p:sp>
      <p:sp>
        <p:nvSpPr>
          <p:cNvPr id="20485" name="Text Box 5">
            <a:extLst>
              <a:ext uri="{FF2B5EF4-FFF2-40B4-BE49-F238E27FC236}">
                <a16:creationId xmlns:a16="http://schemas.microsoft.com/office/drawing/2014/main" id="{62AEDBB6-8237-4AFE-90E1-79FD07391B03}"/>
              </a:ext>
            </a:extLst>
          </p:cNvPr>
          <p:cNvSpPr txBox="1">
            <a:spLocks noChangeArrowheads="1"/>
          </p:cNvSpPr>
          <p:nvPr/>
        </p:nvSpPr>
        <p:spPr bwMode="auto">
          <a:xfrm>
            <a:off x="2124075" y="1773238"/>
            <a:ext cx="53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kumimoji="1" lang="es-ES_tradnl" altLang="es-AR" sz="2400">
                <a:latin typeface="Times New Roman" panose="02020603050405020304" pitchFamily="18" charset="0"/>
              </a:rPr>
              <a:t>C3</a:t>
            </a:r>
            <a:endParaRPr kumimoji="1" lang="es-ES" altLang="es-AR" sz="2400">
              <a:latin typeface="Times New Roman" panose="02020603050405020304" pitchFamily="18" charset="0"/>
            </a:endParaRPr>
          </a:p>
        </p:txBody>
      </p:sp>
      <p:sp>
        <p:nvSpPr>
          <p:cNvPr id="20486" name="Text Box 6">
            <a:extLst>
              <a:ext uri="{FF2B5EF4-FFF2-40B4-BE49-F238E27FC236}">
                <a16:creationId xmlns:a16="http://schemas.microsoft.com/office/drawing/2014/main" id="{2B729A97-E87D-439A-8D48-A9AE127F1585}"/>
              </a:ext>
            </a:extLst>
          </p:cNvPr>
          <p:cNvSpPr txBox="1">
            <a:spLocks noChangeArrowheads="1"/>
          </p:cNvSpPr>
          <p:nvPr/>
        </p:nvSpPr>
        <p:spPr bwMode="auto">
          <a:xfrm>
            <a:off x="3059113" y="1773238"/>
            <a:ext cx="53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kumimoji="1" lang="es-ES_tradnl" altLang="es-AR" sz="2400">
                <a:latin typeface="Times New Roman" panose="02020603050405020304" pitchFamily="18" charset="0"/>
              </a:rPr>
              <a:t>C4</a:t>
            </a:r>
            <a:endParaRPr kumimoji="1" lang="es-ES" altLang="es-AR" sz="2400">
              <a:latin typeface="Times New Roman" panose="02020603050405020304" pitchFamily="18" charset="0"/>
            </a:endParaRPr>
          </a:p>
        </p:txBody>
      </p:sp>
      <p:sp>
        <p:nvSpPr>
          <p:cNvPr id="20487" name="Text Box 7">
            <a:extLst>
              <a:ext uri="{FF2B5EF4-FFF2-40B4-BE49-F238E27FC236}">
                <a16:creationId xmlns:a16="http://schemas.microsoft.com/office/drawing/2014/main" id="{34E8EE13-D0A4-4681-9B91-0EBCBBB7AA1C}"/>
              </a:ext>
            </a:extLst>
          </p:cNvPr>
          <p:cNvSpPr txBox="1">
            <a:spLocks noChangeArrowheads="1"/>
          </p:cNvSpPr>
          <p:nvPr/>
        </p:nvSpPr>
        <p:spPr bwMode="auto">
          <a:xfrm>
            <a:off x="1816100" y="2297113"/>
            <a:ext cx="53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kumimoji="1" lang="es-ES_tradnl" altLang="es-AR" sz="2400">
                <a:latin typeface="Times New Roman" panose="02020603050405020304" pitchFamily="18" charset="0"/>
              </a:rPr>
              <a:t>C1</a:t>
            </a:r>
            <a:endParaRPr kumimoji="1" lang="es-ES" altLang="es-AR" sz="2400">
              <a:latin typeface="Times New Roman" panose="02020603050405020304" pitchFamily="18" charset="0"/>
            </a:endParaRPr>
          </a:p>
        </p:txBody>
      </p:sp>
      <p:sp>
        <p:nvSpPr>
          <p:cNvPr id="20488" name="Line 8">
            <a:extLst>
              <a:ext uri="{FF2B5EF4-FFF2-40B4-BE49-F238E27FC236}">
                <a16:creationId xmlns:a16="http://schemas.microsoft.com/office/drawing/2014/main" id="{9F7FD626-2745-491E-B3F8-84D880B40957}"/>
              </a:ext>
            </a:extLst>
          </p:cNvPr>
          <p:cNvSpPr>
            <a:spLocks noChangeShapeType="1"/>
          </p:cNvSpPr>
          <p:nvPr/>
        </p:nvSpPr>
        <p:spPr bwMode="auto">
          <a:xfrm>
            <a:off x="2627313" y="2060575"/>
            <a:ext cx="431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20489" name="Line 9">
            <a:extLst>
              <a:ext uri="{FF2B5EF4-FFF2-40B4-BE49-F238E27FC236}">
                <a16:creationId xmlns:a16="http://schemas.microsoft.com/office/drawing/2014/main" id="{F394F8EC-978A-430E-BD12-B341B48E631D}"/>
              </a:ext>
            </a:extLst>
          </p:cNvPr>
          <p:cNvSpPr>
            <a:spLocks noChangeShapeType="1"/>
          </p:cNvSpPr>
          <p:nvPr/>
        </p:nvSpPr>
        <p:spPr bwMode="auto">
          <a:xfrm>
            <a:off x="2339975" y="2492375"/>
            <a:ext cx="792163" cy="730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20490" name="Line 10">
            <a:extLst>
              <a:ext uri="{FF2B5EF4-FFF2-40B4-BE49-F238E27FC236}">
                <a16:creationId xmlns:a16="http://schemas.microsoft.com/office/drawing/2014/main" id="{76B6CEDC-009A-4E6E-8B7D-3D175A4D3259}"/>
              </a:ext>
            </a:extLst>
          </p:cNvPr>
          <p:cNvSpPr>
            <a:spLocks noChangeShapeType="1"/>
          </p:cNvSpPr>
          <p:nvPr/>
        </p:nvSpPr>
        <p:spPr bwMode="auto">
          <a:xfrm flipH="1">
            <a:off x="2195513" y="2133600"/>
            <a:ext cx="144462" cy="28733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20491" name="Line 11">
            <a:extLst>
              <a:ext uri="{FF2B5EF4-FFF2-40B4-BE49-F238E27FC236}">
                <a16:creationId xmlns:a16="http://schemas.microsoft.com/office/drawing/2014/main" id="{05F10F1C-E501-4D1A-B0BB-E3969C98EA31}"/>
              </a:ext>
            </a:extLst>
          </p:cNvPr>
          <p:cNvSpPr>
            <a:spLocks noChangeShapeType="1"/>
          </p:cNvSpPr>
          <p:nvPr/>
        </p:nvSpPr>
        <p:spPr bwMode="auto">
          <a:xfrm>
            <a:off x="3348038" y="2133600"/>
            <a:ext cx="0" cy="28733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20492" name="Line 12">
            <a:extLst>
              <a:ext uri="{FF2B5EF4-FFF2-40B4-BE49-F238E27FC236}">
                <a16:creationId xmlns:a16="http://schemas.microsoft.com/office/drawing/2014/main" id="{9A13AC4D-205C-46F5-A5E3-BFC56673D8E6}"/>
              </a:ext>
            </a:extLst>
          </p:cNvPr>
          <p:cNvSpPr>
            <a:spLocks noChangeShapeType="1"/>
          </p:cNvSpPr>
          <p:nvPr/>
        </p:nvSpPr>
        <p:spPr bwMode="auto">
          <a:xfrm>
            <a:off x="2484438" y="2133600"/>
            <a:ext cx="719137" cy="3587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90125" name="Text Box 13">
            <a:extLst>
              <a:ext uri="{FF2B5EF4-FFF2-40B4-BE49-F238E27FC236}">
                <a16:creationId xmlns:a16="http://schemas.microsoft.com/office/drawing/2014/main" id="{6F03050A-DEA7-4529-A3E7-39A7E90D0B67}"/>
              </a:ext>
            </a:extLst>
          </p:cNvPr>
          <p:cNvSpPr txBox="1">
            <a:spLocks noChangeArrowheads="1"/>
          </p:cNvSpPr>
          <p:nvPr/>
        </p:nvSpPr>
        <p:spPr bwMode="auto">
          <a:xfrm>
            <a:off x="4356100" y="1844675"/>
            <a:ext cx="36798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kumimoji="1" lang="es-ES_tradnl" altLang="es-AR" sz="2400">
                <a:solidFill>
                  <a:schemeClr val="folHlink"/>
                </a:solidFill>
                <a:latin typeface="Times New Roman" panose="02020603050405020304" pitchFamily="18" charset="0"/>
              </a:rPr>
              <a:t>Marco teórico</a:t>
            </a:r>
          </a:p>
          <a:p>
            <a:pPr eaLnBrk="1" hangingPunct="1">
              <a:spcBef>
                <a:spcPct val="0"/>
              </a:spcBef>
              <a:buClrTx/>
              <a:buSzTx/>
              <a:buFontTx/>
              <a:buChar char="•"/>
            </a:pPr>
            <a:r>
              <a:rPr kumimoji="1" lang="es-ES_tradnl" altLang="es-AR" sz="2400">
                <a:latin typeface="Times New Roman" panose="02020603050405020304" pitchFamily="18" charset="0"/>
              </a:rPr>
              <a:t> Conceptos</a:t>
            </a:r>
          </a:p>
          <a:p>
            <a:pPr eaLnBrk="1" hangingPunct="1">
              <a:spcBef>
                <a:spcPct val="0"/>
              </a:spcBef>
              <a:buClrTx/>
              <a:buSzTx/>
              <a:buFontTx/>
              <a:buChar char="•"/>
            </a:pPr>
            <a:r>
              <a:rPr kumimoji="1" lang="es-ES_tradnl" altLang="es-AR" sz="2400">
                <a:latin typeface="Times New Roman" panose="02020603050405020304" pitchFamily="18" charset="0"/>
              </a:rPr>
              <a:t> Relaciones entre conceptos</a:t>
            </a:r>
          </a:p>
          <a:p>
            <a:pPr eaLnBrk="1" hangingPunct="1">
              <a:spcBef>
                <a:spcPct val="0"/>
              </a:spcBef>
              <a:buClrTx/>
              <a:buSzTx/>
              <a:buFontTx/>
              <a:buChar char="•"/>
            </a:pPr>
            <a:r>
              <a:rPr kumimoji="1" lang="es-ES_tradnl" altLang="es-AR" sz="2400">
                <a:latin typeface="Times New Roman" panose="02020603050405020304" pitchFamily="18" charset="0"/>
              </a:rPr>
              <a:t> Hipótesis</a:t>
            </a:r>
            <a:endParaRPr kumimoji="1" lang="es-ES" altLang="es-AR" sz="2400">
              <a:latin typeface="Times New Roman" panose="02020603050405020304" pitchFamily="18" charset="0"/>
            </a:endParaRPr>
          </a:p>
        </p:txBody>
      </p:sp>
      <p:sp>
        <p:nvSpPr>
          <p:cNvPr id="20494" name="Line 14">
            <a:extLst>
              <a:ext uri="{FF2B5EF4-FFF2-40B4-BE49-F238E27FC236}">
                <a16:creationId xmlns:a16="http://schemas.microsoft.com/office/drawing/2014/main" id="{AFEE2244-6254-40E0-90E8-35B0EC8FCEB7}"/>
              </a:ext>
            </a:extLst>
          </p:cNvPr>
          <p:cNvSpPr>
            <a:spLocks noChangeShapeType="1"/>
          </p:cNvSpPr>
          <p:nvPr/>
        </p:nvSpPr>
        <p:spPr bwMode="auto">
          <a:xfrm flipH="1">
            <a:off x="1692275" y="2708275"/>
            <a:ext cx="358775" cy="576263"/>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20495" name="Line 15">
            <a:extLst>
              <a:ext uri="{FF2B5EF4-FFF2-40B4-BE49-F238E27FC236}">
                <a16:creationId xmlns:a16="http://schemas.microsoft.com/office/drawing/2014/main" id="{2BEA32FB-BA48-49C8-9D6E-86C98FE69C93}"/>
              </a:ext>
            </a:extLst>
          </p:cNvPr>
          <p:cNvSpPr>
            <a:spLocks noChangeShapeType="1"/>
          </p:cNvSpPr>
          <p:nvPr/>
        </p:nvSpPr>
        <p:spPr bwMode="auto">
          <a:xfrm>
            <a:off x="2051050" y="2708275"/>
            <a:ext cx="433388" cy="576263"/>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90128" name="Text Box 16">
            <a:extLst>
              <a:ext uri="{FF2B5EF4-FFF2-40B4-BE49-F238E27FC236}">
                <a16:creationId xmlns:a16="http://schemas.microsoft.com/office/drawing/2014/main" id="{3A352E67-A0B3-4058-AC03-A867A8CC48AE}"/>
              </a:ext>
            </a:extLst>
          </p:cNvPr>
          <p:cNvSpPr txBox="1">
            <a:spLocks noChangeArrowheads="1"/>
          </p:cNvSpPr>
          <p:nvPr/>
        </p:nvSpPr>
        <p:spPr bwMode="auto">
          <a:xfrm>
            <a:off x="179388" y="3357563"/>
            <a:ext cx="1749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kumimoji="1" lang="es-ES_tradnl" altLang="es-AR" sz="2400">
                <a:latin typeface="Times New Roman" panose="02020603050405020304" pitchFamily="18" charset="0"/>
              </a:rPr>
              <a:t>Dimensión 1</a:t>
            </a:r>
            <a:endParaRPr kumimoji="1" lang="es-ES" altLang="es-AR" sz="2400">
              <a:latin typeface="Times New Roman" panose="02020603050405020304" pitchFamily="18" charset="0"/>
            </a:endParaRPr>
          </a:p>
        </p:txBody>
      </p:sp>
      <p:sp>
        <p:nvSpPr>
          <p:cNvPr id="90129" name="Text Box 17">
            <a:extLst>
              <a:ext uri="{FF2B5EF4-FFF2-40B4-BE49-F238E27FC236}">
                <a16:creationId xmlns:a16="http://schemas.microsoft.com/office/drawing/2014/main" id="{FEB6BF19-AAF3-4AA1-82B5-0F22C5C91796}"/>
              </a:ext>
            </a:extLst>
          </p:cNvPr>
          <p:cNvSpPr txBox="1">
            <a:spLocks noChangeArrowheads="1"/>
          </p:cNvSpPr>
          <p:nvPr/>
        </p:nvSpPr>
        <p:spPr bwMode="auto">
          <a:xfrm>
            <a:off x="2268538" y="3357563"/>
            <a:ext cx="1749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kumimoji="1" lang="es-ES_tradnl" altLang="es-AR" sz="2400">
                <a:latin typeface="Times New Roman" panose="02020603050405020304" pitchFamily="18" charset="0"/>
              </a:rPr>
              <a:t>Dimensión 2</a:t>
            </a:r>
            <a:endParaRPr kumimoji="1" lang="es-ES" altLang="es-AR" sz="2400">
              <a:latin typeface="Times New Roman" panose="02020603050405020304" pitchFamily="18" charset="0"/>
            </a:endParaRPr>
          </a:p>
        </p:txBody>
      </p:sp>
      <p:sp>
        <p:nvSpPr>
          <p:cNvPr id="90130" name="Rectangle 18">
            <a:extLst>
              <a:ext uri="{FF2B5EF4-FFF2-40B4-BE49-F238E27FC236}">
                <a16:creationId xmlns:a16="http://schemas.microsoft.com/office/drawing/2014/main" id="{9819915D-B82C-422E-9C8E-EE720B4006BA}"/>
              </a:ext>
            </a:extLst>
          </p:cNvPr>
          <p:cNvSpPr>
            <a:spLocks noChangeArrowheads="1"/>
          </p:cNvSpPr>
          <p:nvPr/>
        </p:nvSpPr>
        <p:spPr bwMode="auto">
          <a:xfrm>
            <a:off x="4384675" y="3429000"/>
            <a:ext cx="475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kumimoji="1" lang="es-ES_tradnl" altLang="es-AR" sz="2400">
                <a:solidFill>
                  <a:schemeClr val="folHlink"/>
                </a:solidFill>
                <a:latin typeface="Times New Roman" panose="02020603050405020304" pitchFamily="18" charset="0"/>
              </a:rPr>
              <a:t>Dimensiones de conceptos complejos</a:t>
            </a:r>
          </a:p>
        </p:txBody>
      </p:sp>
      <p:sp>
        <p:nvSpPr>
          <p:cNvPr id="90131" name="Rectangle 19">
            <a:extLst>
              <a:ext uri="{FF2B5EF4-FFF2-40B4-BE49-F238E27FC236}">
                <a16:creationId xmlns:a16="http://schemas.microsoft.com/office/drawing/2014/main" id="{2FEB033F-26CD-47C1-AE6A-8279D141E0E4}"/>
              </a:ext>
            </a:extLst>
          </p:cNvPr>
          <p:cNvSpPr>
            <a:spLocks noChangeArrowheads="1"/>
          </p:cNvSpPr>
          <p:nvPr/>
        </p:nvSpPr>
        <p:spPr bwMode="auto">
          <a:xfrm>
            <a:off x="4572000" y="5300663"/>
            <a:ext cx="1350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kumimoji="1" lang="es-ES_tradnl" altLang="es-AR" sz="2400">
                <a:solidFill>
                  <a:schemeClr val="folHlink"/>
                </a:solidFill>
                <a:latin typeface="Times New Roman" panose="02020603050405020304" pitchFamily="18" charset="0"/>
              </a:rPr>
              <a:t>Variables</a:t>
            </a:r>
          </a:p>
        </p:txBody>
      </p:sp>
      <p:sp>
        <p:nvSpPr>
          <p:cNvPr id="90132" name="Text Box 20">
            <a:extLst>
              <a:ext uri="{FF2B5EF4-FFF2-40B4-BE49-F238E27FC236}">
                <a16:creationId xmlns:a16="http://schemas.microsoft.com/office/drawing/2014/main" id="{CC43C89C-117C-430B-A33B-9C59F0699BD5}"/>
              </a:ext>
            </a:extLst>
          </p:cNvPr>
          <p:cNvSpPr txBox="1">
            <a:spLocks noChangeArrowheads="1"/>
          </p:cNvSpPr>
          <p:nvPr/>
        </p:nvSpPr>
        <p:spPr bwMode="auto">
          <a:xfrm>
            <a:off x="1042988" y="4292600"/>
            <a:ext cx="1039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kumimoji="1" lang="es-ES_tradnl" altLang="es-AR" sz="2400">
                <a:latin typeface="Times New Roman" panose="02020603050405020304" pitchFamily="18" charset="0"/>
              </a:rPr>
              <a:t>Subd 2</a:t>
            </a:r>
            <a:endParaRPr kumimoji="1" lang="es-ES" altLang="es-AR" sz="2400">
              <a:latin typeface="Times New Roman" panose="02020603050405020304" pitchFamily="18" charset="0"/>
            </a:endParaRPr>
          </a:p>
        </p:txBody>
      </p:sp>
      <p:sp>
        <p:nvSpPr>
          <p:cNvPr id="90133" name="Text Box 21">
            <a:extLst>
              <a:ext uri="{FF2B5EF4-FFF2-40B4-BE49-F238E27FC236}">
                <a16:creationId xmlns:a16="http://schemas.microsoft.com/office/drawing/2014/main" id="{65D9FEB3-82D5-4649-95B6-78FF7E058D0E}"/>
              </a:ext>
            </a:extLst>
          </p:cNvPr>
          <p:cNvSpPr txBox="1">
            <a:spLocks noChangeArrowheads="1"/>
          </p:cNvSpPr>
          <p:nvPr/>
        </p:nvSpPr>
        <p:spPr bwMode="auto">
          <a:xfrm>
            <a:off x="0" y="4292600"/>
            <a:ext cx="1039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kumimoji="1" lang="es-ES_tradnl" altLang="es-AR" sz="2400">
                <a:latin typeface="Times New Roman" panose="02020603050405020304" pitchFamily="18" charset="0"/>
              </a:rPr>
              <a:t>Subd 1</a:t>
            </a:r>
            <a:endParaRPr kumimoji="1" lang="es-ES" altLang="es-AR" sz="2400">
              <a:latin typeface="Times New Roman" panose="02020603050405020304" pitchFamily="18" charset="0"/>
            </a:endParaRPr>
          </a:p>
        </p:txBody>
      </p:sp>
      <p:sp>
        <p:nvSpPr>
          <p:cNvPr id="90134" name="Text Box 22">
            <a:extLst>
              <a:ext uri="{FF2B5EF4-FFF2-40B4-BE49-F238E27FC236}">
                <a16:creationId xmlns:a16="http://schemas.microsoft.com/office/drawing/2014/main" id="{04275540-D7C0-424C-A5C9-F273193A75EC}"/>
              </a:ext>
            </a:extLst>
          </p:cNvPr>
          <p:cNvSpPr txBox="1">
            <a:spLocks noChangeArrowheads="1"/>
          </p:cNvSpPr>
          <p:nvPr/>
        </p:nvSpPr>
        <p:spPr bwMode="auto">
          <a:xfrm>
            <a:off x="2268538" y="4292600"/>
            <a:ext cx="1039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kumimoji="1" lang="es-ES_tradnl" altLang="es-AR" sz="2400">
                <a:latin typeface="Times New Roman" panose="02020603050405020304" pitchFamily="18" charset="0"/>
              </a:rPr>
              <a:t>Subd 1</a:t>
            </a:r>
            <a:endParaRPr kumimoji="1" lang="es-ES" altLang="es-AR" sz="2400">
              <a:latin typeface="Times New Roman" panose="02020603050405020304" pitchFamily="18" charset="0"/>
            </a:endParaRPr>
          </a:p>
        </p:txBody>
      </p:sp>
      <p:sp>
        <p:nvSpPr>
          <p:cNvPr id="90135" name="Text Box 23">
            <a:extLst>
              <a:ext uri="{FF2B5EF4-FFF2-40B4-BE49-F238E27FC236}">
                <a16:creationId xmlns:a16="http://schemas.microsoft.com/office/drawing/2014/main" id="{084E06F1-0975-46A0-AAFE-6C62E6354079}"/>
              </a:ext>
            </a:extLst>
          </p:cNvPr>
          <p:cNvSpPr txBox="1">
            <a:spLocks noChangeArrowheads="1"/>
          </p:cNvSpPr>
          <p:nvPr/>
        </p:nvSpPr>
        <p:spPr bwMode="auto">
          <a:xfrm>
            <a:off x="3276600" y="4292600"/>
            <a:ext cx="1039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kumimoji="1" lang="es-ES_tradnl" altLang="es-AR" sz="2400">
                <a:latin typeface="Times New Roman" panose="02020603050405020304" pitchFamily="18" charset="0"/>
              </a:rPr>
              <a:t>Subd 2</a:t>
            </a:r>
            <a:endParaRPr kumimoji="1" lang="es-ES" altLang="es-AR" sz="2400">
              <a:latin typeface="Times New Roman" panose="02020603050405020304" pitchFamily="18" charset="0"/>
            </a:endParaRPr>
          </a:p>
        </p:txBody>
      </p:sp>
      <p:sp>
        <p:nvSpPr>
          <p:cNvPr id="20504" name="Line 24">
            <a:extLst>
              <a:ext uri="{FF2B5EF4-FFF2-40B4-BE49-F238E27FC236}">
                <a16:creationId xmlns:a16="http://schemas.microsoft.com/office/drawing/2014/main" id="{D68FC3DE-9EFE-4183-8176-CA13E0192B82}"/>
              </a:ext>
            </a:extLst>
          </p:cNvPr>
          <p:cNvSpPr>
            <a:spLocks noChangeShapeType="1"/>
          </p:cNvSpPr>
          <p:nvPr/>
        </p:nvSpPr>
        <p:spPr bwMode="auto">
          <a:xfrm flipH="1">
            <a:off x="539750" y="3789363"/>
            <a:ext cx="358775" cy="576262"/>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20505" name="Line 25">
            <a:extLst>
              <a:ext uri="{FF2B5EF4-FFF2-40B4-BE49-F238E27FC236}">
                <a16:creationId xmlns:a16="http://schemas.microsoft.com/office/drawing/2014/main" id="{D948B064-29ED-45DC-AAAD-8CDE039AEBFD}"/>
              </a:ext>
            </a:extLst>
          </p:cNvPr>
          <p:cNvSpPr>
            <a:spLocks noChangeShapeType="1"/>
          </p:cNvSpPr>
          <p:nvPr/>
        </p:nvSpPr>
        <p:spPr bwMode="auto">
          <a:xfrm flipH="1">
            <a:off x="2627313" y="3789363"/>
            <a:ext cx="358775" cy="576262"/>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20506" name="Line 26">
            <a:extLst>
              <a:ext uri="{FF2B5EF4-FFF2-40B4-BE49-F238E27FC236}">
                <a16:creationId xmlns:a16="http://schemas.microsoft.com/office/drawing/2014/main" id="{C6E3DE9B-F696-44F8-AB2E-8612E503EF0C}"/>
              </a:ext>
            </a:extLst>
          </p:cNvPr>
          <p:cNvSpPr>
            <a:spLocks noChangeShapeType="1"/>
          </p:cNvSpPr>
          <p:nvPr/>
        </p:nvSpPr>
        <p:spPr bwMode="auto">
          <a:xfrm>
            <a:off x="1042988" y="3789363"/>
            <a:ext cx="433387" cy="576262"/>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20507" name="Line 27">
            <a:extLst>
              <a:ext uri="{FF2B5EF4-FFF2-40B4-BE49-F238E27FC236}">
                <a16:creationId xmlns:a16="http://schemas.microsoft.com/office/drawing/2014/main" id="{8AE134A1-EAD2-4B38-B8BA-0B8A509EB93E}"/>
              </a:ext>
            </a:extLst>
          </p:cNvPr>
          <p:cNvSpPr>
            <a:spLocks noChangeShapeType="1"/>
          </p:cNvSpPr>
          <p:nvPr/>
        </p:nvSpPr>
        <p:spPr bwMode="auto">
          <a:xfrm>
            <a:off x="3132138" y="3789363"/>
            <a:ext cx="433387" cy="576262"/>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90140" name="Rectangle 28">
            <a:extLst>
              <a:ext uri="{FF2B5EF4-FFF2-40B4-BE49-F238E27FC236}">
                <a16:creationId xmlns:a16="http://schemas.microsoft.com/office/drawing/2014/main" id="{21A39ACE-6962-4ED8-B52F-C25FE86D5B66}"/>
              </a:ext>
            </a:extLst>
          </p:cNvPr>
          <p:cNvSpPr>
            <a:spLocks noChangeArrowheads="1"/>
          </p:cNvSpPr>
          <p:nvPr/>
        </p:nvSpPr>
        <p:spPr bwMode="auto">
          <a:xfrm>
            <a:off x="4427538" y="4221163"/>
            <a:ext cx="2181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kumimoji="1" lang="es-ES_tradnl" altLang="es-AR" sz="2400">
                <a:solidFill>
                  <a:schemeClr val="folHlink"/>
                </a:solidFill>
                <a:latin typeface="Times New Roman" panose="02020603050405020304" pitchFamily="18" charset="0"/>
              </a:rPr>
              <a:t>Subdimensiones</a:t>
            </a:r>
          </a:p>
        </p:txBody>
      </p:sp>
      <p:sp>
        <p:nvSpPr>
          <p:cNvPr id="20509" name="Line 29">
            <a:extLst>
              <a:ext uri="{FF2B5EF4-FFF2-40B4-BE49-F238E27FC236}">
                <a16:creationId xmlns:a16="http://schemas.microsoft.com/office/drawing/2014/main" id="{166F3849-D491-4A64-AC5E-1F1130482D26}"/>
              </a:ext>
            </a:extLst>
          </p:cNvPr>
          <p:cNvSpPr>
            <a:spLocks noChangeShapeType="1"/>
          </p:cNvSpPr>
          <p:nvPr/>
        </p:nvSpPr>
        <p:spPr bwMode="auto">
          <a:xfrm>
            <a:off x="468313" y="4797425"/>
            <a:ext cx="1587" cy="50323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20510" name="Line 30">
            <a:extLst>
              <a:ext uri="{FF2B5EF4-FFF2-40B4-BE49-F238E27FC236}">
                <a16:creationId xmlns:a16="http://schemas.microsoft.com/office/drawing/2014/main" id="{3C704192-0B2F-4F7E-B786-3EDB05A9406F}"/>
              </a:ext>
            </a:extLst>
          </p:cNvPr>
          <p:cNvSpPr>
            <a:spLocks noChangeShapeType="1"/>
          </p:cNvSpPr>
          <p:nvPr/>
        </p:nvSpPr>
        <p:spPr bwMode="auto">
          <a:xfrm>
            <a:off x="1403350" y="4797425"/>
            <a:ext cx="1588" cy="50323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20511" name="Line 31">
            <a:extLst>
              <a:ext uri="{FF2B5EF4-FFF2-40B4-BE49-F238E27FC236}">
                <a16:creationId xmlns:a16="http://schemas.microsoft.com/office/drawing/2014/main" id="{40B20DD1-87FA-4D64-8136-F15629176F05}"/>
              </a:ext>
            </a:extLst>
          </p:cNvPr>
          <p:cNvSpPr>
            <a:spLocks noChangeShapeType="1"/>
          </p:cNvSpPr>
          <p:nvPr/>
        </p:nvSpPr>
        <p:spPr bwMode="auto">
          <a:xfrm>
            <a:off x="2700338" y="4797425"/>
            <a:ext cx="1587" cy="50323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20512" name="Line 32">
            <a:extLst>
              <a:ext uri="{FF2B5EF4-FFF2-40B4-BE49-F238E27FC236}">
                <a16:creationId xmlns:a16="http://schemas.microsoft.com/office/drawing/2014/main" id="{601F1ADA-B7F5-4F35-8E4A-27B0C47B569D}"/>
              </a:ext>
            </a:extLst>
          </p:cNvPr>
          <p:cNvSpPr>
            <a:spLocks noChangeShapeType="1"/>
          </p:cNvSpPr>
          <p:nvPr/>
        </p:nvSpPr>
        <p:spPr bwMode="auto">
          <a:xfrm>
            <a:off x="3779838" y="4797425"/>
            <a:ext cx="1587" cy="50323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90145" name="Text Box 33">
            <a:extLst>
              <a:ext uri="{FF2B5EF4-FFF2-40B4-BE49-F238E27FC236}">
                <a16:creationId xmlns:a16="http://schemas.microsoft.com/office/drawing/2014/main" id="{2FCF99E2-F4A9-463A-8A2E-84C4DC0FBC9F}"/>
              </a:ext>
            </a:extLst>
          </p:cNvPr>
          <p:cNvSpPr txBox="1">
            <a:spLocks noChangeArrowheads="1"/>
          </p:cNvSpPr>
          <p:nvPr/>
        </p:nvSpPr>
        <p:spPr bwMode="auto">
          <a:xfrm>
            <a:off x="179388" y="5229225"/>
            <a:ext cx="557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kumimoji="1" lang="es-ES_tradnl" altLang="es-AR" sz="2400">
                <a:latin typeface="Times New Roman" panose="02020603050405020304" pitchFamily="18" charset="0"/>
              </a:rPr>
              <a:t>V1</a:t>
            </a:r>
            <a:endParaRPr kumimoji="1" lang="es-ES" altLang="es-AR" sz="2400">
              <a:latin typeface="Times New Roman" panose="02020603050405020304" pitchFamily="18" charset="0"/>
            </a:endParaRPr>
          </a:p>
        </p:txBody>
      </p:sp>
      <p:sp>
        <p:nvSpPr>
          <p:cNvPr id="90146" name="Text Box 34">
            <a:extLst>
              <a:ext uri="{FF2B5EF4-FFF2-40B4-BE49-F238E27FC236}">
                <a16:creationId xmlns:a16="http://schemas.microsoft.com/office/drawing/2014/main" id="{4CF4F4E7-3680-4C4A-BD64-2E9EE0B13B6A}"/>
              </a:ext>
            </a:extLst>
          </p:cNvPr>
          <p:cNvSpPr txBox="1">
            <a:spLocks noChangeArrowheads="1"/>
          </p:cNvSpPr>
          <p:nvPr/>
        </p:nvSpPr>
        <p:spPr bwMode="auto">
          <a:xfrm>
            <a:off x="1187450" y="5157788"/>
            <a:ext cx="557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kumimoji="1" lang="es-ES_tradnl" altLang="es-AR" sz="2400">
                <a:latin typeface="Times New Roman" panose="02020603050405020304" pitchFamily="18" charset="0"/>
              </a:rPr>
              <a:t>V2</a:t>
            </a:r>
            <a:endParaRPr kumimoji="1" lang="es-ES" altLang="es-AR" sz="2400">
              <a:latin typeface="Times New Roman" panose="02020603050405020304" pitchFamily="18" charset="0"/>
            </a:endParaRPr>
          </a:p>
        </p:txBody>
      </p:sp>
      <p:sp>
        <p:nvSpPr>
          <p:cNvPr id="90147" name="Text Box 35">
            <a:extLst>
              <a:ext uri="{FF2B5EF4-FFF2-40B4-BE49-F238E27FC236}">
                <a16:creationId xmlns:a16="http://schemas.microsoft.com/office/drawing/2014/main" id="{C8B5DE42-5502-4D75-884C-1339602D4B5A}"/>
              </a:ext>
            </a:extLst>
          </p:cNvPr>
          <p:cNvSpPr txBox="1">
            <a:spLocks noChangeArrowheads="1"/>
          </p:cNvSpPr>
          <p:nvPr/>
        </p:nvSpPr>
        <p:spPr bwMode="auto">
          <a:xfrm>
            <a:off x="2411413" y="5229225"/>
            <a:ext cx="557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kumimoji="1" lang="es-ES_tradnl" altLang="es-AR" sz="2400">
                <a:latin typeface="Times New Roman" panose="02020603050405020304" pitchFamily="18" charset="0"/>
              </a:rPr>
              <a:t>V3</a:t>
            </a:r>
            <a:endParaRPr kumimoji="1" lang="es-ES" altLang="es-AR" sz="2400">
              <a:latin typeface="Times New Roman" panose="02020603050405020304" pitchFamily="18" charset="0"/>
            </a:endParaRPr>
          </a:p>
        </p:txBody>
      </p:sp>
      <p:sp>
        <p:nvSpPr>
          <p:cNvPr id="90148" name="Text Box 36">
            <a:extLst>
              <a:ext uri="{FF2B5EF4-FFF2-40B4-BE49-F238E27FC236}">
                <a16:creationId xmlns:a16="http://schemas.microsoft.com/office/drawing/2014/main" id="{A9A0C043-18A8-4A6F-ABBF-CCEB5A70E215}"/>
              </a:ext>
            </a:extLst>
          </p:cNvPr>
          <p:cNvSpPr txBox="1">
            <a:spLocks noChangeArrowheads="1"/>
          </p:cNvSpPr>
          <p:nvPr/>
        </p:nvSpPr>
        <p:spPr bwMode="auto">
          <a:xfrm>
            <a:off x="3492500" y="5300663"/>
            <a:ext cx="557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kumimoji="1" lang="es-ES_tradnl" altLang="es-AR" sz="2400">
                <a:latin typeface="Times New Roman" panose="02020603050405020304" pitchFamily="18" charset="0"/>
              </a:rPr>
              <a:t>V4</a:t>
            </a:r>
            <a:endParaRPr kumimoji="1" lang="es-ES" altLang="es-AR" sz="2400">
              <a:latin typeface="Times New Roman" panose="02020603050405020304" pitchFamily="18" charset="0"/>
            </a:endParaRPr>
          </a:p>
        </p:txBody>
      </p:sp>
      <p:sp>
        <p:nvSpPr>
          <p:cNvPr id="20517" name="Line 37">
            <a:extLst>
              <a:ext uri="{FF2B5EF4-FFF2-40B4-BE49-F238E27FC236}">
                <a16:creationId xmlns:a16="http://schemas.microsoft.com/office/drawing/2014/main" id="{688E6D05-585A-407A-A2E0-7733B24AD525}"/>
              </a:ext>
            </a:extLst>
          </p:cNvPr>
          <p:cNvSpPr>
            <a:spLocks noChangeShapeType="1"/>
          </p:cNvSpPr>
          <p:nvPr/>
        </p:nvSpPr>
        <p:spPr bwMode="auto">
          <a:xfrm>
            <a:off x="468313" y="5589588"/>
            <a:ext cx="1587" cy="503237"/>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20518" name="Line 38">
            <a:extLst>
              <a:ext uri="{FF2B5EF4-FFF2-40B4-BE49-F238E27FC236}">
                <a16:creationId xmlns:a16="http://schemas.microsoft.com/office/drawing/2014/main" id="{7F0373E0-5BCD-4BE0-A088-0B43DF027589}"/>
              </a:ext>
            </a:extLst>
          </p:cNvPr>
          <p:cNvSpPr>
            <a:spLocks noChangeShapeType="1"/>
          </p:cNvSpPr>
          <p:nvPr/>
        </p:nvSpPr>
        <p:spPr bwMode="auto">
          <a:xfrm>
            <a:off x="1403350" y="5589588"/>
            <a:ext cx="1588" cy="503237"/>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20519" name="Line 39">
            <a:extLst>
              <a:ext uri="{FF2B5EF4-FFF2-40B4-BE49-F238E27FC236}">
                <a16:creationId xmlns:a16="http://schemas.microsoft.com/office/drawing/2014/main" id="{E918976D-6AA3-40FE-9DE6-314F36D9B8A0}"/>
              </a:ext>
            </a:extLst>
          </p:cNvPr>
          <p:cNvSpPr>
            <a:spLocks noChangeShapeType="1"/>
          </p:cNvSpPr>
          <p:nvPr/>
        </p:nvSpPr>
        <p:spPr bwMode="auto">
          <a:xfrm>
            <a:off x="2700338" y="5589588"/>
            <a:ext cx="1587" cy="503237"/>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20520" name="Line 40">
            <a:extLst>
              <a:ext uri="{FF2B5EF4-FFF2-40B4-BE49-F238E27FC236}">
                <a16:creationId xmlns:a16="http://schemas.microsoft.com/office/drawing/2014/main" id="{50B02489-D3E9-4100-8D8F-3676997F9AF9}"/>
              </a:ext>
            </a:extLst>
          </p:cNvPr>
          <p:cNvSpPr>
            <a:spLocks noChangeShapeType="1"/>
          </p:cNvSpPr>
          <p:nvPr/>
        </p:nvSpPr>
        <p:spPr bwMode="auto">
          <a:xfrm>
            <a:off x="3779838" y="5589588"/>
            <a:ext cx="1587" cy="503237"/>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90153" name="Text Box 41">
            <a:extLst>
              <a:ext uri="{FF2B5EF4-FFF2-40B4-BE49-F238E27FC236}">
                <a16:creationId xmlns:a16="http://schemas.microsoft.com/office/drawing/2014/main" id="{C031C838-67A6-4A2B-9A6A-08B4D3C512CC}"/>
              </a:ext>
            </a:extLst>
          </p:cNvPr>
          <p:cNvSpPr txBox="1">
            <a:spLocks noChangeArrowheads="1"/>
          </p:cNvSpPr>
          <p:nvPr/>
        </p:nvSpPr>
        <p:spPr bwMode="auto">
          <a:xfrm>
            <a:off x="2484438" y="6165850"/>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kumimoji="1" lang="es-ES_tradnl" altLang="es-AR" sz="2400">
                <a:latin typeface="Times New Roman" panose="02020603050405020304" pitchFamily="18" charset="0"/>
              </a:rPr>
              <a:t>I3</a:t>
            </a:r>
            <a:endParaRPr kumimoji="1" lang="es-ES" altLang="es-AR" sz="2400">
              <a:latin typeface="Times New Roman" panose="02020603050405020304" pitchFamily="18" charset="0"/>
            </a:endParaRPr>
          </a:p>
        </p:txBody>
      </p:sp>
      <p:sp>
        <p:nvSpPr>
          <p:cNvPr id="90154" name="Text Box 42">
            <a:extLst>
              <a:ext uri="{FF2B5EF4-FFF2-40B4-BE49-F238E27FC236}">
                <a16:creationId xmlns:a16="http://schemas.microsoft.com/office/drawing/2014/main" id="{DA539198-E94C-475C-BE1D-789CF1D8161E}"/>
              </a:ext>
            </a:extLst>
          </p:cNvPr>
          <p:cNvSpPr txBox="1">
            <a:spLocks noChangeArrowheads="1"/>
          </p:cNvSpPr>
          <p:nvPr/>
        </p:nvSpPr>
        <p:spPr bwMode="auto">
          <a:xfrm>
            <a:off x="3563938" y="6165850"/>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kumimoji="1" lang="es-ES_tradnl" altLang="es-AR" sz="2400">
                <a:latin typeface="Times New Roman" panose="02020603050405020304" pitchFamily="18" charset="0"/>
              </a:rPr>
              <a:t>I4</a:t>
            </a:r>
            <a:endParaRPr kumimoji="1" lang="es-ES" altLang="es-AR" sz="2400">
              <a:latin typeface="Times New Roman" panose="02020603050405020304" pitchFamily="18" charset="0"/>
            </a:endParaRPr>
          </a:p>
        </p:txBody>
      </p:sp>
      <p:sp>
        <p:nvSpPr>
          <p:cNvPr id="90155" name="Text Box 43">
            <a:extLst>
              <a:ext uri="{FF2B5EF4-FFF2-40B4-BE49-F238E27FC236}">
                <a16:creationId xmlns:a16="http://schemas.microsoft.com/office/drawing/2014/main" id="{00D60F3E-E848-44E1-949A-E760A2975E19}"/>
              </a:ext>
            </a:extLst>
          </p:cNvPr>
          <p:cNvSpPr txBox="1">
            <a:spLocks noChangeArrowheads="1"/>
          </p:cNvSpPr>
          <p:nvPr/>
        </p:nvSpPr>
        <p:spPr bwMode="auto">
          <a:xfrm>
            <a:off x="250825" y="6165850"/>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kumimoji="1" lang="es-ES_tradnl" altLang="es-AR" sz="2400">
                <a:latin typeface="Times New Roman" panose="02020603050405020304" pitchFamily="18" charset="0"/>
              </a:rPr>
              <a:t>I1</a:t>
            </a:r>
            <a:endParaRPr kumimoji="1" lang="es-ES" altLang="es-AR" sz="2400">
              <a:latin typeface="Times New Roman" panose="02020603050405020304" pitchFamily="18" charset="0"/>
            </a:endParaRPr>
          </a:p>
        </p:txBody>
      </p:sp>
      <p:sp>
        <p:nvSpPr>
          <p:cNvPr id="90156" name="Text Box 44">
            <a:extLst>
              <a:ext uri="{FF2B5EF4-FFF2-40B4-BE49-F238E27FC236}">
                <a16:creationId xmlns:a16="http://schemas.microsoft.com/office/drawing/2014/main" id="{C9249029-E8A0-451C-811C-9C2B1822E3AD}"/>
              </a:ext>
            </a:extLst>
          </p:cNvPr>
          <p:cNvSpPr txBox="1">
            <a:spLocks noChangeArrowheads="1"/>
          </p:cNvSpPr>
          <p:nvPr/>
        </p:nvSpPr>
        <p:spPr bwMode="auto">
          <a:xfrm>
            <a:off x="1187450" y="6165850"/>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kumimoji="1" lang="es-ES_tradnl" altLang="es-AR" sz="2400">
                <a:latin typeface="Times New Roman" panose="02020603050405020304" pitchFamily="18" charset="0"/>
              </a:rPr>
              <a:t>I2</a:t>
            </a:r>
            <a:endParaRPr kumimoji="1" lang="es-ES" altLang="es-AR" sz="2400">
              <a:latin typeface="Times New Roman" panose="02020603050405020304" pitchFamily="18" charset="0"/>
            </a:endParaRPr>
          </a:p>
        </p:txBody>
      </p:sp>
      <p:sp>
        <p:nvSpPr>
          <p:cNvPr id="90157" name="Rectangle 45">
            <a:extLst>
              <a:ext uri="{FF2B5EF4-FFF2-40B4-BE49-F238E27FC236}">
                <a16:creationId xmlns:a16="http://schemas.microsoft.com/office/drawing/2014/main" id="{757B1A14-B825-46C7-BCBA-30E5D032C01C}"/>
              </a:ext>
            </a:extLst>
          </p:cNvPr>
          <p:cNvSpPr>
            <a:spLocks noChangeArrowheads="1"/>
          </p:cNvSpPr>
          <p:nvPr/>
        </p:nvSpPr>
        <p:spPr bwMode="auto">
          <a:xfrm>
            <a:off x="4572000" y="6021388"/>
            <a:ext cx="1604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kumimoji="1" lang="es-ES_tradnl" altLang="es-AR" sz="2400">
                <a:solidFill>
                  <a:schemeClr val="folHlink"/>
                </a:solidFill>
                <a:latin typeface="Times New Roman" panose="02020603050405020304" pitchFamily="18" charset="0"/>
              </a:rPr>
              <a:t>Indicadores</a:t>
            </a:r>
          </a:p>
        </p:txBody>
      </p:sp>
      <p:sp>
        <p:nvSpPr>
          <p:cNvPr id="90158" name="Oval 46">
            <a:extLst>
              <a:ext uri="{FF2B5EF4-FFF2-40B4-BE49-F238E27FC236}">
                <a16:creationId xmlns:a16="http://schemas.microsoft.com/office/drawing/2014/main" id="{5CF59E07-B56D-4195-95D5-26554E3750F4}"/>
              </a:ext>
            </a:extLst>
          </p:cNvPr>
          <p:cNvSpPr>
            <a:spLocks noChangeArrowheads="1"/>
          </p:cNvSpPr>
          <p:nvPr/>
        </p:nvSpPr>
        <p:spPr bwMode="auto">
          <a:xfrm>
            <a:off x="179388" y="6021388"/>
            <a:ext cx="3960812" cy="836612"/>
          </a:xfrm>
          <a:prstGeom prst="ellipse">
            <a:avLst/>
          </a:prstGeom>
          <a:noFill/>
          <a:ln w="12700">
            <a:solidFill>
              <a:schemeClr va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90159" name="Text Box 47">
            <a:extLst>
              <a:ext uri="{FF2B5EF4-FFF2-40B4-BE49-F238E27FC236}">
                <a16:creationId xmlns:a16="http://schemas.microsoft.com/office/drawing/2014/main" id="{64370C7A-9289-4C82-969E-3008A859AF15}"/>
              </a:ext>
            </a:extLst>
          </p:cNvPr>
          <p:cNvSpPr txBox="1">
            <a:spLocks noChangeArrowheads="1"/>
          </p:cNvSpPr>
          <p:nvPr/>
        </p:nvSpPr>
        <p:spPr bwMode="auto">
          <a:xfrm>
            <a:off x="3848100" y="6491288"/>
            <a:ext cx="5295900" cy="36671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kumimoji="1" lang="es-ES_tradnl" altLang="es-AR" sz="1800">
                <a:solidFill>
                  <a:schemeClr val="folHlink"/>
                </a:solidFill>
                <a:latin typeface="Times New Roman" panose="02020603050405020304" pitchFamily="18" charset="0"/>
              </a:rPr>
              <a:t>Posibilidad de generar índices que expresen el concepto</a:t>
            </a:r>
            <a:endParaRPr kumimoji="1" lang="es-ES" altLang="es-AR" sz="1800">
              <a:solidFill>
                <a:schemeClr val="folHlink"/>
              </a:solidFill>
              <a:latin typeface="Times New Roman" panose="02020603050405020304" pitchFamily="18" charset="0"/>
            </a:endParaRPr>
          </a:p>
        </p:txBody>
      </p:sp>
      <p:sp>
        <p:nvSpPr>
          <p:cNvPr id="20528" name="Line 48">
            <a:extLst>
              <a:ext uri="{FF2B5EF4-FFF2-40B4-BE49-F238E27FC236}">
                <a16:creationId xmlns:a16="http://schemas.microsoft.com/office/drawing/2014/main" id="{31BA0AA1-7FA3-473B-B39F-E48E018CBF44}"/>
              </a:ext>
            </a:extLst>
          </p:cNvPr>
          <p:cNvSpPr>
            <a:spLocks noChangeShapeType="1"/>
          </p:cNvSpPr>
          <p:nvPr/>
        </p:nvSpPr>
        <p:spPr bwMode="auto">
          <a:xfrm flipH="1" flipV="1">
            <a:off x="4140200" y="6524625"/>
            <a:ext cx="431800" cy="73025"/>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0115"/>
                                        </p:tgtEl>
                                        <p:attrNameLst>
                                          <p:attrName>style.visibility</p:attrName>
                                        </p:attrNameLst>
                                      </p:cBhvr>
                                      <p:to>
                                        <p:strVal val="visible"/>
                                      </p:to>
                                    </p:set>
                                    <p:animEffect transition="in" filter="box(in)">
                                      <p:cBhvr>
                                        <p:cTn id="7" dur="500"/>
                                        <p:tgtEl>
                                          <p:spTgt spid="901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0125"/>
                                        </p:tgtEl>
                                        <p:attrNameLst>
                                          <p:attrName>style.visibility</p:attrName>
                                        </p:attrNameLst>
                                      </p:cBhvr>
                                      <p:to>
                                        <p:strVal val="visible"/>
                                      </p:to>
                                    </p:set>
                                    <p:animEffect transition="in" filter="box(in)">
                                      <p:cBhvr>
                                        <p:cTn id="12" dur="500"/>
                                        <p:tgtEl>
                                          <p:spTgt spid="901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0128"/>
                                        </p:tgtEl>
                                        <p:attrNameLst>
                                          <p:attrName>style.visibility</p:attrName>
                                        </p:attrNameLst>
                                      </p:cBhvr>
                                      <p:to>
                                        <p:strVal val="visible"/>
                                      </p:to>
                                    </p:set>
                                    <p:animEffect transition="in" filter="box(in)">
                                      <p:cBhvr>
                                        <p:cTn id="17" dur="500"/>
                                        <p:tgtEl>
                                          <p:spTgt spid="90128"/>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90129"/>
                                        </p:tgtEl>
                                        <p:attrNameLst>
                                          <p:attrName>style.visibility</p:attrName>
                                        </p:attrNameLst>
                                      </p:cBhvr>
                                      <p:to>
                                        <p:strVal val="visible"/>
                                      </p:to>
                                    </p:set>
                                    <p:animEffect transition="in" filter="box(in)">
                                      <p:cBhvr>
                                        <p:cTn id="20" dur="500"/>
                                        <p:tgtEl>
                                          <p:spTgt spid="9012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90130"/>
                                        </p:tgtEl>
                                        <p:attrNameLst>
                                          <p:attrName>style.visibility</p:attrName>
                                        </p:attrNameLst>
                                      </p:cBhvr>
                                      <p:to>
                                        <p:strVal val="visible"/>
                                      </p:to>
                                    </p:set>
                                    <p:animEffect transition="in" filter="box(in)">
                                      <p:cBhvr>
                                        <p:cTn id="25" dur="500"/>
                                        <p:tgtEl>
                                          <p:spTgt spid="9013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90133"/>
                                        </p:tgtEl>
                                        <p:attrNameLst>
                                          <p:attrName>style.visibility</p:attrName>
                                        </p:attrNameLst>
                                      </p:cBhvr>
                                      <p:to>
                                        <p:strVal val="visible"/>
                                      </p:to>
                                    </p:set>
                                    <p:animEffect transition="in" filter="box(in)">
                                      <p:cBhvr>
                                        <p:cTn id="30" dur="500"/>
                                        <p:tgtEl>
                                          <p:spTgt spid="90133"/>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90132"/>
                                        </p:tgtEl>
                                        <p:attrNameLst>
                                          <p:attrName>style.visibility</p:attrName>
                                        </p:attrNameLst>
                                      </p:cBhvr>
                                      <p:to>
                                        <p:strVal val="visible"/>
                                      </p:to>
                                    </p:set>
                                    <p:animEffect transition="in" filter="box(in)">
                                      <p:cBhvr>
                                        <p:cTn id="33" dur="500"/>
                                        <p:tgtEl>
                                          <p:spTgt spid="90132"/>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90134"/>
                                        </p:tgtEl>
                                        <p:attrNameLst>
                                          <p:attrName>style.visibility</p:attrName>
                                        </p:attrNameLst>
                                      </p:cBhvr>
                                      <p:to>
                                        <p:strVal val="visible"/>
                                      </p:to>
                                    </p:set>
                                    <p:animEffect transition="in" filter="box(in)">
                                      <p:cBhvr>
                                        <p:cTn id="36" dur="500"/>
                                        <p:tgtEl>
                                          <p:spTgt spid="90134"/>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90135"/>
                                        </p:tgtEl>
                                        <p:attrNameLst>
                                          <p:attrName>style.visibility</p:attrName>
                                        </p:attrNameLst>
                                      </p:cBhvr>
                                      <p:to>
                                        <p:strVal val="visible"/>
                                      </p:to>
                                    </p:set>
                                    <p:animEffect transition="in" filter="box(in)">
                                      <p:cBhvr>
                                        <p:cTn id="39" dur="500"/>
                                        <p:tgtEl>
                                          <p:spTgt spid="9013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90140"/>
                                        </p:tgtEl>
                                        <p:attrNameLst>
                                          <p:attrName>style.visibility</p:attrName>
                                        </p:attrNameLst>
                                      </p:cBhvr>
                                      <p:to>
                                        <p:strVal val="visible"/>
                                      </p:to>
                                    </p:set>
                                    <p:animEffect transition="in" filter="box(in)">
                                      <p:cBhvr>
                                        <p:cTn id="44" dur="500"/>
                                        <p:tgtEl>
                                          <p:spTgt spid="9014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90145"/>
                                        </p:tgtEl>
                                        <p:attrNameLst>
                                          <p:attrName>style.visibility</p:attrName>
                                        </p:attrNameLst>
                                      </p:cBhvr>
                                      <p:to>
                                        <p:strVal val="visible"/>
                                      </p:to>
                                    </p:set>
                                    <p:animEffect transition="in" filter="box(in)">
                                      <p:cBhvr>
                                        <p:cTn id="49" dur="500"/>
                                        <p:tgtEl>
                                          <p:spTgt spid="90145"/>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90146"/>
                                        </p:tgtEl>
                                        <p:attrNameLst>
                                          <p:attrName>style.visibility</p:attrName>
                                        </p:attrNameLst>
                                      </p:cBhvr>
                                      <p:to>
                                        <p:strVal val="visible"/>
                                      </p:to>
                                    </p:set>
                                    <p:animEffect transition="in" filter="box(in)">
                                      <p:cBhvr>
                                        <p:cTn id="52" dur="500"/>
                                        <p:tgtEl>
                                          <p:spTgt spid="90146"/>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90147"/>
                                        </p:tgtEl>
                                        <p:attrNameLst>
                                          <p:attrName>style.visibility</p:attrName>
                                        </p:attrNameLst>
                                      </p:cBhvr>
                                      <p:to>
                                        <p:strVal val="visible"/>
                                      </p:to>
                                    </p:set>
                                    <p:animEffect transition="in" filter="box(in)">
                                      <p:cBhvr>
                                        <p:cTn id="55" dur="500"/>
                                        <p:tgtEl>
                                          <p:spTgt spid="90147"/>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90148"/>
                                        </p:tgtEl>
                                        <p:attrNameLst>
                                          <p:attrName>style.visibility</p:attrName>
                                        </p:attrNameLst>
                                      </p:cBhvr>
                                      <p:to>
                                        <p:strVal val="visible"/>
                                      </p:to>
                                    </p:set>
                                    <p:animEffect transition="in" filter="box(in)">
                                      <p:cBhvr>
                                        <p:cTn id="58" dur="500"/>
                                        <p:tgtEl>
                                          <p:spTgt spid="9014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90131"/>
                                        </p:tgtEl>
                                        <p:attrNameLst>
                                          <p:attrName>style.visibility</p:attrName>
                                        </p:attrNameLst>
                                      </p:cBhvr>
                                      <p:to>
                                        <p:strVal val="visible"/>
                                      </p:to>
                                    </p:set>
                                    <p:animEffect transition="in" filter="box(in)">
                                      <p:cBhvr>
                                        <p:cTn id="63" dur="500"/>
                                        <p:tgtEl>
                                          <p:spTgt spid="9013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90155"/>
                                        </p:tgtEl>
                                        <p:attrNameLst>
                                          <p:attrName>style.visibility</p:attrName>
                                        </p:attrNameLst>
                                      </p:cBhvr>
                                      <p:to>
                                        <p:strVal val="visible"/>
                                      </p:to>
                                    </p:set>
                                    <p:animEffect transition="in" filter="box(in)">
                                      <p:cBhvr>
                                        <p:cTn id="68" dur="500"/>
                                        <p:tgtEl>
                                          <p:spTgt spid="90155"/>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90156"/>
                                        </p:tgtEl>
                                        <p:attrNameLst>
                                          <p:attrName>style.visibility</p:attrName>
                                        </p:attrNameLst>
                                      </p:cBhvr>
                                      <p:to>
                                        <p:strVal val="visible"/>
                                      </p:to>
                                    </p:set>
                                    <p:animEffect transition="in" filter="box(in)">
                                      <p:cBhvr>
                                        <p:cTn id="71" dur="500"/>
                                        <p:tgtEl>
                                          <p:spTgt spid="90156"/>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90153"/>
                                        </p:tgtEl>
                                        <p:attrNameLst>
                                          <p:attrName>style.visibility</p:attrName>
                                        </p:attrNameLst>
                                      </p:cBhvr>
                                      <p:to>
                                        <p:strVal val="visible"/>
                                      </p:to>
                                    </p:set>
                                    <p:animEffect transition="in" filter="box(in)">
                                      <p:cBhvr>
                                        <p:cTn id="74" dur="500"/>
                                        <p:tgtEl>
                                          <p:spTgt spid="90153"/>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90154"/>
                                        </p:tgtEl>
                                        <p:attrNameLst>
                                          <p:attrName>style.visibility</p:attrName>
                                        </p:attrNameLst>
                                      </p:cBhvr>
                                      <p:to>
                                        <p:strVal val="visible"/>
                                      </p:to>
                                    </p:set>
                                    <p:animEffect transition="in" filter="box(in)">
                                      <p:cBhvr>
                                        <p:cTn id="77" dur="500"/>
                                        <p:tgtEl>
                                          <p:spTgt spid="9015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90157"/>
                                        </p:tgtEl>
                                        <p:attrNameLst>
                                          <p:attrName>style.visibility</p:attrName>
                                        </p:attrNameLst>
                                      </p:cBhvr>
                                      <p:to>
                                        <p:strVal val="visible"/>
                                      </p:to>
                                    </p:set>
                                    <p:animEffect transition="in" filter="box(in)">
                                      <p:cBhvr>
                                        <p:cTn id="82" dur="500"/>
                                        <p:tgtEl>
                                          <p:spTgt spid="9015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90158"/>
                                        </p:tgtEl>
                                        <p:attrNameLst>
                                          <p:attrName>style.visibility</p:attrName>
                                        </p:attrNameLst>
                                      </p:cBhvr>
                                      <p:to>
                                        <p:strVal val="visible"/>
                                      </p:to>
                                    </p:set>
                                    <p:animEffect transition="in" filter="box(in)">
                                      <p:cBhvr>
                                        <p:cTn id="87" dur="500"/>
                                        <p:tgtEl>
                                          <p:spTgt spid="90158"/>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90159"/>
                                        </p:tgtEl>
                                        <p:attrNameLst>
                                          <p:attrName>style.visibility</p:attrName>
                                        </p:attrNameLst>
                                      </p:cBhvr>
                                      <p:to>
                                        <p:strVal val="visible"/>
                                      </p:to>
                                    </p:set>
                                    <p:animEffect transition="in" filter="box(in)">
                                      <p:cBhvr>
                                        <p:cTn id="92" dur="500"/>
                                        <p:tgtEl>
                                          <p:spTgt spid="90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animBg="1"/>
      <p:bldP spid="90125" grpId="0"/>
      <p:bldP spid="90128" grpId="0"/>
      <p:bldP spid="90129" grpId="0"/>
      <p:bldP spid="90130" grpId="0"/>
      <p:bldP spid="90131" grpId="0"/>
      <p:bldP spid="90132" grpId="0"/>
      <p:bldP spid="90133" grpId="0"/>
      <p:bldP spid="90134" grpId="0"/>
      <p:bldP spid="90135" grpId="0"/>
      <p:bldP spid="90140" grpId="0"/>
      <p:bldP spid="90145" grpId="0"/>
      <p:bldP spid="90146" grpId="0"/>
      <p:bldP spid="90147" grpId="0"/>
      <p:bldP spid="90148" grpId="0"/>
      <p:bldP spid="90153" grpId="0"/>
      <p:bldP spid="90154" grpId="0"/>
      <p:bldP spid="90155" grpId="0"/>
      <p:bldP spid="90156" grpId="0"/>
      <p:bldP spid="90157" grpId="0"/>
      <p:bldP spid="90158" grpId="0" animBg="1"/>
      <p:bldP spid="9015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lipse 14">
            <a:extLst>
              <a:ext uri="{FF2B5EF4-FFF2-40B4-BE49-F238E27FC236}">
                <a16:creationId xmlns:a16="http://schemas.microsoft.com/office/drawing/2014/main" id="{66AE2628-0D98-4FFD-A76C-052DC98533E5}"/>
              </a:ext>
            </a:extLst>
          </p:cNvPr>
          <p:cNvSpPr>
            <a:spLocks noChangeArrowheads="1"/>
          </p:cNvSpPr>
          <p:nvPr/>
        </p:nvSpPr>
        <p:spPr bwMode="auto">
          <a:xfrm>
            <a:off x="1114425" y="3552676"/>
            <a:ext cx="1944687" cy="935037"/>
          </a:xfrm>
          <a:prstGeom prst="ellipse">
            <a:avLst/>
          </a:prstGeom>
          <a:solidFill>
            <a:srgbClr val="CC66FF"/>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22531" name="Elipse 1">
            <a:extLst>
              <a:ext uri="{FF2B5EF4-FFF2-40B4-BE49-F238E27FC236}">
                <a16:creationId xmlns:a16="http://schemas.microsoft.com/office/drawing/2014/main" id="{AFE9D7CF-682F-49BB-B221-7FDE32B1A8B3}"/>
              </a:ext>
            </a:extLst>
          </p:cNvPr>
          <p:cNvSpPr>
            <a:spLocks noChangeArrowheads="1"/>
          </p:cNvSpPr>
          <p:nvPr/>
        </p:nvSpPr>
        <p:spPr bwMode="auto">
          <a:xfrm>
            <a:off x="3348038" y="1916113"/>
            <a:ext cx="2160587" cy="1728787"/>
          </a:xfrm>
          <a:prstGeom prst="ellipse">
            <a:avLst/>
          </a:prstGeom>
          <a:solidFill>
            <a:srgbClr val="CC99FF"/>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22532" name="Rectangle 2">
            <a:extLst>
              <a:ext uri="{FF2B5EF4-FFF2-40B4-BE49-F238E27FC236}">
                <a16:creationId xmlns:a16="http://schemas.microsoft.com/office/drawing/2014/main" id="{2C634D85-1FA0-4683-957A-A9795DB52B77}"/>
              </a:ext>
            </a:extLst>
          </p:cNvPr>
          <p:cNvSpPr>
            <a:spLocks noChangeArrowheads="1"/>
          </p:cNvSpPr>
          <p:nvPr/>
        </p:nvSpPr>
        <p:spPr bwMode="auto">
          <a:xfrm>
            <a:off x="2700338" y="765175"/>
            <a:ext cx="381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s-ES_tradnl" altLang="es-AR" sz="2400" b="1">
                <a:solidFill>
                  <a:schemeClr val="tx2"/>
                </a:solidFill>
              </a:rPr>
              <a:t>OPERACIONALIZACIÓN</a:t>
            </a:r>
            <a:endParaRPr lang="es-ES" altLang="es-AR" sz="2400" b="1">
              <a:solidFill>
                <a:schemeClr val="tx2"/>
              </a:solidFill>
            </a:endParaRPr>
          </a:p>
        </p:txBody>
      </p:sp>
      <p:sp>
        <p:nvSpPr>
          <p:cNvPr id="22533" name="Text Box 6">
            <a:extLst>
              <a:ext uri="{FF2B5EF4-FFF2-40B4-BE49-F238E27FC236}">
                <a16:creationId xmlns:a16="http://schemas.microsoft.com/office/drawing/2014/main" id="{C6392C25-3EEA-4EE2-AB1E-43FC19844381}"/>
              </a:ext>
            </a:extLst>
          </p:cNvPr>
          <p:cNvSpPr txBox="1">
            <a:spLocks noChangeArrowheads="1"/>
          </p:cNvSpPr>
          <p:nvPr/>
        </p:nvSpPr>
        <p:spPr bwMode="auto">
          <a:xfrm>
            <a:off x="3203575" y="2115394"/>
            <a:ext cx="23749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s-ES_tradnl" altLang="es-AR" sz="2800" dirty="0"/>
              <a:t>Agenda prensa gráfica</a:t>
            </a:r>
          </a:p>
        </p:txBody>
      </p:sp>
      <p:sp>
        <p:nvSpPr>
          <p:cNvPr id="22534" name="Text Box 6">
            <a:extLst>
              <a:ext uri="{FF2B5EF4-FFF2-40B4-BE49-F238E27FC236}">
                <a16:creationId xmlns:a16="http://schemas.microsoft.com/office/drawing/2014/main" id="{7A15103E-BACA-4482-A2DE-4109C787829B}"/>
              </a:ext>
            </a:extLst>
          </p:cNvPr>
          <p:cNvSpPr txBox="1">
            <a:spLocks noChangeArrowheads="1"/>
          </p:cNvSpPr>
          <p:nvPr/>
        </p:nvSpPr>
        <p:spPr bwMode="auto">
          <a:xfrm>
            <a:off x="1114425" y="3789363"/>
            <a:ext cx="1944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s-ES_tradnl" altLang="es-AR" sz="2400" dirty="0"/>
              <a:t>Tematización</a:t>
            </a:r>
          </a:p>
        </p:txBody>
      </p:sp>
      <p:sp>
        <p:nvSpPr>
          <p:cNvPr id="22535" name="Elipse 15">
            <a:extLst>
              <a:ext uri="{FF2B5EF4-FFF2-40B4-BE49-F238E27FC236}">
                <a16:creationId xmlns:a16="http://schemas.microsoft.com/office/drawing/2014/main" id="{DEDBD059-41C9-4C81-AF4B-6C36F23997F9}"/>
              </a:ext>
            </a:extLst>
          </p:cNvPr>
          <p:cNvSpPr>
            <a:spLocks noChangeArrowheads="1"/>
          </p:cNvSpPr>
          <p:nvPr/>
        </p:nvSpPr>
        <p:spPr bwMode="auto">
          <a:xfrm>
            <a:off x="131935" y="4724400"/>
            <a:ext cx="1380465" cy="994722"/>
          </a:xfrm>
          <a:prstGeom prst="ellipse">
            <a:avLst/>
          </a:prstGeom>
          <a:solidFill>
            <a:srgbClr val="CC00FF"/>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22536" name="Elipse 17">
            <a:extLst>
              <a:ext uri="{FF2B5EF4-FFF2-40B4-BE49-F238E27FC236}">
                <a16:creationId xmlns:a16="http://schemas.microsoft.com/office/drawing/2014/main" id="{106CBEF7-55D0-41BD-8C63-520CDD629A3B}"/>
              </a:ext>
            </a:extLst>
          </p:cNvPr>
          <p:cNvSpPr>
            <a:spLocks noChangeArrowheads="1"/>
          </p:cNvSpPr>
          <p:nvPr/>
        </p:nvSpPr>
        <p:spPr bwMode="auto">
          <a:xfrm>
            <a:off x="5979043" y="3552676"/>
            <a:ext cx="2196060" cy="935037"/>
          </a:xfrm>
          <a:prstGeom prst="ellipse">
            <a:avLst/>
          </a:prstGeom>
          <a:solidFill>
            <a:srgbClr val="CC66FF"/>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22537" name="Text Box 6">
            <a:extLst>
              <a:ext uri="{FF2B5EF4-FFF2-40B4-BE49-F238E27FC236}">
                <a16:creationId xmlns:a16="http://schemas.microsoft.com/office/drawing/2014/main" id="{5A88B3BD-98E4-4B49-9739-100D68C21106}"/>
              </a:ext>
            </a:extLst>
          </p:cNvPr>
          <p:cNvSpPr txBox="1">
            <a:spLocks noChangeArrowheads="1"/>
          </p:cNvSpPr>
          <p:nvPr/>
        </p:nvSpPr>
        <p:spPr bwMode="auto">
          <a:xfrm>
            <a:off x="5979044" y="3789361"/>
            <a:ext cx="23045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s-ES_tradnl" altLang="es-AR" sz="2400" dirty="0"/>
              <a:t>Jerarquización</a:t>
            </a:r>
          </a:p>
        </p:txBody>
      </p:sp>
      <p:sp>
        <p:nvSpPr>
          <p:cNvPr id="22538" name="Elipse 19">
            <a:extLst>
              <a:ext uri="{FF2B5EF4-FFF2-40B4-BE49-F238E27FC236}">
                <a16:creationId xmlns:a16="http://schemas.microsoft.com/office/drawing/2014/main" id="{3C198E91-03B6-4923-BC28-F368F5E0939A}"/>
              </a:ext>
            </a:extLst>
          </p:cNvPr>
          <p:cNvSpPr>
            <a:spLocks noChangeArrowheads="1"/>
          </p:cNvSpPr>
          <p:nvPr/>
        </p:nvSpPr>
        <p:spPr bwMode="auto">
          <a:xfrm>
            <a:off x="4420333" y="4928293"/>
            <a:ext cx="1044575" cy="763587"/>
          </a:xfrm>
          <a:prstGeom prst="ellipse">
            <a:avLst/>
          </a:prstGeom>
          <a:solidFill>
            <a:srgbClr val="CC00FF"/>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22539" name="Elipse 20">
            <a:extLst>
              <a:ext uri="{FF2B5EF4-FFF2-40B4-BE49-F238E27FC236}">
                <a16:creationId xmlns:a16="http://schemas.microsoft.com/office/drawing/2014/main" id="{4C37C158-1D13-4243-A28B-11ED74C4F510}"/>
              </a:ext>
            </a:extLst>
          </p:cNvPr>
          <p:cNvSpPr>
            <a:spLocks noChangeArrowheads="1"/>
          </p:cNvSpPr>
          <p:nvPr/>
        </p:nvSpPr>
        <p:spPr bwMode="auto">
          <a:xfrm>
            <a:off x="5721062" y="4848787"/>
            <a:ext cx="1044575" cy="763587"/>
          </a:xfrm>
          <a:prstGeom prst="ellipse">
            <a:avLst/>
          </a:prstGeom>
          <a:solidFill>
            <a:srgbClr val="CC00FF"/>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22540" name="Elipse 21">
            <a:extLst>
              <a:ext uri="{FF2B5EF4-FFF2-40B4-BE49-F238E27FC236}">
                <a16:creationId xmlns:a16="http://schemas.microsoft.com/office/drawing/2014/main" id="{18758CB1-99E5-4961-A489-AD6A3E557A8E}"/>
              </a:ext>
            </a:extLst>
          </p:cNvPr>
          <p:cNvSpPr>
            <a:spLocks noChangeArrowheads="1"/>
          </p:cNvSpPr>
          <p:nvPr/>
        </p:nvSpPr>
        <p:spPr bwMode="auto">
          <a:xfrm>
            <a:off x="6919685" y="4847199"/>
            <a:ext cx="1042987" cy="765175"/>
          </a:xfrm>
          <a:prstGeom prst="ellipse">
            <a:avLst/>
          </a:prstGeom>
          <a:solidFill>
            <a:srgbClr val="CC00FF"/>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22541" name="Elipse 22">
            <a:extLst>
              <a:ext uri="{FF2B5EF4-FFF2-40B4-BE49-F238E27FC236}">
                <a16:creationId xmlns:a16="http://schemas.microsoft.com/office/drawing/2014/main" id="{C76ABDCD-E5AE-4937-BF6B-BCE6DC4EAB80}"/>
              </a:ext>
            </a:extLst>
          </p:cNvPr>
          <p:cNvSpPr>
            <a:spLocks noChangeArrowheads="1"/>
          </p:cNvSpPr>
          <p:nvPr/>
        </p:nvSpPr>
        <p:spPr bwMode="auto">
          <a:xfrm>
            <a:off x="8101013" y="4774406"/>
            <a:ext cx="1042987" cy="763587"/>
          </a:xfrm>
          <a:prstGeom prst="ellipse">
            <a:avLst/>
          </a:prstGeom>
          <a:solidFill>
            <a:srgbClr val="CC00FF"/>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22542" name="Elipse 23">
            <a:extLst>
              <a:ext uri="{FF2B5EF4-FFF2-40B4-BE49-F238E27FC236}">
                <a16:creationId xmlns:a16="http://schemas.microsoft.com/office/drawing/2014/main" id="{85CA3CB2-3472-4C70-A17C-C0A9F5B58891}"/>
              </a:ext>
            </a:extLst>
          </p:cNvPr>
          <p:cNvSpPr>
            <a:spLocks noChangeArrowheads="1"/>
          </p:cNvSpPr>
          <p:nvPr/>
        </p:nvSpPr>
        <p:spPr bwMode="auto">
          <a:xfrm>
            <a:off x="1941252" y="4774406"/>
            <a:ext cx="1380464" cy="1044843"/>
          </a:xfrm>
          <a:prstGeom prst="ellipse">
            <a:avLst/>
          </a:prstGeom>
          <a:solidFill>
            <a:srgbClr val="CC00FF"/>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2" name="Text Box 6">
            <a:extLst>
              <a:ext uri="{FF2B5EF4-FFF2-40B4-BE49-F238E27FC236}">
                <a16:creationId xmlns:a16="http://schemas.microsoft.com/office/drawing/2014/main" id="{AB6408BD-E711-4167-AA3F-2216AF8C41C6}"/>
              </a:ext>
            </a:extLst>
          </p:cNvPr>
          <p:cNvSpPr txBox="1">
            <a:spLocks noChangeArrowheads="1"/>
          </p:cNvSpPr>
          <p:nvPr/>
        </p:nvSpPr>
        <p:spPr bwMode="auto">
          <a:xfrm>
            <a:off x="-500857" y="5075899"/>
            <a:ext cx="25850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s-ES_tradnl" altLang="es-AR" sz="1400" dirty="0"/>
              <a:t>Acontecimientos</a:t>
            </a:r>
          </a:p>
        </p:txBody>
      </p:sp>
      <p:sp>
        <p:nvSpPr>
          <p:cNvPr id="3" name="Text Box 6">
            <a:extLst>
              <a:ext uri="{FF2B5EF4-FFF2-40B4-BE49-F238E27FC236}">
                <a16:creationId xmlns:a16="http://schemas.microsoft.com/office/drawing/2014/main" id="{BE0B05D2-A2DD-4483-B70B-BD3DB0112B28}"/>
              </a:ext>
            </a:extLst>
          </p:cNvPr>
          <p:cNvSpPr txBox="1">
            <a:spLocks noChangeArrowheads="1"/>
          </p:cNvSpPr>
          <p:nvPr/>
        </p:nvSpPr>
        <p:spPr bwMode="auto">
          <a:xfrm>
            <a:off x="1336842" y="5143904"/>
            <a:ext cx="25850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s-ES_tradnl" altLang="es-AR" sz="1400" dirty="0"/>
              <a:t>Secciones</a:t>
            </a:r>
          </a:p>
        </p:txBody>
      </p:sp>
      <p:sp>
        <p:nvSpPr>
          <p:cNvPr id="4" name="Text Box 6">
            <a:extLst>
              <a:ext uri="{FF2B5EF4-FFF2-40B4-BE49-F238E27FC236}">
                <a16:creationId xmlns:a16="http://schemas.microsoft.com/office/drawing/2014/main" id="{FE0E10CE-EA10-4281-A376-71DF9261CFD3}"/>
              </a:ext>
            </a:extLst>
          </p:cNvPr>
          <p:cNvSpPr txBox="1">
            <a:spLocks noChangeArrowheads="1"/>
          </p:cNvSpPr>
          <p:nvPr/>
        </p:nvSpPr>
        <p:spPr bwMode="auto">
          <a:xfrm>
            <a:off x="5698543" y="5002310"/>
            <a:ext cx="11069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s-ES_tradnl" altLang="es-AR" sz="1400" dirty="0"/>
              <a:t>Ubicación noticia</a:t>
            </a:r>
          </a:p>
        </p:txBody>
      </p:sp>
      <p:sp>
        <p:nvSpPr>
          <p:cNvPr id="5" name="Text Box 6">
            <a:extLst>
              <a:ext uri="{FF2B5EF4-FFF2-40B4-BE49-F238E27FC236}">
                <a16:creationId xmlns:a16="http://schemas.microsoft.com/office/drawing/2014/main" id="{2F33078A-E1FF-4BD0-AD47-C3C5E5195ACC}"/>
              </a:ext>
            </a:extLst>
          </p:cNvPr>
          <p:cNvSpPr txBox="1">
            <a:spLocks noChangeArrowheads="1"/>
          </p:cNvSpPr>
          <p:nvPr/>
        </p:nvSpPr>
        <p:spPr bwMode="auto">
          <a:xfrm>
            <a:off x="8069052" y="5002310"/>
            <a:ext cx="11069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s-ES_tradnl" altLang="es-AR" sz="1400" dirty="0"/>
              <a:t>Imagen</a:t>
            </a:r>
          </a:p>
        </p:txBody>
      </p:sp>
      <p:sp>
        <p:nvSpPr>
          <p:cNvPr id="6" name="Text Box 6">
            <a:extLst>
              <a:ext uri="{FF2B5EF4-FFF2-40B4-BE49-F238E27FC236}">
                <a16:creationId xmlns:a16="http://schemas.microsoft.com/office/drawing/2014/main" id="{487E935A-DF8E-4743-925E-D11D01BC5A49}"/>
              </a:ext>
            </a:extLst>
          </p:cNvPr>
          <p:cNvSpPr txBox="1">
            <a:spLocks noChangeArrowheads="1"/>
          </p:cNvSpPr>
          <p:nvPr/>
        </p:nvSpPr>
        <p:spPr bwMode="auto">
          <a:xfrm>
            <a:off x="6879871" y="4987883"/>
            <a:ext cx="11069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s-ES_tradnl" altLang="es-AR" sz="1400" dirty="0"/>
              <a:t>Tamaño noticia</a:t>
            </a:r>
          </a:p>
        </p:txBody>
      </p:sp>
      <p:sp>
        <p:nvSpPr>
          <p:cNvPr id="7" name="Text Box 6">
            <a:extLst>
              <a:ext uri="{FF2B5EF4-FFF2-40B4-BE49-F238E27FC236}">
                <a16:creationId xmlns:a16="http://schemas.microsoft.com/office/drawing/2014/main" id="{A46A8F9D-0502-404C-85F2-4ED33B93147E}"/>
              </a:ext>
            </a:extLst>
          </p:cNvPr>
          <p:cNvSpPr txBox="1">
            <a:spLocks noChangeArrowheads="1"/>
          </p:cNvSpPr>
          <p:nvPr/>
        </p:nvSpPr>
        <p:spPr bwMode="auto">
          <a:xfrm>
            <a:off x="4380286" y="5112477"/>
            <a:ext cx="11069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s-ES_tradnl" altLang="es-AR" sz="1400" dirty="0"/>
              <a:t>Tapa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6">
            <a:extLst>
              <a:ext uri="{FF2B5EF4-FFF2-40B4-BE49-F238E27FC236}">
                <a16:creationId xmlns:a16="http://schemas.microsoft.com/office/drawing/2014/main" id="{7A7C2F02-4823-4CFE-9314-9F4E20759644}"/>
              </a:ext>
            </a:extLst>
          </p:cNvPr>
          <p:cNvSpPr txBox="1">
            <a:spLocks noChangeArrowheads="1"/>
          </p:cNvSpPr>
          <p:nvPr/>
        </p:nvSpPr>
        <p:spPr bwMode="auto">
          <a:xfrm>
            <a:off x="971550" y="0"/>
            <a:ext cx="72723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s-ES_tradnl" altLang="es-AR" sz="1800" b="1" dirty="0">
                <a:solidFill>
                  <a:srgbClr val="FF0000"/>
                </a:solidFill>
              </a:rPr>
              <a:t>Relación del usuario de redes sociales con una marca.</a:t>
            </a:r>
          </a:p>
          <a:p>
            <a:pPr algn="ctr">
              <a:spcBef>
                <a:spcPct val="50000"/>
              </a:spcBef>
              <a:buClrTx/>
              <a:buSzTx/>
              <a:buFontTx/>
              <a:buNone/>
            </a:pPr>
            <a:r>
              <a:rPr lang="es-ES_tradnl" altLang="es-AR" sz="1800" dirty="0"/>
              <a:t>Variables observables </a:t>
            </a:r>
            <a:r>
              <a:rPr lang="es-ES_tradnl" altLang="es-AR" sz="1800" dirty="0">
                <a:sym typeface="Wingdings" panose="05000000000000000000" pitchFamily="2" charset="2"/>
              </a:rPr>
              <a:t> según red social</a:t>
            </a:r>
            <a:endParaRPr lang="es-ES_tradnl" altLang="es-AR" sz="1800" dirty="0"/>
          </a:p>
        </p:txBody>
      </p:sp>
      <p:pic>
        <p:nvPicPr>
          <p:cNvPr id="23555" name="Imagen 2">
            <a:extLst>
              <a:ext uri="{FF2B5EF4-FFF2-40B4-BE49-F238E27FC236}">
                <a16:creationId xmlns:a16="http://schemas.microsoft.com/office/drawing/2014/main" id="{B8FFF97C-1F24-497A-8101-FA39FC94E422}"/>
              </a:ext>
            </a:extLst>
          </p:cNvPr>
          <p:cNvPicPr>
            <a:picLocks noChangeAspect="1"/>
          </p:cNvPicPr>
          <p:nvPr/>
        </p:nvPicPr>
        <p:blipFill>
          <a:blip r:embed="rId3">
            <a:extLst>
              <a:ext uri="{28A0092B-C50C-407E-A947-70E740481C1C}">
                <a14:useLocalDpi xmlns:a14="http://schemas.microsoft.com/office/drawing/2010/main" val="0"/>
              </a:ext>
            </a:extLst>
          </a:blip>
          <a:srcRect l="7999" t="9882" r="37068" b="7156"/>
          <a:stretch>
            <a:fillRect/>
          </a:stretch>
        </p:blipFill>
        <p:spPr bwMode="auto">
          <a:xfrm>
            <a:off x="0" y="765175"/>
            <a:ext cx="4068763"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Imagen 3">
            <a:extLst>
              <a:ext uri="{FF2B5EF4-FFF2-40B4-BE49-F238E27FC236}">
                <a16:creationId xmlns:a16="http://schemas.microsoft.com/office/drawing/2014/main" id="{863AAD3F-22EA-43CD-B66F-090D90B6880C}"/>
              </a:ext>
            </a:extLst>
          </p:cNvPr>
          <p:cNvPicPr>
            <a:picLocks noChangeAspect="1"/>
          </p:cNvPicPr>
          <p:nvPr/>
        </p:nvPicPr>
        <p:blipFill>
          <a:blip r:embed="rId4">
            <a:extLst>
              <a:ext uri="{28A0092B-C50C-407E-A947-70E740481C1C}">
                <a14:useLocalDpi xmlns:a14="http://schemas.microsoft.com/office/drawing/2010/main" val="0"/>
              </a:ext>
            </a:extLst>
          </a:blip>
          <a:srcRect l="12880" t="31760" r="37199" b="8817"/>
          <a:stretch>
            <a:fillRect/>
          </a:stretch>
        </p:blipFill>
        <p:spPr bwMode="auto">
          <a:xfrm>
            <a:off x="304800" y="4005263"/>
            <a:ext cx="4227513"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Imagen 4">
            <a:extLst>
              <a:ext uri="{FF2B5EF4-FFF2-40B4-BE49-F238E27FC236}">
                <a16:creationId xmlns:a16="http://schemas.microsoft.com/office/drawing/2014/main" id="{FB740DDC-9A88-4B21-B6F5-4F4DFA0E1E71}"/>
              </a:ext>
            </a:extLst>
          </p:cNvPr>
          <p:cNvPicPr>
            <a:picLocks noChangeAspect="1"/>
          </p:cNvPicPr>
          <p:nvPr/>
        </p:nvPicPr>
        <p:blipFill>
          <a:blip r:embed="rId5">
            <a:extLst>
              <a:ext uri="{28A0092B-C50C-407E-A947-70E740481C1C}">
                <a14:useLocalDpi xmlns:a14="http://schemas.microsoft.com/office/drawing/2010/main" val="0"/>
              </a:ext>
            </a:extLst>
          </a:blip>
          <a:srcRect l="7600" t="9882" r="11734" b="6918"/>
          <a:stretch>
            <a:fillRect/>
          </a:stretch>
        </p:blipFill>
        <p:spPr bwMode="auto">
          <a:xfrm>
            <a:off x="4067175" y="836613"/>
            <a:ext cx="5060950"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Imagen 7">
            <a:extLst>
              <a:ext uri="{FF2B5EF4-FFF2-40B4-BE49-F238E27FC236}">
                <a16:creationId xmlns:a16="http://schemas.microsoft.com/office/drawing/2014/main" id="{2F2C7AC4-B5F9-4E85-BD52-9BB0A905D6EE}"/>
              </a:ext>
            </a:extLst>
          </p:cNvPr>
          <p:cNvPicPr>
            <a:picLocks noChangeAspect="1"/>
          </p:cNvPicPr>
          <p:nvPr/>
        </p:nvPicPr>
        <p:blipFill>
          <a:blip r:embed="rId6">
            <a:extLst>
              <a:ext uri="{28A0092B-C50C-407E-A947-70E740481C1C}">
                <a14:useLocalDpi xmlns:a14="http://schemas.microsoft.com/office/drawing/2010/main" val="0"/>
              </a:ext>
            </a:extLst>
          </a:blip>
          <a:srcRect l="32463" t="20267" r="40533" b="10237"/>
          <a:stretch>
            <a:fillRect/>
          </a:stretch>
        </p:blipFill>
        <p:spPr bwMode="auto">
          <a:xfrm>
            <a:off x="5148263" y="2924175"/>
            <a:ext cx="2468562"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Elipse 8">
            <a:extLst>
              <a:ext uri="{FF2B5EF4-FFF2-40B4-BE49-F238E27FC236}">
                <a16:creationId xmlns:a16="http://schemas.microsoft.com/office/drawing/2014/main" id="{CBE3616A-06FF-4D25-B089-2F6CA9352FB7}"/>
              </a:ext>
            </a:extLst>
          </p:cNvPr>
          <p:cNvSpPr>
            <a:spLocks noChangeArrowheads="1"/>
          </p:cNvSpPr>
          <p:nvPr/>
        </p:nvSpPr>
        <p:spPr bwMode="auto">
          <a:xfrm>
            <a:off x="1042988" y="3213100"/>
            <a:ext cx="1225550" cy="215900"/>
          </a:xfrm>
          <a:prstGeom prst="ellipse">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23560" name="Elipse 27">
            <a:extLst>
              <a:ext uri="{FF2B5EF4-FFF2-40B4-BE49-F238E27FC236}">
                <a16:creationId xmlns:a16="http://schemas.microsoft.com/office/drawing/2014/main" id="{D3F32DD2-19A6-4CFA-BC93-B4BB9C434C4A}"/>
              </a:ext>
            </a:extLst>
          </p:cNvPr>
          <p:cNvSpPr>
            <a:spLocks noChangeArrowheads="1"/>
          </p:cNvSpPr>
          <p:nvPr/>
        </p:nvSpPr>
        <p:spPr bwMode="auto">
          <a:xfrm>
            <a:off x="7667625" y="3213100"/>
            <a:ext cx="1225550" cy="431800"/>
          </a:xfrm>
          <a:prstGeom prst="ellipse">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23561" name="Elipse 28">
            <a:extLst>
              <a:ext uri="{FF2B5EF4-FFF2-40B4-BE49-F238E27FC236}">
                <a16:creationId xmlns:a16="http://schemas.microsoft.com/office/drawing/2014/main" id="{9D3AD3CB-EE01-4EE3-B15F-6EBAB51B2E47}"/>
              </a:ext>
            </a:extLst>
          </p:cNvPr>
          <p:cNvSpPr>
            <a:spLocks noChangeArrowheads="1"/>
          </p:cNvSpPr>
          <p:nvPr/>
        </p:nvSpPr>
        <p:spPr bwMode="auto">
          <a:xfrm>
            <a:off x="4932363" y="5949950"/>
            <a:ext cx="2879725" cy="431800"/>
          </a:xfrm>
          <a:prstGeom prst="ellipse">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23562" name="Elipse 29">
            <a:extLst>
              <a:ext uri="{FF2B5EF4-FFF2-40B4-BE49-F238E27FC236}">
                <a16:creationId xmlns:a16="http://schemas.microsoft.com/office/drawing/2014/main" id="{D86EDA42-6C99-468C-97DB-FC72C205885E}"/>
              </a:ext>
            </a:extLst>
          </p:cNvPr>
          <p:cNvSpPr>
            <a:spLocks noChangeArrowheads="1"/>
          </p:cNvSpPr>
          <p:nvPr/>
        </p:nvSpPr>
        <p:spPr bwMode="auto">
          <a:xfrm>
            <a:off x="684213" y="6399213"/>
            <a:ext cx="2879725" cy="431800"/>
          </a:xfrm>
          <a:prstGeom prst="ellipse">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8BA67B4-63A1-489D-A83E-E39A28427173}"/>
              </a:ext>
            </a:extLst>
          </p:cNvPr>
          <p:cNvSpPr>
            <a:spLocks noChangeArrowheads="1"/>
          </p:cNvSpPr>
          <p:nvPr/>
        </p:nvSpPr>
        <p:spPr bwMode="auto">
          <a:xfrm>
            <a:off x="2700338" y="765175"/>
            <a:ext cx="381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s-ES_tradnl" altLang="es-AR" sz="2400" b="1">
                <a:solidFill>
                  <a:schemeClr val="tx2"/>
                </a:solidFill>
              </a:rPr>
              <a:t>OPERACIONALIZACIÓN</a:t>
            </a:r>
            <a:endParaRPr lang="es-ES" altLang="es-AR" sz="2400" b="1">
              <a:solidFill>
                <a:schemeClr val="tx2"/>
              </a:solidFill>
            </a:endParaRPr>
          </a:p>
        </p:txBody>
      </p:sp>
      <p:sp>
        <p:nvSpPr>
          <p:cNvPr id="25603" name="Text Box 6">
            <a:extLst>
              <a:ext uri="{FF2B5EF4-FFF2-40B4-BE49-F238E27FC236}">
                <a16:creationId xmlns:a16="http://schemas.microsoft.com/office/drawing/2014/main" id="{65B0ABB7-43E9-44AB-8081-421FDF396A95}"/>
              </a:ext>
            </a:extLst>
          </p:cNvPr>
          <p:cNvSpPr txBox="1">
            <a:spLocks noChangeArrowheads="1"/>
          </p:cNvSpPr>
          <p:nvPr/>
        </p:nvSpPr>
        <p:spPr bwMode="auto">
          <a:xfrm>
            <a:off x="0" y="2060575"/>
            <a:ext cx="8496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s-ES_tradnl" altLang="es-AR" sz="2400" b="1"/>
              <a:t>Engagement</a:t>
            </a:r>
            <a:r>
              <a:rPr lang="es-ES_tradnl" altLang="es-AR" sz="2400"/>
              <a:t>: </a:t>
            </a:r>
            <a:r>
              <a:rPr lang="es-ES_tradnl" altLang="es-AR" sz="2400" i="1"/>
              <a:t>índice de </a:t>
            </a:r>
            <a:r>
              <a:rPr lang="es-AR" altLang="es-AR" sz="2400" i="1"/>
              <a:t>respuestas de  los usuarios a los estímulos de una marca en medios sociales.</a:t>
            </a:r>
            <a:endParaRPr lang="es-ES_tradnl" altLang="es-AR" sz="2400" i="1"/>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8BA67B4-63A1-489D-A83E-E39A28427173}"/>
              </a:ext>
            </a:extLst>
          </p:cNvPr>
          <p:cNvSpPr>
            <a:spLocks noChangeArrowheads="1"/>
          </p:cNvSpPr>
          <p:nvPr/>
        </p:nvSpPr>
        <p:spPr bwMode="auto">
          <a:xfrm>
            <a:off x="2700338" y="765175"/>
            <a:ext cx="381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s-ES_tradnl" altLang="es-AR" sz="2400" b="1">
                <a:solidFill>
                  <a:schemeClr val="tx2"/>
                </a:solidFill>
              </a:rPr>
              <a:t>OPERACIONALIZACIÓN</a:t>
            </a:r>
            <a:endParaRPr lang="es-ES" altLang="es-AR" sz="2400" b="1">
              <a:solidFill>
                <a:schemeClr val="tx2"/>
              </a:solidFill>
            </a:endParaRPr>
          </a:p>
        </p:txBody>
      </p:sp>
      <p:sp>
        <p:nvSpPr>
          <p:cNvPr id="25603" name="Text Box 6">
            <a:extLst>
              <a:ext uri="{FF2B5EF4-FFF2-40B4-BE49-F238E27FC236}">
                <a16:creationId xmlns:a16="http://schemas.microsoft.com/office/drawing/2014/main" id="{65B0ABB7-43E9-44AB-8081-421FDF396A95}"/>
              </a:ext>
            </a:extLst>
          </p:cNvPr>
          <p:cNvSpPr txBox="1">
            <a:spLocks noChangeArrowheads="1"/>
          </p:cNvSpPr>
          <p:nvPr/>
        </p:nvSpPr>
        <p:spPr bwMode="auto">
          <a:xfrm>
            <a:off x="0" y="2060575"/>
            <a:ext cx="8496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s-ES_tradnl" altLang="es-AR" sz="2400" b="1"/>
              <a:t>Engagement</a:t>
            </a:r>
            <a:r>
              <a:rPr lang="es-ES_tradnl" altLang="es-AR" sz="2400"/>
              <a:t>: </a:t>
            </a:r>
            <a:r>
              <a:rPr lang="es-ES_tradnl" altLang="es-AR" sz="2400" i="1"/>
              <a:t>índice de </a:t>
            </a:r>
            <a:r>
              <a:rPr lang="es-AR" altLang="es-AR" sz="2400" i="1"/>
              <a:t>respuestas de  los usuarios a los estímulos de una marca en medios sociales.</a:t>
            </a:r>
            <a:endParaRPr lang="es-ES_tradnl" altLang="es-AR" sz="2400" i="1"/>
          </a:p>
        </p:txBody>
      </p:sp>
      <p:sp>
        <p:nvSpPr>
          <p:cNvPr id="25604" name="Text Box 6">
            <a:extLst>
              <a:ext uri="{FF2B5EF4-FFF2-40B4-BE49-F238E27FC236}">
                <a16:creationId xmlns:a16="http://schemas.microsoft.com/office/drawing/2014/main" id="{BB5DF9F2-EC24-4DF5-B71B-FC0FC76C0CF6}"/>
              </a:ext>
            </a:extLst>
          </p:cNvPr>
          <p:cNvSpPr txBox="1">
            <a:spLocks noChangeArrowheads="1"/>
          </p:cNvSpPr>
          <p:nvPr/>
        </p:nvSpPr>
        <p:spPr bwMode="auto">
          <a:xfrm>
            <a:off x="1331913" y="3213100"/>
            <a:ext cx="6011862" cy="904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Font typeface="Wingdings" panose="05000000000000000000" pitchFamily="2" charset="2"/>
              <a:buNone/>
            </a:pPr>
            <a:r>
              <a:rPr lang="es-AR" altLang="es-AR" sz="2400" u="sng"/>
              <a:t>Likes + Comentarios + Compartir</a:t>
            </a:r>
            <a:r>
              <a:rPr lang="es-AR" altLang="es-AR" sz="2400"/>
              <a:t> x 100 =</a:t>
            </a:r>
          </a:p>
          <a:p>
            <a:pPr>
              <a:buFont typeface="Wingdings" panose="05000000000000000000" pitchFamily="2" charset="2"/>
              <a:buNone/>
            </a:pPr>
            <a:r>
              <a:rPr lang="es-AR" altLang="es-AR" sz="2400"/>
              <a:t>       Cantidad de seguidores</a:t>
            </a:r>
            <a:endParaRPr lang="es-ES_tradnl" altLang="es-AR" sz="2400"/>
          </a:p>
        </p:txBody>
      </p:sp>
      <p:sp>
        <p:nvSpPr>
          <p:cNvPr id="25605" name="Text Box 6">
            <a:extLst>
              <a:ext uri="{FF2B5EF4-FFF2-40B4-BE49-F238E27FC236}">
                <a16:creationId xmlns:a16="http://schemas.microsoft.com/office/drawing/2014/main" id="{55C86CF3-3710-435B-9D8D-F1E51B8882BE}"/>
              </a:ext>
            </a:extLst>
          </p:cNvPr>
          <p:cNvSpPr txBox="1">
            <a:spLocks noChangeArrowheads="1"/>
          </p:cNvSpPr>
          <p:nvPr/>
        </p:nvSpPr>
        <p:spPr bwMode="auto">
          <a:xfrm>
            <a:off x="179388" y="4437063"/>
            <a:ext cx="8856662" cy="904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Font typeface="Wingdings" panose="05000000000000000000" pitchFamily="2" charset="2"/>
              <a:buNone/>
            </a:pPr>
            <a:r>
              <a:rPr lang="es-AR" altLang="es-AR" sz="2400" u="sng"/>
              <a:t>Likes + Comentarios + Compartir + Mensajes Directos</a:t>
            </a:r>
            <a:r>
              <a:rPr lang="es-AR" altLang="es-AR" sz="2400"/>
              <a:t> x 100 =</a:t>
            </a:r>
          </a:p>
          <a:p>
            <a:pPr>
              <a:buFont typeface="Wingdings" panose="05000000000000000000" pitchFamily="2" charset="2"/>
              <a:buNone/>
            </a:pPr>
            <a:r>
              <a:rPr lang="es-AR" altLang="es-AR" sz="2400"/>
              <a:t>               Cantidad de seguidores</a:t>
            </a:r>
            <a:endParaRPr lang="es-ES_tradnl" altLang="es-AR" sz="2400"/>
          </a:p>
        </p:txBody>
      </p:sp>
      <p:sp>
        <p:nvSpPr>
          <p:cNvPr id="25606" name="Text Box 6">
            <a:extLst>
              <a:ext uri="{FF2B5EF4-FFF2-40B4-BE49-F238E27FC236}">
                <a16:creationId xmlns:a16="http://schemas.microsoft.com/office/drawing/2014/main" id="{DEC0B448-44D1-41CF-8ABD-AC6C322B69B9}"/>
              </a:ext>
            </a:extLst>
          </p:cNvPr>
          <p:cNvSpPr txBox="1">
            <a:spLocks noChangeArrowheads="1"/>
          </p:cNvSpPr>
          <p:nvPr/>
        </p:nvSpPr>
        <p:spPr bwMode="auto">
          <a:xfrm>
            <a:off x="971550" y="5661025"/>
            <a:ext cx="6624638" cy="90487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Font typeface="Wingdings" panose="05000000000000000000" pitchFamily="2" charset="2"/>
              <a:buNone/>
            </a:pPr>
            <a:r>
              <a:rPr lang="es-AR" altLang="es-AR" sz="2400"/>
              <a:t>       </a:t>
            </a:r>
            <a:r>
              <a:rPr lang="es-AR" altLang="es-AR" sz="2400" u="sng"/>
              <a:t>Likes + Comentarios + Compartir</a:t>
            </a:r>
            <a:r>
              <a:rPr lang="es-AR" altLang="es-AR" sz="2400"/>
              <a:t> x 100 =</a:t>
            </a:r>
          </a:p>
          <a:p>
            <a:pPr>
              <a:buFont typeface="Wingdings" panose="05000000000000000000" pitchFamily="2" charset="2"/>
              <a:buNone/>
            </a:pPr>
            <a:r>
              <a:rPr lang="es-AR" altLang="es-AR" sz="2400"/>
              <a:t> Cantidad de reproducciones/visualizaciones</a:t>
            </a:r>
            <a:endParaRPr lang="es-ES_tradnl" altLang="es-AR" sz="2400"/>
          </a:p>
        </p:txBody>
      </p:sp>
    </p:spTree>
    <p:extLst>
      <p:ext uri="{BB962C8B-B14F-4D97-AF65-F5344CB8AC3E}">
        <p14:creationId xmlns:p14="http://schemas.microsoft.com/office/powerpoint/2010/main" val="828661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6">
            <a:extLst>
              <a:ext uri="{FF2B5EF4-FFF2-40B4-BE49-F238E27FC236}">
                <a16:creationId xmlns:a16="http://schemas.microsoft.com/office/drawing/2014/main" id="{12588CCD-0E68-4289-9ADD-17F2A9018216}"/>
              </a:ext>
            </a:extLst>
          </p:cNvPr>
          <p:cNvSpPr txBox="1">
            <a:spLocks noChangeArrowheads="1"/>
          </p:cNvSpPr>
          <p:nvPr/>
        </p:nvSpPr>
        <p:spPr bwMode="auto">
          <a:xfrm>
            <a:off x="971550" y="0"/>
            <a:ext cx="72723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s-ES_tradnl" altLang="es-AR" sz="1800" b="1"/>
              <a:t>Relación del usuario de redes sociales con una marca.</a:t>
            </a:r>
          </a:p>
          <a:p>
            <a:pPr algn="ctr">
              <a:spcBef>
                <a:spcPct val="50000"/>
              </a:spcBef>
              <a:buClrTx/>
              <a:buSzTx/>
              <a:buFontTx/>
              <a:buNone/>
            </a:pPr>
            <a:r>
              <a:rPr lang="es-ES_tradnl" altLang="es-AR" sz="1800" b="1"/>
              <a:t>Unidades de análisis </a:t>
            </a:r>
            <a:r>
              <a:rPr lang="es-ES_tradnl" altLang="es-AR" sz="1800" b="1">
                <a:sym typeface="Wingdings" panose="05000000000000000000" pitchFamily="2" charset="2"/>
              </a:rPr>
              <a:t></a:t>
            </a:r>
            <a:endParaRPr lang="es-ES_tradnl" altLang="es-AR" sz="1800" b="1"/>
          </a:p>
        </p:txBody>
      </p:sp>
      <p:pic>
        <p:nvPicPr>
          <p:cNvPr id="26627" name="Imagen 2">
            <a:extLst>
              <a:ext uri="{FF2B5EF4-FFF2-40B4-BE49-F238E27FC236}">
                <a16:creationId xmlns:a16="http://schemas.microsoft.com/office/drawing/2014/main" id="{81E34229-351B-4C03-B752-C39EA0200E63}"/>
              </a:ext>
            </a:extLst>
          </p:cNvPr>
          <p:cNvPicPr>
            <a:picLocks noChangeAspect="1"/>
          </p:cNvPicPr>
          <p:nvPr/>
        </p:nvPicPr>
        <p:blipFill>
          <a:blip r:embed="rId3">
            <a:extLst>
              <a:ext uri="{28A0092B-C50C-407E-A947-70E740481C1C}">
                <a14:useLocalDpi xmlns:a14="http://schemas.microsoft.com/office/drawing/2010/main" val="0"/>
              </a:ext>
            </a:extLst>
          </a:blip>
          <a:srcRect l="7999" t="9882" r="37068" b="7156"/>
          <a:stretch>
            <a:fillRect/>
          </a:stretch>
        </p:blipFill>
        <p:spPr bwMode="auto">
          <a:xfrm>
            <a:off x="0" y="765175"/>
            <a:ext cx="4068763"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Imagen 3">
            <a:extLst>
              <a:ext uri="{FF2B5EF4-FFF2-40B4-BE49-F238E27FC236}">
                <a16:creationId xmlns:a16="http://schemas.microsoft.com/office/drawing/2014/main" id="{B03C0205-563D-495F-A18F-D3A105AF792E}"/>
              </a:ext>
            </a:extLst>
          </p:cNvPr>
          <p:cNvPicPr>
            <a:picLocks noChangeAspect="1"/>
          </p:cNvPicPr>
          <p:nvPr/>
        </p:nvPicPr>
        <p:blipFill>
          <a:blip r:embed="rId4">
            <a:extLst>
              <a:ext uri="{28A0092B-C50C-407E-A947-70E740481C1C}">
                <a14:useLocalDpi xmlns:a14="http://schemas.microsoft.com/office/drawing/2010/main" val="0"/>
              </a:ext>
            </a:extLst>
          </a:blip>
          <a:srcRect l="12880" t="31760" r="37199" b="8817"/>
          <a:stretch>
            <a:fillRect/>
          </a:stretch>
        </p:blipFill>
        <p:spPr bwMode="auto">
          <a:xfrm>
            <a:off x="304800" y="4005263"/>
            <a:ext cx="4227513"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redondeado 1">
            <a:extLst>
              <a:ext uri="{FF2B5EF4-FFF2-40B4-BE49-F238E27FC236}">
                <a16:creationId xmlns:a16="http://schemas.microsoft.com/office/drawing/2014/main" id="{53DE7284-02FD-4DC2-A0E7-CB551FB5CB9E}"/>
              </a:ext>
            </a:extLst>
          </p:cNvPr>
          <p:cNvSpPr/>
          <p:nvPr/>
        </p:nvSpPr>
        <p:spPr bwMode="auto">
          <a:xfrm>
            <a:off x="250825" y="3933825"/>
            <a:ext cx="4392613" cy="2808288"/>
          </a:xfrm>
          <a:prstGeom prst="roundRect">
            <a:avLst/>
          </a:prstGeom>
          <a:solidFill>
            <a:srgbClr val="FFFF00">
              <a:alpha val="23922"/>
            </a:srgbClr>
          </a:solidFill>
          <a:ln w="28575" cap="flat" cmpd="sng" algn="ctr">
            <a:solidFill>
              <a:schemeClr val="accent6">
                <a:lumMod val="75000"/>
              </a:schemeClr>
            </a:solidFill>
            <a:prstDash val="solid"/>
            <a:miter lim="800000"/>
            <a:headEnd type="none" w="med" len="med"/>
            <a:tailEnd type="none" w="med" len="med"/>
          </a:ln>
          <a:effectLst/>
        </p:spPr>
        <p:txBody>
          <a:bodyPr wrap="none"/>
          <a:lstStyle/>
          <a:p>
            <a:pPr eaLnBrk="1" hangingPunct="1">
              <a:defRPr/>
            </a:pPr>
            <a:endParaRPr lang="es-AR">
              <a:cs typeface="Arial"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6">
            <a:extLst>
              <a:ext uri="{FF2B5EF4-FFF2-40B4-BE49-F238E27FC236}">
                <a16:creationId xmlns:a16="http://schemas.microsoft.com/office/drawing/2014/main" id="{5EC6D94A-A8FB-4827-9C12-2C35479BE47E}"/>
              </a:ext>
            </a:extLst>
          </p:cNvPr>
          <p:cNvSpPr txBox="1">
            <a:spLocks noChangeArrowheads="1"/>
          </p:cNvSpPr>
          <p:nvPr/>
        </p:nvSpPr>
        <p:spPr bwMode="auto">
          <a:xfrm>
            <a:off x="971550" y="0"/>
            <a:ext cx="72723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s-ES_tradnl" altLang="es-AR" sz="1800" b="1"/>
              <a:t>Relación del usuario de redes sociales con una marca.</a:t>
            </a:r>
          </a:p>
          <a:p>
            <a:pPr algn="ctr">
              <a:spcBef>
                <a:spcPct val="50000"/>
              </a:spcBef>
              <a:buClrTx/>
              <a:buSzTx/>
              <a:buFontTx/>
              <a:buNone/>
            </a:pPr>
            <a:r>
              <a:rPr lang="es-ES_tradnl" altLang="es-AR" sz="1800" b="1"/>
              <a:t>Unidades de análisis </a:t>
            </a:r>
            <a:r>
              <a:rPr lang="es-ES_tradnl" altLang="es-AR" sz="1800" b="1">
                <a:sym typeface="Wingdings" panose="05000000000000000000" pitchFamily="2" charset="2"/>
              </a:rPr>
              <a:t> posteos de Starbucks en Twitter</a:t>
            </a:r>
            <a:endParaRPr lang="es-ES_tradnl" altLang="es-AR" sz="1800" b="1"/>
          </a:p>
        </p:txBody>
      </p:sp>
      <p:pic>
        <p:nvPicPr>
          <p:cNvPr id="28675" name="Imagen 3">
            <a:extLst>
              <a:ext uri="{FF2B5EF4-FFF2-40B4-BE49-F238E27FC236}">
                <a16:creationId xmlns:a16="http://schemas.microsoft.com/office/drawing/2014/main" id="{A87D710E-3B7A-4A8D-8494-843C1E8EDC2E}"/>
              </a:ext>
            </a:extLst>
          </p:cNvPr>
          <p:cNvPicPr>
            <a:picLocks noChangeAspect="1"/>
          </p:cNvPicPr>
          <p:nvPr/>
        </p:nvPicPr>
        <p:blipFill>
          <a:blip r:embed="rId3">
            <a:extLst>
              <a:ext uri="{28A0092B-C50C-407E-A947-70E740481C1C}">
                <a14:useLocalDpi xmlns:a14="http://schemas.microsoft.com/office/drawing/2010/main" val="0"/>
              </a:ext>
            </a:extLst>
          </a:blip>
          <a:srcRect l="12880" t="31760" r="37199" b="8817"/>
          <a:stretch>
            <a:fillRect/>
          </a:stretch>
        </p:blipFill>
        <p:spPr bwMode="auto">
          <a:xfrm>
            <a:off x="-107950" y="765175"/>
            <a:ext cx="4227513"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Imagen 10">
            <a:extLst>
              <a:ext uri="{FF2B5EF4-FFF2-40B4-BE49-F238E27FC236}">
                <a16:creationId xmlns:a16="http://schemas.microsoft.com/office/drawing/2014/main" id="{EC1E6B0C-7D11-4B94-A512-26039500DDDA}"/>
              </a:ext>
            </a:extLst>
          </p:cNvPr>
          <p:cNvPicPr>
            <a:picLocks noChangeAspect="1"/>
          </p:cNvPicPr>
          <p:nvPr/>
        </p:nvPicPr>
        <p:blipFill>
          <a:blip r:embed="rId4">
            <a:extLst>
              <a:ext uri="{28A0092B-C50C-407E-A947-70E740481C1C}">
                <a14:useLocalDpi xmlns:a14="http://schemas.microsoft.com/office/drawing/2010/main" val="0"/>
              </a:ext>
            </a:extLst>
          </a:blip>
          <a:srcRect l="14134" t="22208" r="38133" b="16875"/>
          <a:stretch>
            <a:fillRect/>
          </a:stretch>
        </p:blipFill>
        <p:spPr bwMode="auto">
          <a:xfrm>
            <a:off x="4572000" y="3716338"/>
            <a:ext cx="437515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Imagen 4">
            <a:extLst>
              <a:ext uri="{FF2B5EF4-FFF2-40B4-BE49-F238E27FC236}">
                <a16:creationId xmlns:a16="http://schemas.microsoft.com/office/drawing/2014/main" id="{D29420D8-1AFC-4476-AF82-83B2C3EDD167}"/>
              </a:ext>
            </a:extLst>
          </p:cNvPr>
          <p:cNvPicPr>
            <a:picLocks noChangeAspect="1"/>
          </p:cNvPicPr>
          <p:nvPr/>
        </p:nvPicPr>
        <p:blipFill>
          <a:blip r:embed="rId5">
            <a:extLst>
              <a:ext uri="{28A0092B-C50C-407E-A947-70E740481C1C}">
                <a14:useLocalDpi xmlns:a14="http://schemas.microsoft.com/office/drawing/2010/main" val="0"/>
              </a:ext>
            </a:extLst>
          </a:blip>
          <a:srcRect l="14400" t="30504" r="38535" b="10237"/>
          <a:stretch>
            <a:fillRect/>
          </a:stretch>
        </p:blipFill>
        <p:spPr bwMode="auto">
          <a:xfrm>
            <a:off x="4067175" y="836613"/>
            <a:ext cx="3965575"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Imagen 5">
            <a:extLst>
              <a:ext uri="{FF2B5EF4-FFF2-40B4-BE49-F238E27FC236}">
                <a16:creationId xmlns:a16="http://schemas.microsoft.com/office/drawing/2014/main" id="{FFD451A1-C767-4A3A-825A-0155B4117ACA}"/>
              </a:ext>
            </a:extLst>
          </p:cNvPr>
          <p:cNvPicPr>
            <a:picLocks noChangeAspect="1"/>
          </p:cNvPicPr>
          <p:nvPr/>
        </p:nvPicPr>
        <p:blipFill>
          <a:blip r:embed="rId6">
            <a:extLst>
              <a:ext uri="{28A0092B-C50C-407E-A947-70E740481C1C}">
                <a14:useLocalDpi xmlns:a14="http://schemas.microsoft.com/office/drawing/2010/main" val="0"/>
              </a:ext>
            </a:extLst>
          </a:blip>
          <a:srcRect l="15199" t="32639" r="38934" b="7629"/>
          <a:stretch>
            <a:fillRect/>
          </a:stretch>
        </p:blipFill>
        <p:spPr bwMode="auto">
          <a:xfrm>
            <a:off x="179388" y="3746500"/>
            <a:ext cx="4227512"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a:extLst>
              <a:ext uri="{FF2B5EF4-FFF2-40B4-BE49-F238E27FC236}">
                <a16:creationId xmlns:a16="http://schemas.microsoft.com/office/drawing/2014/main" id="{95EAD279-B003-4F63-ADDE-DC187EEBDAE7}"/>
              </a:ext>
            </a:extLst>
          </p:cNvPr>
          <p:cNvSpPr>
            <a:spLocks noChangeArrowheads="1"/>
          </p:cNvSpPr>
          <p:nvPr/>
        </p:nvSpPr>
        <p:spPr bwMode="auto">
          <a:xfrm>
            <a:off x="395288" y="2133600"/>
            <a:ext cx="8569325" cy="3784600"/>
          </a:xfrm>
          <a:prstGeom prst="rect">
            <a:avLst/>
          </a:prstGeom>
          <a:noFill/>
          <a:ln>
            <a:noFill/>
          </a:ln>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342900" indent="-342900" eaLnBrk="1" hangingPunct="1">
              <a:spcBef>
                <a:spcPct val="0"/>
              </a:spcBef>
              <a:buClrTx/>
              <a:buSzTx/>
              <a:buFont typeface="Wingdings" pitchFamily="2" charset="2"/>
              <a:buChar char="q"/>
              <a:defRPr/>
            </a:pPr>
            <a:r>
              <a:rPr lang="es-ES_tradnl" altLang="es-AR" sz="2400" dirty="0">
                <a:cs typeface="Arial" charset="0"/>
              </a:rPr>
              <a:t>Dispositivo para obtener “crédito” (financiamiento o reconocimiento).</a:t>
            </a:r>
          </a:p>
          <a:p>
            <a:pPr eaLnBrk="1" hangingPunct="1">
              <a:spcBef>
                <a:spcPct val="0"/>
              </a:spcBef>
              <a:buClrTx/>
              <a:buSzTx/>
              <a:buFont typeface="Wingdings" pitchFamily="2" charset="2"/>
              <a:buNone/>
              <a:defRPr/>
            </a:pPr>
            <a:endParaRPr lang="es-ES_tradnl" altLang="es-AR" sz="2400" dirty="0">
              <a:cs typeface="Arial" charset="0"/>
            </a:endParaRPr>
          </a:p>
          <a:p>
            <a:pPr marL="342900" indent="-342900" eaLnBrk="1" hangingPunct="1">
              <a:spcBef>
                <a:spcPct val="0"/>
              </a:spcBef>
              <a:buClrTx/>
              <a:buSzTx/>
              <a:buFont typeface="Wingdings" pitchFamily="2" charset="2"/>
              <a:buChar char="q"/>
              <a:defRPr/>
            </a:pPr>
            <a:r>
              <a:rPr lang="es-ES_tradnl" altLang="es-AR" sz="2400" dirty="0">
                <a:cs typeface="Arial" charset="0"/>
              </a:rPr>
              <a:t>Exposición formal y ordenada de los pasos que se van a llevar a cabo para lograr el resultado de conocimiento buscado.</a:t>
            </a:r>
          </a:p>
          <a:p>
            <a:pPr eaLnBrk="1" hangingPunct="1">
              <a:spcBef>
                <a:spcPct val="0"/>
              </a:spcBef>
              <a:buClrTx/>
              <a:buSzTx/>
              <a:buFont typeface="Wingdings" pitchFamily="2" charset="2"/>
              <a:buNone/>
              <a:defRPr/>
            </a:pPr>
            <a:endParaRPr lang="es-ES_tradnl" altLang="es-AR" sz="2400" dirty="0">
              <a:cs typeface="Arial" charset="0"/>
            </a:endParaRPr>
          </a:p>
          <a:p>
            <a:pPr marL="342900" indent="-342900" eaLnBrk="1" hangingPunct="1">
              <a:spcBef>
                <a:spcPct val="0"/>
              </a:spcBef>
              <a:buClrTx/>
              <a:buSzTx/>
              <a:buFont typeface="Wingdings" pitchFamily="2" charset="2"/>
              <a:buChar char="q"/>
              <a:defRPr/>
            </a:pPr>
            <a:r>
              <a:rPr lang="es-ES_tradnl" altLang="es-AR" sz="2400" dirty="0">
                <a:cs typeface="Arial" charset="0"/>
              </a:rPr>
              <a:t>Planteamiento de problema +  marco conceptual + estado del arte + hipótesis + diseño de investigación + resultados esperados + costos + tiempos.</a:t>
            </a:r>
            <a:endParaRPr lang="es-ES" altLang="es-AR" sz="2400" dirty="0">
              <a:cs typeface="Arial" charset="0"/>
            </a:endParaRPr>
          </a:p>
        </p:txBody>
      </p:sp>
      <p:sp>
        <p:nvSpPr>
          <p:cNvPr id="8195" name="Rectangle 8">
            <a:extLst>
              <a:ext uri="{FF2B5EF4-FFF2-40B4-BE49-F238E27FC236}">
                <a16:creationId xmlns:a16="http://schemas.microsoft.com/office/drawing/2014/main" id="{1E40F982-2A6E-48E5-B5FE-FA490D2E273E}"/>
              </a:ext>
            </a:extLst>
          </p:cNvPr>
          <p:cNvSpPr>
            <a:spLocks noChangeArrowheads="1"/>
          </p:cNvSpPr>
          <p:nvPr/>
        </p:nvSpPr>
        <p:spPr bwMode="auto">
          <a:xfrm>
            <a:off x="2051050" y="765175"/>
            <a:ext cx="7812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s-ES_tradnl" altLang="es-AR" sz="2400" b="1">
                <a:solidFill>
                  <a:schemeClr val="tx2"/>
                </a:solidFill>
              </a:rPr>
              <a:t>PROYECTO DE INVESTIGACIÓN</a:t>
            </a:r>
            <a:endParaRPr lang="es-ES" altLang="es-AR" sz="2400" b="1">
              <a:solidFill>
                <a:schemeClr val="tx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a:extLst>
              <a:ext uri="{FF2B5EF4-FFF2-40B4-BE49-F238E27FC236}">
                <a16:creationId xmlns:a16="http://schemas.microsoft.com/office/drawing/2014/main" id="{CE57CE9E-3231-45E6-B4C6-9CCF8EBC0518}"/>
              </a:ext>
            </a:extLst>
          </p:cNvPr>
          <p:cNvSpPr>
            <a:spLocks noChangeArrowheads="1"/>
          </p:cNvSpPr>
          <p:nvPr/>
        </p:nvSpPr>
        <p:spPr bwMode="auto">
          <a:xfrm>
            <a:off x="395288" y="2133600"/>
            <a:ext cx="8569325" cy="4154488"/>
          </a:xfrm>
          <a:prstGeom prst="rect">
            <a:avLst/>
          </a:prstGeom>
          <a:noFill/>
          <a:ln>
            <a:noFill/>
          </a:ln>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342900" indent="-342900" eaLnBrk="1" hangingPunct="1">
              <a:spcBef>
                <a:spcPct val="0"/>
              </a:spcBef>
              <a:buClrTx/>
              <a:buSzTx/>
              <a:buFont typeface="Wingdings" pitchFamily="2" charset="2"/>
              <a:buChar char="Ø"/>
              <a:defRPr/>
            </a:pPr>
            <a:r>
              <a:rPr lang="es-ES" altLang="es-AR" sz="2400" dirty="0">
                <a:cs typeface="Arial" charset="0"/>
              </a:rPr>
              <a:t>1º especificar lo más claramente posible lo que se quiere averiguar, 2º determinar la mejor manera de hacerlo. (</a:t>
            </a:r>
            <a:r>
              <a:rPr lang="es-ES" altLang="es-AR" sz="2400" dirty="0" err="1">
                <a:cs typeface="Arial" charset="0"/>
              </a:rPr>
              <a:t>Babbie</a:t>
            </a:r>
            <a:r>
              <a:rPr lang="es-ES" altLang="es-AR" sz="2400" dirty="0">
                <a:cs typeface="Arial" charset="0"/>
              </a:rPr>
              <a:t>)</a:t>
            </a:r>
          </a:p>
          <a:p>
            <a:pPr marL="342900" indent="-342900" eaLnBrk="1" hangingPunct="1">
              <a:spcBef>
                <a:spcPct val="0"/>
              </a:spcBef>
              <a:buClrTx/>
              <a:buSzTx/>
              <a:buFont typeface="Wingdings" pitchFamily="2" charset="2"/>
              <a:buChar char="Ø"/>
              <a:defRPr/>
            </a:pPr>
            <a:endParaRPr lang="es-ES" altLang="es-AR" sz="2400" dirty="0">
              <a:cs typeface="Arial" charset="0"/>
            </a:endParaRPr>
          </a:p>
          <a:p>
            <a:pPr marL="342900" indent="-342900" eaLnBrk="1" hangingPunct="1">
              <a:spcBef>
                <a:spcPct val="0"/>
              </a:spcBef>
              <a:buClrTx/>
              <a:buSzTx/>
              <a:buFont typeface="Wingdings" pitchFamily="2" charset="2"/>
              <a:buChar char="Ø"/>
              <a:defRPr/>
            </a:pPr>
            <a:r>
              <a:rPr lang="es-ES" altLang="es-AR" sz="2400" dirty="0">
                <a:cs typeface="Arial" charset="0"/>
              </a:rPr>
              <a:t>Estrategias metodológicas: </a:t>
            </a:r>
          </a:p>
          <a:p>
            <a:pPr marL="457200" indent="-457200" eaLnBrk="1" hangingPunct="1">
              <a:spcBef>
                <a:spcPct val="0"/>
              </a:spcBef>
              <a:buClrTx/>
              <a:buSzTx/>
              <a:buFont typeface="Wingdings" pitchFamily="2" charset="2"/>
              <a:buAutoNum type="arabicParenR"/>
              <a:defRPr/>
            </a:pPr>
            <a:r>
              <a:rPr lang="es-ES" altLang="es-AR" sz="2400" dirty="0">
                <a:cs typeface="Arial" charset="0"/>
              </a:rPr>
              <a:t>diseños centrados en muestras o censos (estadística)</a:t>
            </a:r>
          </a:p>
          <a:p>
            <a:pPr marL="457200" indent="-457200" eaLnBrk="1" hangingPunct="1">
              <a:spcBef>
                <a:spcPct val="0"/>
              </a:spcBef>
              <a:buClrTx/>
              <a:buSzTx/>
              <a:buFont typeface="Wingdings" pitchFamily="2" charset="2"/>
              <a:buAutoNum type="arabicParenR"/>
              <a:defRPr/>
            </a:pPr>
            <a:r>
              <a:rPr lang="es-ES" altLang="es-AR" sz="2400" dirty="0">
                <a:cs typeface="Arial" charset="0"/>
              </a:rPr>
              <a:t>diseño de observaciones en profundidad (cualitativo)</a:t>
            </a:r>
          </a:p>
          <a:p>
            <a:pPr marL="457200" indent="-457200" eaLnBrk="1" hangingPunct="1">
              <a:spcBef>
                <a:spcPct val="0"/>
              </a:spcBef>
              <a:buClrTx/>
              <a:buSzTx/>
              <a:buFont typeface="Wingdings" pitchFamily="2" charset="2"/>
              <a:buAutoNum type="arabicParenR"/>
              <a:defRPr/>
            </a:pPr>
            <a:r>
              <a:rPr lang="es-ES" altLang="es-AR" sz="2400" dirty="0">
                <a:cs typeface="Arial" charset="0"/>
              </a:rPr>
              <a:t>diseño experimental (control de factores).</a:t>
            </a:r>
          </a:p>
          <a:p>
            <a:pPr eaLnBrk="1" hangingPunct="1">
              <a:spcBef>
                <a:spcPct val="0"/>
              </a:spcBef>
              <a:buClrTx/>
              <a:buSzTx/>
              <a:buFont typeface="Wingdings" pitchFamily="2" charset="2"/>
              <a:buNone/>
              <a:defRPr/>
            </a:pPr>
            <a:endParaRPr lang="es-ES" altLang="es-AR" sz="2400" dirty="0">
              <a:cs typeface="Arial" charset="0"/>
            </a:endParaRPr>
          </a:p>
          <a:p>
            <a:pPr marL="342900" indent="-342900" eaLnBrk="1" hangingPunct="1">
              <a:spcBef>
                <a:spcPct val="0"/>
              </a:spcBef>
              <a:buClrTx/>
              <a:buSzTx/>
              <a:buFont typeface="Wingdings" pitchFamily="2" charset="2"/>
              <a:buChar char="Ø"/>
              <a:defRPr/>
            </a:pPr>
            <a:r>
              <a:rPr lang="es-ES" altLang="es-AR" sz="2400" dirty="0">
                <a:cs typeface="Arial" charset="0"/>
              </a:rPr>
              <a:t>Técnicas: permiten la captación de la información, su tratamiento y análisis de los datos.</a:t>
            </a:r>
          </a:p>
        </p:txBody>
      </p:sp>
      <p:sp>
        <p:nvSpPr>
          <p:cNvPr id="9219" name="Rectangle 8">
            <a:extLst>
              <a:ext uri="{FF2B5EF4-FFF2-40B4-BE49-F238E27FC236}">
                <a16:creationId xmlns:a16="http://schemas.microsoft.com/office/drawing/2014/main" id="{EFC9D64A-E472-48B5-A013-DABD0272FD88}"/>
              </a:ext>
            </a:extLst>
          </p:cNvPr>
          <p:cNvSpPr>
            <a:spLocks noChangeArrowheads="1"/>
          </p:cNvSpPr>
          <p:nvPr/>
        </p:nvSpPr>
        <p:spPr bwMode="auto">
          <a:xfrm>
            <a:off x="2051050" y="765175"/>
            <a:ext cx="7812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s-ES_tradnl" altLang="es-AR" sz="2400" b="1">
                <a:solidFill>
                  <a:schemeClr val="tx2"/>
                </a:solidFill>
              </a:rPr>
              <a:t>DISEÑO DE INVESTIGACIÓN</a:t>
            </a:r>
            <a:endParaRPr lang="es-ES" altLang="es-AR" sz="2400" b="1">
              <a:solidFill>
                <a:schemeClr val="tx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BA460B45-C39E-460E-95A2-7ED033D204DD}"/>
              </a:ext>
            </a:extLst>
          </p:cNvPr>
          <p:cNvSpPr>
            <a:spLocks noChangeArrowheads="1"/>
          </p:cNvSpPr>
          <p:nvPr/>
        </p:nvSpPr>
        <p:spPr bwMode="auto">
          <a:xfrm>
            <a:off x="287337" y="1556792"/>
            <a:ext cx="8569325" cy="452431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None/>
            </a:pPr>
            <a:r>
              <a:rPr lang="es-ES_tradnl" altLang="es-AR" sz="2400" dirty="0"/>
              <a:t>1. </a:t>
            </a:r>
            <a:r>
              <a:rPr lang="es-ES_tradnl" altLang="es-AR" sz="2400" b="1" dirty="0"/>
              <a:t>FASE CONCEPTUAL</a:t>
            </a:r>
            <a:r>
              <a:rPr lang="es-ES_tradnl" altLang="es-AR" sz="2400" dirty="0"/>
              <a:t>: elección del problema, delimitación y planteo de preguntas, revisión de la literatura, selección del marco teórico y planteo de hipótesis.</a:t>
            </a:r>
          </a:p>
          <a:p>
            <a:pPr eaLnBrk="1" hangingPunct="1">
              <a:spcBef>
                <a:spcPct val="0"/>
              </a:spcBef>
              <a:buClrTx/>
              <a:buSzTx/>
              <a:buNone/>
            </a:pPr>
            <a:endParaRPr lang="es-ES_tradnl" altLang="es-AR" sz="2400" dirty="0"/>
          </a:p>
          <a:p>
            <a:pPr eaLnBrk="1" hangingPunct="1">
              <a:spcBef>
                <a:spcPct val="0"/>
              </a:spcBef>
              <a:buClrTx/>
              <a:buSzTx/>
              <a:buNone/>
            </a:pPr>
            <a:r>
              <a:rPr lang="es-ES_tradnl" altLang="es-AR" sz="2400" dirty="0"/>
              <a:t>2. </a:t>
            </a:r>
            <a:r>
              <a:rPr lang="es-ES_tradnl" altLang="es-AR" sz="2400" b="1" dirty="0"/>
              <a:t>FASE DE DISEÑO</a:t>
            </a:r>
            <a:r>
              <a:rPr lang="es-ES_tradnl" altLang="es-AR" sz="2400" dirty="0"/>
              <a:t>: estrategia (</a:t>
            </a:r>
            <a:r>
              <a:rPr lang="es-ES_tradnl" altLang="es-AR" sz="2400" dirty="0" err="1"/>
              <a:t>cuanti</a:t>
            </a:r>
            <a:r>
              <a:rPr lang="es-ES_tradnl" altLang="es-AR" sz="2400" dirty="0"/>
              <a:t> o cualitativa), técnicas de relevamiento para el abordaje del problema.</a:t>
            </a:r>
          </a:p>
          <a:p>
            <a:pPr eaLnBrk="1" hangingPunct="1">
              <a:spcBef>
                <a:spcPct val="0"/>
              </a:spcBef>
              <a:buClrTx/>
              <a:buSzTx/>
              <a:buNone/>
            </a:pPr>
            <a:endParaRPr lang="es-ES_tradnl" altLang="es-AR" sz="2400" dirty="0"/>
          </a:p>
          <a:p>
            <a:pPr eaLnBrk="1" hangingPunct="1">
              <a:spcBef>
                <a:spcPct val="0"/>
              </a:spcBef>
              <a:buClrTx/>
              <a:buSzTx/>
              <a:buNone/>
            </a:pPr>
            <a:r>
              <a:rPr lang="es-ES_tradnl" altLang="es-AR" sz="2400" dirty="0"/>
              <a:t>3. </a:t>
            </a:r>
            <a:r>
              <a:rPr lang="es-ES_tradnl" altLang="es-AR" sz="2400" b="1" dirty="0"/>
              <a:t>FASE EMPÍRICA</a:t>
            </a:r>
            <a:r>
              <a:rPr lang="es-ES_tradnl" altLang="es-AR" sz="2400" dirty="0"/>
              <a:t>: obtención o recogida de datos, trabajo de campo.</a:t>
            </a:r>
          </a:p>
          <a:p>
            <a:pPr eaLnBrk="1" hangingPunct="1">
              <a:spcBef>
                <a:spcPct val="0"/>
              </a:spcBef>
              <a:buClrTx/>
              <a:buSzTx/>
              <a:buNone/>
            </a:pPr>
            <a:endParaRPr lang="es-ES_tradnl" altLang="es-AR" sz="2400" dirty="0"/>
          </a:p>
          <a:p>
            <a:pPr eaLnBrk="1" hangingPunct="1">
              <a:spcBef>
                <a:spcPct val="0"/>
              </a:spcBef>
              <a:buClrTx/>
              <a:buSzTx/>
              <a:buNone/>
            </a:pPr>
            <a:r>
              <a:rPr lang="es-ES_tradnl" altLang="es-AR" sz="2400" dirty="0"/>
              <a:t>4. </a:t>
            </a:r>
            <a:r>
              <a:rPr lang="es-ES_tradnl" altLang="es-AR" sz="2400" b="1" dirty="0"/>
              <a:t>FASE ANALÍTICA</a:t>
            </a:r>
            <a:r>
              <a:rPr lang="es-ES_tradnl" altLang="es-AR" sz="2400" dirty="0"/>
              <a:t>: procedimientos para contrastar hipótesis y llegar a conclusiones.</a:t>
            </a:r>
            <a:endParaRPr lang="es-ES" altLang="es-AR" sz="2400" dirty="0"/>
          </a:p>
        </p:txBody>
      </p:sp>
      <p:sp>
        <p:nvSpPr>
          <p:cNvPr id="2" name="Rectangle 8">
            <a:extLst>
              <a:ext uri="{FF2B5EF4-FFF2-40B4-BE49-F238E27FC236}">
                <a16:creationId xmlns:a16="http://schemas.microsoft.com/office/drawing/2014/main" id="{FB470729-E469-4F5A-A5A0-6807EE4D2332}"/>
              </a:ext>
            </a:extLst>
          </p:cNvPr>
          <p:cNvSpPr>
            <a:spLocks noChangeArrowheads="1"/>
          </p:cNvSpPr>
          <p:nvPr/>
        </p:nvSpPr>
        <p:spPr bwMode="auto">
          <a:xfrm>
            <a:off x="1979712" y="476672"/>
            <a:ext cx="49678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s-ES_tradnl" altLang="es-AR" sz="2400" b="1" dirty="0">
                <a:solidFill>
                  <a:schemeClr val="tx2"/>
                </a:solidFill>
              </a:rPr>
              <a:t>PROCESO DE INVESTIGACIÓN</a:t>
            </a:r>
            <a:endParaRPr lang="es-ES" altLang="es-AR" sz="2400" b="1" dirty="0">
              <a:solidFill>
                <a:schemeClr val="tx2"/>
              </a:solidFill>
            </a:endParaRPr>
          </a:p>
        </p:txBody>
      </p:sp>
    </p:spTree>
    <p:extLst>
      <p:ext uri="{BB962C8B-B14F-4D97-AF65-F5344CB8AC3E}">
        <p14:creationId xmlns:p14="http://schemas.microsoft.com/office/powerpoint/2010/main" val="383779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30419697-E027-463D-8873-543F0AF6F4E0}"/>
              </a:ext>
            </a:extLst>
          </p:cNvPr>
          <p:cNvSpPr>
            <a:spLocks noChangeArrowheads="1"/>
          </p:cNvSpPr>
          <p:nvPr/>
        </p:nvSpPr>
        <p:spPr bwMode="auto">
          <a:xfrm>
            <a:off x="287337" y="1628800"/>
            <a:ext cx="856932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 typeface="Wingdings" panose="05000000000000000000" pitchFamily="2" charset="2"/>
              <a:buChar char="ü"/>
            </a:pPr>
            <a:r>
              <a:rPr lang="es-ES" altLang="es-AR" sz="2400" dirty="0"/>
              <a:t>La investigación real no se ajusta a lo presentado formalmente en el proyecto.</a:t>
            </a:r>
          </a:p>
          <a:p>
            <a:pPr eaLnBrk="1" hangingPunct="1">
              <a:spcBef>
                <a:spcPct val="0"/>
              </a:spcBef>
              <a:buClrTx/>
              <a:buSzTx/>
              <a:buFont typeface="Wingdings" panose="05000000000000000000" pitchFamily="2" charset="2"/>
              <a:buChar char="ü"/>
            </a:pPr>
            <a:endParaRPr lang="es-ES" altLang="es-AR" sz="2400" dirty="0"/>
          </a:p>
          <a:p>
            <a:pPr eaLnBrk="1" hangingPunct="1">
              <a:spcBef>
                <a:spcPct val="0"/>
              </a:spcBef>
              <a:buClrTx/>
              <a:buSzTx/>
              <a:buFont typeface="Wingdings" panose="05000000000000000000" pitchFamily="2" charset="2"/>
              <a:buChar char="ü"/>
            </a:pPr>
            <a:r>
              <a:rPr lang="es-ES" altLang="es-AR" sz="2400" dirty="0"/>
              <a:t>Lo ideado inicialmente enfrenta un proceso de transformación y resignificación.</a:t>
            </a:r>
          </a:p>
          <a:p>
            <a:pPr marL="0" indent="0" eaLnBrk="1" hangingPunct="1">
              <a:spcBef>
                <a:spcPct val="0"/>
              </a:spcBef>
              <a:buClrTx/>
              <a:buSzTx/>
              <a:buNone/>
            </a:pPr>
            <a:endParaRPr lang="es-ES" altLang="es-AR" sz="2400" dirty="0"/>
          </a:p>
          <a:p>
            <a:pPr eaLnBrk="1" hangingPunct="1">
              <a:spcBef>
                <a:spcPct val="0"/>
              </a:spcBef>
              <a:buClrTx/>
              <a:buSzTx/>
              <a:buFont typeface="Wingdings" panose="05000000000000000000" pitchFamily="2" charset="2"/>
              <a:buChar char="ü"/>
            </a:pPr>
            <a:r>
              <a:rPr lang="es-ES" altLang="es-AR" sz="2400" dirty="0"/>
              <a:t>Proceso cognitivo socialmente situado y condicionado.</a:t>
            </a:r>
          </a:p>
          <a:p>
            <a:pPr eaLnBrk="1" hangingPunct="1">
              <a:spcBef>
                <a:spcPct val="0"/>
              </a:spcBef>
              <a:buClrTx/>
              <a:buSzTx/>
              <a:buFont typeface="Wingdings" panose="05000000000000000000" pitchFamily="2" charset="2"/>
              <a:buChar char="ü"/>
            </a:pPr>
            <a:endParaRPr lang="es-ES" altLang="es-AR" sz="2400" dirty="0"/>
          </a:p>
          <a:p>
            <a:pPr eaLnBrk="1" hangingPunct="1">
              <a:spcBef>
                <a:spcPct val="0"/>
              </a:spcBef>
              <a:buClrTx/>
              <a:buSzTx/>
              <a:buFont typeface="Wingdings" panose="05000000000000000000" pitchFamily="2" charset="2"/>
              <a:buChar char="ü"/>
            </a:pPr>
            <a:r>
              <a:rPr lang="es-ES" altLang="es-AR" sz="2400" dirty="0"/>
              <a:t>Es un proceso de conceptualización donde teoría y experiencia van juntos, en tensión, en conflicto, modificándose uno a partir del otro.</a:t>
            </a:r>
          </a:p>
        </p:txBody>
      </p:sp>
      <p:sp>
        <p:nvSpPr>
          <p:cNvPr id="4" name="Rectangle 8">
            <a:extLst>
              <a:ext uri="{FF2B5EF4-FFF2-40B4-BE49-F238E27FC236}">
                <a16:creationId xmlns:a16="http://schemas.microsoft.com/office/drawing/2014/main" id="{286EA7BC-6C49-49D7-86F6-6FADB682F6CC}"/>
              </a:ext>
            </a:extLst>
          </p:cNvPr>
          <p:cNvSpPr>
            <a:spLocks noChangeArrowheads="1"/>
          </p:cNvSpPr>
          <p:nvPr/>
        </p:nvSpPr>
        <p:spPr bwMode="auto">
          <a:xfrm>
            <a:off x="1979712" y="476672"/>
            <a:ext cx="49678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s-ES_tradnl" altLang="es-AR" sz="2400" b="1" dirty="0">
                <a:solidFill>
                  <a:schemeClr val="tx2"/>
                </a:solidFill>
              </a:rPr>
              <a:t>PROCESO DE INVESTIGACIÓN</a:t>
            </a:r>
            <a:endParaRPr lang="es-ES" altLang="es-AR" sz="2400" b="1" dirty="0">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BA460B45-C39E-460E-95A2-7ED033D204DD}"/>
              </a:ext>
            </a:extLst>
          </p:cNvPr>
          <p:cNvSpPr>
            <a:spLocks noChangeArrowheads="1"/>
          </p:cNvSpPr>
          <p:nvPr/>
        </p:nvSpPr>
        <p:spPr bwMode="auto">
          <a:xfrm>
            <a:off x="395536" y="1491567"/>
            <a:ext cx="8569325" cy="489364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s-AR" sz="2400" b="0" i="1" u="none" strike="noStrike" baseline="0" dirty="0">
                <a:solidFill>
                  <a:srgbClr val="000000"/>
                </a:solidFill>
                <a:latin typeface="Verdana" panose="020B0604030504040204" pitchFamily="34" charset="0"/>
              </a:rPr>
              <a:t>Se empieza por la teoría y se culmina en la presentación de la evidencia; sin embargo, el proceso de investigación está lleno de </a:t>
            </a:r>
            <a:r>
              <a:rPr lang="es-AR" sz="2400" b="1" i="1" u="none" strike="noStrike" baseline="0" dirty="0">
                <a:solidFill>
                  <a:srgbClr val="000000"/>
                </a:solidFill>
                <a:latin typeface="Verdana" panose="020B0604030504040204" pitchFamily="34" charset="0"/>
              </a:rPr>
              <a:t>avances y retrocesos</a:t>
            </a:r>
            <a:r>
              <a:rPr lang="es-AR" sz="2400" b="0" i="1" u="none" strike="noStrike" baseline="0" dirty="0">
                <a:solidFill>
                  <a:srgbClr val="000000"/>
                </a:solidFill>
                <a:latin typeface="Verdana" panose="020B0604030504040204" pitchFamily="34" charset="0"/>
              </a:rPr>
              <a:t>, de caminos sin salida, de exploración de nuevas vías y del cierre de otras. </a:t>
            </a:r>
            <a:r>
              <a:rPr lang="es-AR" sz="2400" b="1" i="1" u="none" strike="noStrike" baseline="0" dirty="0">
                <a:solidFill>
                  <a:srgbClr val="000000"/>
                </a:solidFill>
                <a:latin typeface="Verdana" panose="020B0604030504040204" pitchFamily="34" charset="0"/>
              </a:rPr>
              <a:t>La investigación raras veces avanza linealmente</a:t>
            </a:r>
            <a:r>
              <a:rPr lang="es-AR" sz="2400" b="0" i="1" u="none" strike="noStrike" baseline="0" dirty="0">
                <a:solidFill>
                  <a:srgbClr val="000000"/>
                </a:solidFill>
                <a:latin typeface="Verdana" panose="020B0604030504040204" pitchFamily="34" charset="0"/>
              </a:rPr>
              <a:t>; los obstáculos que hay que vencer no siempre se traducen en adelantos sino que la mayoría de las veces implican rodeos que, en el mejor de los casos, exigen un mayor grado de problematización teórico y metodológico. Es por ello que si deseáramos representarlo gráficamente deberíamos recurrir a una </a:t>
            </a:r>
            <a:r>
              <a:rPr lang="es-AR" sz="2400" b="1" i="1" u="none" strike="noStrike" baseline="0" dirty="0">
                <a:solidFill>
                  <a:srgbClr val="000000"/>
                </a:solidFill>
                <a:latin typeface="Verdana" panose="020B0604030504040204" pitchFamily="34" charset="0"/>
              </a:rPr>
              <a:t>espiral</a:t>
            </a:r>
            <a:r>
              <a:rPr lang="es-AR" sz="2400" b="0" i="1" u="none" strike="noStrike" baseline="0" dirty="0">
                <a:solidFill>
                  <a:srgbClr val="000000"/>
                </a:solidFill>
                <a:latin typeface="Verdana" panose="020B0604030504040204" pitchFamily="34" charset="0"/>
              </a:rPr>
              <a:t>. </a:t>
            </a:r>
          </a:p>
          <a:p>
            <a:pPr algn="ctr" eaLnBrk="1" hangingPunct="1">
              <a:spcBef>
                <a:spcPct val="0"/>
              </a:spcBef>
              <a:buClrTx/>
              <a:buSzTx/>
              <a:buFontTx/>
              <a:buNone/>
            </a:pPr>
            <a:r>
              <a:rPr lang="es-AR" sz="1800" b="0" i="1" u="none" strike="noStrike" baseline="0" dirty="0">
                <a:solidFill>
                  <a:srgbClr val="000000"/>
                </a:solidFill>
                <a:latin typeface="Verdana" panose="020B0604030504040204" pitchFamily="34" charset="0"/>
              </a:rPr>
              <a:t>(Cortés y Rubalcaba)</a:t>
            </a:r>
            <a:endParaRPr lang="es-ES" altLang="es-AR" sz="1800" i="1" dirty="0"/>
          </a:p>
        </p:txBody>
      </p:sp>
      <p:sp>
        <p:nvSpPr>
          <p:cNvPr id="8" name="Rectangle 8">
            <a:extLst>
              <a:ext uri="{FF2B5EF4-FFF2-40B4-BE49-F238E27FC236}">
                <a16:creationId xmlns:a16="http://schemas.microsoft.com/office/drawing/2014/main" id="{5F3D4C0A-EFB0-4886-8F3C-E7DA592D9E51}"/>
              </a:ext>
            </a:extLst>
          </p:cNvPr>
          <p:cNvSpPr>
            <a:spLocks noChangeArrowheads="1"/>
          </p:cNvSpPr>
          <p:nvPr/>
        </p:nvSpPr>
        <p:spPr bwMode="auto">
          <a:xfrm>
            <a:off x="1979712" y="476672"/>
            <a:ext cx="49678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s-ES_tradnl" altLang="es-AR" sz="2400" b="1" dirty="0">
                <a:solidFill>
                  <a:schemeClr val="tx2"/>
                </a:solidFill>
              </a:rPr>
              <a:t>PROCESO DE INVESTIGACIÓN</a:t>
            </a:r>
            <a:endParaRPr lang="es-ES" altLang="es-AR" sz="2400" b="1" dirty="0">
              <a:solidFill>
                <a:schemeClr val="tx2"/>
              </a:solidFill>
            </a:endParaRPr>
          </a:p>
        </p:txBody>
      </p:sp>
    </p:spTree>
    <p:extLst>
      <p:ext uri="{BB962C8B-B14F-4D97-AF65-F5344CB8AC3E}">
        <p14:creationId xmlns:p14="http://schemas.microsoft.com/office/powerpoint/2010/main" val="3091498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a:extLst>
              <a:ext uri="{FF2B5EF4-FFF2-40B4-BE49-F238E27FC236}">
                <a16:creationId xmlns:a16="http://schemas.microsoft.com/office/drawing/2014/main" id="{70F86F0C-F1A3-4368-BFE1-1BA52B458E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773238"/>
            <a:ext cx="9144000" cy="3997325"/>
          </a:xfrm>
        </p:spPr>
      </p:pic>
      <p:sp>
        <p:nvSpPr>
          <p:cNvPr id="12291" name="Text Box 6">
            <a:extLst>
              <a:ext uri="{FF2B5EF4-FFF2-40B4-BE49-F238E27FC236}">
                <a16:creationId xmlns:a16="http://schemas.microsoft.com/office/drawing/2014/main" id="{E5F8C6F3-9B45-4771-814F-DBB965223EB8}"/>
              </a:ext>
            </a:extLst>
          </p:cNvPr>
          <p:cNvSpPr txBox="1">
            <a:spLocks noChangeArrowheads="1"/>
          </p:cNvSpPr>
          <p:nvPr/>
        </p:nvSpPr>
        <p:spPr bwMode="auto">
          <a:xfrm>
            <a:off x="468313" y="2420938"/>
            <a:ext cx="2303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s-AR" altLang="es-AR" sz="2400"/>
          </a:p>
        </p:txBody>
      </p:sp>
      <p:sp>
        <p:nvSpPr>
          <p:cNvPr id="12292" name="Text Box 7">
            <a:extLst>
              <a:ext uri="{FF2B5EF4-FFF2-40B4-BE49-F238E27FC236}">
                <a16:creationId xmlns:a16="http://schemas.microsoft.com/office/drawing/2014/main" id="{68705ED9-8B6F-41C3-8477-E1B5CD091774}"/>
              </a:ext>
            </a:extLst>
          </p:cNvPr>
          <p:cNvSpPr txBox="1">
            <a:spLocks noChangeArrowheads="1"/>
          </p:cNvSpPr>
          <p:nvPr/>
        </p:nvSpPr>
        <p:spPr bwMode="auto">
          <a:xfrm>
            <a:off x="144463" y="3573463"/>
            <a:ext cx="219551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s-ES" altLang="es-AR" sz="2400"/>
              <a:t>LA TEORIA DOTA DE SENTIDO A HECHOS</a:t>
            </a:r>
          </a:p>
        </p:txBody>
      </p:sp>
      <p:sp>
        <p:nvSpPr>
          <p:cNvPr id="12293" name="Text Box 8">
            <a:extLst>
              <a:ext uri="{FF2B5EF4-FFF2-40B4-BE49-F238E27FC236}">
                <a16:creationId xmlns:a16="http://schemas.microsoft.com/office/drawing/2014/main" id="{E61BA4E6-198B-45CD-A76C-C27A88DC849B}"/>
              </a:ext>
            </a:extLst>
          </p:cNvPr>
          <p:cNvSpPr txBox="1">
            <a:spLocks noChangeArrowheads="1"/>
          </p:cNvSpPr>
          <p:nvPr/>
        </p:nvSpPr>
        <p:spPr bwMode="auto">
          <a:xfrm>
            <a:off x="7092950" y="3573463"/>
            <a:ext cx="22320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s-ES" altLang="es-AR" sz="2400"/>
              <a:t>LOS HECHOS OBLIGA</a:t>
            </a:r>
            <a:r>
              <a:rPr lang="es-AR" altLang="es-AR" sz="2400"/>
              <a:t>N</a:t>
            </a:r>
            <a:r>
              <a:rPr lang="es-ES" altLang="es-AR" sz="2400"/>
              <a:t> A ELABORAR TEORÍAS</a:t>
            </a:r>
          </a:p>
        </p:txBody>
      </p:sp>
      <p:sp>
        <p:nvSpPr>
          <p:cNvPr id="12294" name="Text Box 9">
            <a:extLst>
              <a:ext uri="{FF2B5EF4-FFF2-40B4-BE49-F238E27FC236}">
                <a16:creationId xmlns:a16="http://schemas.microsoft.com/office/drawing/2014/main" id="{09DDD0F1-119E-4EA1-8508-01E9783E8FF0}"/>
              </a:ext>
            </a:extLst>
          </p:cNvPr>
          <p:cNvSpPr txBox="1">
            <a:spLocks noChangeArrowheads="1"/>
          </p:cNvSpPr>
          <p:nvPr/>
        </p:nvSpPr>
        <p:spPr bwMode="auto">
          <a:xfrm>
            <a:off x="1331913" y="549275"/>
            <a:ext cx="6985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s-ES" altLang="es-AR" sz="2400" b="1">
                <a:solidFill>
                  <a:schemeClr val="tx2"/>
                </a:solidFill>
              </a:rPr>
              <a:t>COMPONENTES COGNITIVOS DE PROCESO DE INVESTIGACIÓN</a:t>
            </a:r>
          </a:p>
          <a:p>
            <a:pPr algn="ctr" eaLnBrk="1" hangingPunct="1">
              <a:spcBef>
                <a:spcPct val="50000"/>
              </a:spcBef>
              <a:buClrTx/>
              <a:buSzTx/>
              <a:buFontTx/>
              <a:buNone/>
            </a:pPr>
            <a:endParaRPr lang="es-ES" altLang="es-AR" sz="2400" b="1">
              <a:solidFill>
                <a:schemeClr val="tx2"/>
              </a:solidFill>
            </a:endParaRPr>
          </a:p>
        </p:txBody>
      </p:sp>
    </p:spTree>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6019</TotalTime>
  <Words>2117</Words>
  <Application>Microsoft Office PowerPoint</Application>
  <PresentationFormat>Presentación en pantalla (4:3)</PresentationFormat>
  <Paragraphs>271</Paragraphs>
  <Slides>39</Slides>
  <Notes>4</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39</vt:i4>
      </vt:variant>
    </vt:vector>
  </HeadingPairs>
  <TitlesOfParts>
    <vt:vector size="49" baseType="lpstr">
      <vt:lpstr>Arial</vt:lpstr>
      <vt:lpstr>Arial Narrow</vt:lpstr>
      <vt:lpstr>Calibri</vt:lpstr>
      <vt:lpstr>Calibri Light</vt:lpstr>
      <vt:lpstr>Ebrima</vt:lpstr>
      <vt:lpstr>Tahoma</vt:lpstr>
      <vt:lpstr>Times New Roman</vt:lpstr>
      <vt:lpstr>Verdana</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Proceso de operacionalización</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UCA</dc:creator>
  <cp:lastModifiedBy>Yamila Gómez</cp:lastModifiedBy>
  <cp:revision>318</cp:revision>
  <dcterms:created xsi:type="dcterms:W3CDTF">2006-07-27T19:02:59Z</dcterms:created>
  <dcterms:modified xsi:type="dcterms:W3CDTF">2021-04-13T11:45:56Z</dcterms:modified>
</cp:coreProperties>
</file>