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21"/>
  </p:notesMasterIdLst>
  <p:handoutMasterIdLst>
    <p:handoutMasterId r:id="rId22"/>
  </p:handoutMasterIdLst>
  <p:sldIdLst>
    <p:sldId id="356" r:id="rId3"/>
    <p:sldId id="336" r:id="rId4"/>
    <p:sldId id="354" r:id="rId5"/>
    <p:sldId id="333" r:id="rId6"/>
    <p:sldId id="321" r:id="rId7"/>
    <p:sldId id="366" r:id="rId8"/>
    <p:sldId id="1195" r:id="rId9"/>
    <p:sldId id="1196" r:id="rId10"/>
    <p:sldId id="338" r:id="rId11"/>
    <p:sldId id="340" r:id="rId12"/>
    <p:sldId id="341" r:id="rId13"/>
    <p:sldId id="1197" r:id="rId14"/>
    <p:sldId id="367" r:id="rId15"/>
    <p:sldId id="361" r:id="rId16"/>
    <p:sldId id="280" r:id="rId17"/>
    <p:sldId id="1194" r:id="rId18"/>
    <p:sldId id="257" r:id="rId19"/>
    <p:sldId id="1153" r:id="rId20"/>
  </p:sldIdLst>
  <p:sldSz cx="9144000" cy="6858000" type="screen4x3"/>
  <p:notesSz cx="7010400" cy="9296400"/>
  <p:defaultTextStyle>
    <a:defPPr>
      <a:defRPr lang="es-E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FFDC"/>
    <a:srgbClr val="F10FD1"/>
    <a:srgbClr val="47B952"/>
    <a:srgbClr val="00CC99"/>
    <a:srgbClr val="00FF99"/>
    <a:srgbClr val="CCCCFF"/>
    <a:srgbClr val="CCFFCC"/>
    <a:srgbClr val="9EF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0889" autoAdjust="0"/>
  </p:normalViewPr>
  <p:slideViewPr>
    <p:cSldViewPr>
      <p:cViewPr varScale="1">
        <p:scale>
          <a:sx n="65" d="100"/>
          <a:sy n="6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8603864276001"/>
          <c:y val="0.12727978172688892"/>
          <c:w val="0.73414329232942266"/>
          <c:h val="0.72253628375504442"/>
        </c:manualLayout>
      </c:layout>
      <c:doughnutChart>
        <c:varyColors val="1"/>
        <c:ser>
          <c:idx val="0"/>
          <c:order val="0"/>
          <c:tx>
            <c:strRef>
              <c:f>'6_gráfico tortas (2)'!$C$6</c:f>
              <c:strCache>
                <c:ptCount val="1"/>
                <c:pt idx="0">
                  <c:v>REDUCCIÓN DEL INGRESO FAMILIAR</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7755-4350-87C6-C8638B2DC37E}"/>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7755-4350-87C6-C8638B2DC37E}"/>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7755-4350-87C6-C8638B2DC37E}"/>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7755-4350-87C6-C8638B2DC37E}"/>
              </c:ext>
            </c:extLst>
          </c:dPt>
          <c:dLbls>
            <c:dLbl>
              <c:idx val="0"/>
              <c:tx>
                <c:rich>
                  <a:bodyPr/>
                  <a:lstStyle/>
                  <a:p>
                    <a:fld id="{897817A5-4349-4C12-B4D7-E5CDE360D07F}" type="VALUE">
                      <a:rPr lang="en-US">
                        <a:solidFill>
                          <a:schemeClr val="bg1"/>
                        </a:solidFill>
                      </a:rPr>
                      <a:pPr/>
                      <a:t>[VALOR]</a:t>
                    </a:fld>
                    <a:endParaRPr lang="es-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55-4350-87C6-C8638B2DC37E}"/>
                </c:ext>
              </c:extLst>
            </c:dLbl>
            <c:dLbl>
              <c:idx val="1"/>
              <c:layout>
                <c:manualLayout>
                  <c:x val="2.2727532189371395E-2"/>
                  <c:y val="6.7037710903632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55-4350-87C6-C8638B2DC37E}"/>
                </c:ext>
              </c:extLst>
            </c:dLbl>
            <c:dLbl>
              <c:idx val="2"/>
              <c:layout>
                <c:manualLayout>
                  <c:x val="-3.9467591513535585E-2"/>
                  <c:y val="-8.066163713483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55-4350-87C6-C8638B2DC37E}"/>
                </c:ext>
              </c:extLst>
            </c:dLbl>
            <c:dLbl>
              <c:idx val="3"/>
              <c:layout>
                <c:manualLayout>
                  <c:x val="2.1527777189201125E-2"/>
                  <c:y val="-1.792480825218652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A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55-4350-87C6-C8638B2DC3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Arial" panose="020B0604020202020204" pitchFamily="34" charset="0"/>
                  </a:defRPr>
                </a:pPr>
                <a:endParaRPr lang="es-A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'6_gráfico tortas (2)'!$B$7:$B$10</c:f>
              <c:strCache>
                <c:ptCount val="4"/>
                <c:pt idx="0">
                  <c:v>Se incrementaron</c:v>
                </c:pt>
                <c:pt idx="1">
                  <c:v>No cambiaron</c:v>
                </c:pt>
                <c:pt idx="2">
                  <c:v>Se redujeron hasta un 50%</c:v>
                </c:pt>
                <c:pt idx="3">
                  <c:v> Se redujeron más de un 50%</c:v>
                </c:pt>
              </c:strCache>
            </c:strRef>
          </c:cat>
          <c:val>
            <c:numRef>
              <c:f>'6_gráfico tortas (2)'!$C$7:$C$10</c:f>
              <c:numCache>
                <c:formatCode>0.0</c:formatCode>
                <c:ptCount val="4"/>
                <c:pt idx="0">
                  <c:v>5.3</c:v>
                </c:pt>
                <c:pt idx="1">
                  <c:v>37.1</c:v>
                </c:pt>
                <c:pt idx="2">
                  <c:v>38.799999999999997</c:v>
                </c:pt>
                <c:pt idx="3">
                  <c:v>18.8</c:v>
                </c:pt>
              </c:numCache>
            </c:numRef>
          </c:val>
          <c:extLst>
            <c:ext xmlns:c16="http://schemas.microsoft.com/office/drawing/2014/chart" uri="{C3380CC4-5D6E-409C-BE32-E72D297353CC}">
              <c16:uniqueId val="{00000008-7755-4350-87C6-C8638B2DC37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5515824478250901"/>
          <c:w val="0.99617114125794537"/>
          <c:h val="0.13195780139133093"/>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7594050743664E-2"/>
          <c:y val="6.0008094434573583E-2"/>
          <c:w val="0.90964129483814526"/>
          <c:h val="0.62139138638973312"/>
        </c:manualLayout>
      </c:layout>
      <c:barChart>
        <c:barDir val="col"/>
        <c:grouping val="stacked"/>
        <c:varyColors val="0"/>
        <c:ser>
          <c:idx val="3"/>
          <c:order val="0"/>
          <c:tx>
            <c:strRef>
              <c:f>'5_gráfico barras apiladas_02'!$B$28</c:f>
              <c:strCache>
                <c:ptCount val="1"/>
                <c:pt idx="0">
                  <c:v>Se incrementaron</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w="31750">
                <a:noFill/>
              </a:ln>
              <a:effectLst/>
            </c:spPr>
            <c:extLst>
              <c:ext xmlns:c16="http://schemas.microsoft.com/office/drawing/2014/chart" uri="{C3380CC4-5D6E-409C-BE32-E72D297353CC}">
                <c16:uniqueId val="{00000003-7401-4F51-8485-60DA349D79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'5_gráfico barras apiladas_02'!$C$27:$G$27</c:f>
              <c:strCache>
                <c:ptCount val="5"/>
                <c:pt idx="0">
                  <c:v>Total</c:v>
                </c:pt>
                <c:pt idx="1">
                  <c:v>Medio profesional</c:v>
                </c:pt>
                <c:pt idx="2">
                  <c:v>Medio no profesional</c:v>
                </c:pt>
                <c:pt idx="3">
                  <c:v>Obrero integrado</c:v>
                </c:pt>
                <c:pt idx="4">
                  <c:v>Trabajador marginal</c:v>
                </c:pt>
              </c:strCache>
            </c:strRef>
          </c:cat>
          <c:val>
            <c:numRef>
              <c:f>'5_gráfico barras apiladas_02'!$C$28:$G$28</c:f>
              <c:numCache>
                <c:formatCode>0.0</c:formatCode>
                <c:ptCount val="5"/>
                <c:pt idx="0">
                  <c:v>5.3083593666891966</c:v>
                </c:pt>
                <c:pt idx="1">
                  <c:v>3.2708590618034017</c:v>
                </c:pt>
                <c:pt idx="2">
                  <c:v>3.4587681166282724</c:v>
                </c:pt>
                <c:pt idx="3">
                  <c:v>4.9042004700580044</c:v>
                </c:pt>
                <c:pt idx="4">
                  <c:v>11.050091553380378</c:v>
                </c:pt>
              </c:numCache>
            </c:numRef>
          </c:val>
          <c:extLst>
            <c:ext xmlns:c16="http://schemas.microsoft.com/office/drawing/2014/chart" uri="{C3380CC4-5D6E-409C-BE32-E72D297353CC}">
              <c16:uniqueId val="{00000000-D945-4F75-AF5E-C70C90A517F3}"/>
            </c:ext>
          </c:extLst>
        </c:ser>
        <c:ser>
          <c:idx val="4"/>
          <c:order val="1"/>
          <c:tx>
            <c:strRef>
              <c:f>'5_gráfico barras apiladas_02'!$B$29</c:f>
              <c:strCache>
                <c:ptCount val="1"/>
                <c:pt idx="0">
                  <c:v>No cambiaron</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w="31750">
                <a:noFill/>
              </a:ln>
              <a:effectLst/>
            </c:spPr>
            <c:extLst>
              <c:ext xmlns:c16="http://schemas.microsoft.com/office/drawing/2014/chart" uri="{C3380CC4-5D6E-409C-BE32-E72D297353CC}">
                <c16:uniqueId val="{00000002-7401-4F51-8485-60DA349D79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'5_gráfico barras apiladas_02'!$C$27:$G$27</c:f>
              <c:strCache>
                <c:ptCount val="5"/>
                <c:pt idx="0">
                  <c:v>Total</c:v>
                </c:pt>
                <c:pt idx="1">
                  <c:v>Medio profesional</c:v>
                </c:pt>
                <c:pt idx="2">
                  <c:v>Medio no profesional</c:v>
                </c:pt>
                <c:pt idx="3">
                  <c:v>Obrero integrado</c:v>
                </c:pt>
                <c:pt idx="4">
                  <c:v>Trabajador marginal</c:v>
                </c:pt>
              </c:strCache>
            </c:strRef>
          </c:cat>
          <c:val>
            <c:numRef>
              <c:f>'5_gráfico barras apiladas_02'!$C$29:$G$29</c:f>
              <c:numCache>
                <c:formatCode>0.0</c:formatCode>
                <c:ptCount val="5"/>
                <c:pt idx="0">
                  <c:v>37.087674948588251</c:v>
                </c:pt>
                <c:pt idx="1">
                  <c:v>48.862346631174717</c:v>
                </c:pt>
                <c:pt idx="2">
                  <c:v>51.166026355458683</c:v>
                </c:pt>
                <c:pt idx="3">
                  <c:v>24.257156043943549</c:v>
                </c:pt>
                <c:pt idx="4">
                  <c:v>33.911074659642622</c:v>
                </c:pt>
              </c:numCache>
            </c:numRef>
          </c:val>
          <c:extLst>
            <c:ext xmlns:c16="http://schemas.microsoft.com/office/drawing/2014/chart" uri="{C3380CC4-5D6E-409C-BE32-E72D297353CC}">
              <c16:uniqueId val="{00000001-D945-4F75-AF5E-C70C90A517F3}"/>
            </c:ext>
          </c:extLst>
        </c:ser>
        <c:ser>
          <c:idx val="5"/>
          <c:order val="2"/>
          <c:tx>
            <c:strRef>
              <c:f>'5_gráfico barras apiladas_02'!$B$30</c:f>
              <c:strCache>
                <c:ptCount val="1"/>
                <c:pt idx="0">
                  <c:v>Se redujeron hasta un 50%</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w="31750">
                <a:noFill/>
              </a:ln>
              <a:effectLst/>
            </c:spPr>
            <c:extLst>
              <c:ext xmlns:c16="http://schemas.microsoft.com/office/drawing/2014/chart" uri="{C3380CC4-5D6E-409C-BE32-E72D297353CC}">
                <c16:uniqueId val="{00000000-7401-4F51-8485-60DA349D79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'5_gráfico barras apiladas_02'!$C$27:$G$27</c:f>
              <c:strCache>
                <c:ptCount val="5"/>
                <c:pt idx="0">
                  <c:v>Total</c:v>
                </c:pt>
                <c:pt idx="1">
                  <c:v>Medio profesional</c:v>
                </c:pt>
                <c:pt idx="2">
                  <c:v>Medio no profesional</c:v>
                </c:pt>
                <c:pt idx="3">
                  <c:v>Obrero integrado</c:v>
                </c:pt>
                <c:pt idx="4">
                  <c:v>Trabajador marginal</c:v>
                </c:pt>
              </c:strCache>
            </c:strRef>
          </c:cat>
          <c:val>
            <c:numRef>
              <c:f>'5_gráfico barras apiladas_02'!$C$30:$G$30</c:f>
              <c:numCache>
                <c:formatCode>0.0</c:formatCode>
                <c:ptCount val="5"/>
                <c:pt idx="0">
                  <c:v>38.819803675161708</c:v>
                </c:pt>
                <c:pt idx="1">
                  <c:v>33.640551548201849</c:v>
                </c:pt>
                <c:pt idx="2">
                  <c:v>25.601677189547917</c:v>
                </c:pt>
                <c:pt idx="3">
                  <c:v>51.114462232142387</c:v>
                </c:pt>
                <c:pt idx="4">
                  <c:v>35.773955627703337</c:v>
                </c:pt>
              </c:numCache>
            </c:numRef>
          </c:val>
          <c:extLst>
            <c:ext xmlns:c16="http://schemas.microsoft.com/office/drawing/2014/chart" uri="{C3380CC4-5D6E-409C-BE32-E72D297353CC}">
              <c16:uniqueId val="{00000002-D945-4F75-AF5E-C70C90A517F3}"/>
            </c:ext>
          </c:extLst>
        </c:ser>
        <c:ser>
          <c:idx val="0"/>
          <c:order val="3"/>
          <c:tx>
            <c:strRef>
              <c:f>'5_gráfico barras apiladas_02'!$B$31</c:f>
              <c:strCache>
                <c:ptCount val="1"/>
                <c:pt idx="0">
                  <c:v> Se redujeron más de un 50%</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w="31750">
                <a:noFill/>
              </a:ln>
              <a:effectLst/>
            </c:spPr>
            <c:extLst>
              <c:ext xmlns:c16="http://schemas.microsoft.com/office/drawing/2014/chart" uri="{C3380CC4-5D6E-409C-BE32-E72D297353CC}">
                <c16:uniqueId val="{00000001-7401-4F51-8485-60DA349D79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'5_gráfico barras apiladas_02'!$C$27:$G$27</c:f>
              <c:strCache>
                <c:ptCount val="5"/>
                <c:pt idx="0">
                  <c:v>Total</c:v>
                </c:pt>
                <c:pt idx="1">
                  <c:v>Medio profesional</c:v>
                </c:pt>
                <c:pt idx="2">
                  <c:v>Medio no profesional</c:v>
                </c:pt>
                <c:pt idx="3">
                  <c:v>Obrero integrado</c:v>
                </c:pt>
                <c:pt idx="4">
                  <c:v>Trabajador marginal</c:v>
                </c:pt>
              </c:strCache>
            </c:strRef>
          </c:cat>
          <c:val>
            <c:numRef>
              <c:f>'5_gráfico barras apiladas_02'!$C$31:$G$31</c:f>
              <c:numCache>
                <c:formatCode>0.0</c:formatCode>
                <c:ptCount val="5"/>
                <c:pt idx="0">
                  <c:v>18.784162009561058</c:v>
                </c:pt>
                <c:pt idx="1">
                  <c:v>14.226242758819973</c:v>
                </c:pt>
                <c:pt idx="2">
                  <c:v>19.773528338365086</c:v>
                </c:pt>
                <c:pt idx="3">
                  <c:v>19.724181253856081</c:v>
                </c:pt>
                <c:pt idx="4">
                  <c:v>19.264878159273653</c:v>
                </c:pt>
              </c:numCache>
            </c:numRef>
          </c:val>
          <c:extLst>
            <c:ext xmlns:c16="http://schemas.microsoft.com/office/drawing/2014/chart" uri="{C3380CC4-5D6E-409C-BE32-E72D297353CC}">
              <c16:uniqueId val="{00000003-D945-4F75-AF5E-C70C90A517F3}"/>
            </c:ext>
          </c:extLst>
        </c:ser>
        <c:dLbls>
          <c:showLegendKey val="0"/>
          <c:showVal val="0"/>
          <c:showCatName val="0"/>
          <c:showSerName val="0"/>
          <c:showPercent val="0"/>
          <c:showBubbleSize val="0"/>
        </c:dLbls>
        <c:gapWidth val="219"/>
        <c:overlap val="100"/>
        <c:axId val="530841632"/>
        <c:axId val="530847512"/>
        <c:extLst/>
      </c:barChart>
      <c:catAx>
        <c:axId val="5308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crossAx val="530847512"/>
        <c:crosses val="autoZero"/>
        <c:auto val="1"/>
        <c:lblAlgn val="ctr"/>
        <c:lblOffset val="100"/>
        <c:noMultiLvlLbl val="0"/>
      </c:catAx>
      <c:valAx>
        <c:axId val="530847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AR"/>
          </a:p>
        </c:txPr>
        <c:crossAx val="530841632"/>
        <c:crosses val="autoZero"/>
        <c:crossBetween val="between"/>
        <c:majorUnit val="20"/>
      </c:valAx>
      <c:spPr>
        <a:noFill/>
        <a:ln>
          <a:noFill/>
        </a:ln>
        <a:effectLst/>
      </c:spPr>
    </c:plotArea>
    <c:legend>
      <c:legendPos val="b"/>
      <c:layout>
        <c:manualLayout>
          <c:xMode val="edge"/>
          <c:yMode val="edge"/>
          <c:x val="0"/>
          <c:y val="0.86700845814857075"/>
          <c:w val="0.97278184373925591"/>
          <c:h val="0.11761455752424901"/>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legend>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r>
              <a:rPr lang="en-US" sz="1100" b="1" baseline="0">
                <a:solidFill>
                  <a:sysClr val="windowText" lastClr="000000"/>
                </a:solidFill>
                <a:latin typeface="Arial" panose="020B0604020202020204" pitchFamily="34" charset="0"/>
              </a:rPr>
              <a:t>No Pobre (2019)</a:t>
            </a:r>
          </a:p>
        </c:rich>
      </c:tx>
      <c:layout>
        <c:manualLayout>
          <c:xMode val="edge"/>
          <c:yMode val="edge"/>
          <c:x val="0.36333343874184404"/>
          <c:y val="3.041825095057034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endParaRPr lang="es-AR"/>
        </a:p>
      </c:txPr>
    </c:title>
    <c:autoTitleDeleted val="0"/>
    <c:plotArea>
      <c:layout>
        <c:manualLayout>
          <c:layoutTarget val="inner"/>
          <c:xMode val="edge"/>
          <c:yMode val="edge"/>
          <c:x val="0.13048603864276001"/>
          <c:y val="0.12727978172688892"/>
          <c:w val="0.73414329232942266"/>
          <c:h val="0.72253628375504442"/>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
          <c:y val="0.85515824478250901"/>
          <c:w val="0.99617114125794537"/>
          <c:h val="0.13195780139133093"/>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A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r>
              <a:rPr lang="en-US" sz="1100" b="1" baseline="0">
                <a:solidFill>
                  <a:sysClr val="windowText" lastClr="000000"/>
                </a:solidFill>
                <a:latin typeface="Arial" panose="020B0604020202020204" pitchFamily="34" charset="0"/>
              </a:rPr>
              <a:t>Con empleo registrado y Seguridad Social (2019)</a:t>
            </a:r>
          </a:p>
        </c:rich>
      </c:tx>
      <c:layout>
        <c:manualLayout>
          <c:xMode val="edge"/>
          <c:yMode val="edge"/>
          <c:x val="0.1907846225104215"/>
          <c:y val="2.06144820132777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endParaRPr lang="es-AR"/>
        </a:p>
      </c:txPr>
    </c:title>
    <c:autoTitleDeleted val="0"/>
    <c:plotArea>
      <c:layout>
        <c:manualLayout>
          <c:layoutTarget val="inner"/>
          <c:xMode val="edge"/>
          <c:yMode val="edge"/>
          <c:x val="0.13048603864276001"/>
          <c:y val="0.12727978172688892"/>
          <c:w val="0.73414329232942266"/>
          <c:h val="0.72253628375504442"/>
        </c:manualLayout>
      </c:layout>
      <c:doughnutChart>
        <c:varyColors val="1"/>
        <c:ser>
          <c:idx val="0"/>
          <c:order val="0"/>
          <c:tx>
            <c:strRef>
              <c:f>Tortas_VarITF_02!$X$6</c:f>
              <c:strCache>
                <c:ptCount val="1"/>
                <c:pt idx="0">
                  <c:v>Con empleo registrado y Seguridad Social</c:v>
                </c:pt>
              </c:strCache>
            </c:strRef>
          </c:tx>
          <c:dPt>
            <c:idx val="0"/>
            <c:bubble3D val="0"/>
            <c:spPr>
              <a:solidFill>
                <a:srgbClr val="4F81BD">
                  <a:lumMod val="75000"/>
                </a:srgbClr>
              </a:solidFill>
              <a:ln w="19050">
                <a:solidFill>
                  <a:schemeClr val="lt1"/>
                </a:solidFill>
              </a:ln>
              <a:effectLst/>
            </c:spPr>
            <c:extLst>
              <c:ext xmlns:c16="http://schemas.microsoft.com/office/drawing/2014/chart" uri="{C3380CC4-5D6E-409C-BE32-E72D297353CC}">
                <c16:uniqueId val="{00000001-A66F-4C48-A56E-3B476408899C}"/>
              </c:ext>
            </c:extLst>
          </c:dPt>
          <c:dPt>
            <c:idx val="1"/>
            <c:bubble3D val="0"/>
            <c:spPr>
              <a:solidFill>
                <a:srgbClr val="4F81BD">
                  <a:lumMod val="40000"/>
                  <a:lumOff val="60000"/>
                </a:srgbClr>
              </a:solidFill>
              <a:ln w="19050">
                <a:solidFill>
                  <a:schemeClr val="lt1"/>
                </a:solidFill>
              </a:ln>
              <a:effectLst/>
            </c:spPr>
            <c:extLst>
              <c:ext xmlns:c16="http://schemas.microsoft.com/office/drawing/2014/chart" uri="{C3380CC4-5D6E-409C-BE32-E72D297353CC}">
                <c16:uniqueId val="{00000003-A66F-4C48-A56E-3B476408899C}"/>
              </c:ext>
            </c:extLst>
          </c:dPt>
          <c:dPt>
            <c:idx val="2"/>
            <c:bubble3D val="0"/>
            <c:spPr>
              <a:solidFill>
                <a:srgbClr val="F79646">
                  <a:lumMod val="75000"/>
                </a:srgbClr>
              </a:solidFill>
              <a:ln w="19050">
                <a:solidFill>
                  <a:schemeClr val="lt1"/>
                </a:solidFill>
              </a:ln>
              <a:effectLst/>
            </c:spPr>
            <c:extLst>
              <c:ext xmlns:c16="http://schemas.microsoft.com/office/drawing/2014/chart" uri="{C3380CC4-5D6E-409C-BE32-E72D297353CC}">
                <c16:uniqueId val="{00000005-A66F-4C48-A56E-3B476408899C}"/>
              </c:ext>
            </c:extLst>
          </c:dPt>
          <c:dPt>
            <c:idx val="3"/>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7-A66F-4C48-A56E-3B476408899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Tortas_VarITF_02!$V$7:$V$10</c:f>
              <c:strCache>
                <c:ptCount val="4"/>
                <c:pt idx="0">
                  <c:v>Se incrementaron</c:v>
                </c:pt>
                <c:pt idx="1">
                  <c:v>No cambiaron</c:v>
                </c:pt>
                <c:pt idx="2">
                  <c:v>Se redujeron hasta un 50%</c:v>
                </c:pt>
                <c:pt idx="3">
                  <c:v> Se redujeron más de un 50%</c:v>
                </c:pt>
              </c:strCache>
            </c:strRef>
          </c:cat>
          <c:val>
            <c:numRef>
              <c:f>Tortas_VarITF_02!$X$7:$X$10</c:f>
              <c:numCache>
                <c:formatCode>0.0</c:formatCode>
                <c:ptCount val="4"/>
                <c:pt idx="0">
                  <c:v>6.4044635480895229</c:v>
                </c:pt>
                <c:pt idx="1">
                  <c:v>44.295837587634324</c:v>
                </c:pt>
                <c:pt idx="2">
                  <c:v>36.929176674515467</c:v>
                </c:pt>
                <c:pt idx="3">
                  <c:v>12.370522189760829</c:v>
                </c:pt>
              </c:numCache>
            </c:numRef>
          </c:val>
          <c:extLst>
            <c:ext xmlns:c16="http://schemas.microsoft.com/office/drawing/2014/chart" uri="{C3380CC4-5D6E-409C-BE32-E72D297353CC}">
              <c16:uniqueId val="{00000008-A66F-4C48-A56E-3B476408899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5515824478250901"/>
          <c:w val="0.99617114125794537"/>
          <c:h val="0.13195780139133093"/>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A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r>
              <a:rPr lang="en-US" sz="1100" b="1" baseline="0">
                <a:solidFill>
                  <a:sysClr val="windowText" lastClr="000000"/>
                </a:solidFill>
                <a:latin typeface="Arial" panose="020B0604020202020204" pitchFamily="34" charset="0"/>
              </a:rPr>
              <a:t>Sin empleo registrado y Seguridad Social (2019)</a:t>
            </a:r>
          </a:p>
        </c:rich>
      </c:tx>
      <c:layout>
        <c:manualLayout>
          <c:xMode val="edge"/>
          <c:yMode val="edge"/>
          <c:x val="0.2012421388502908"/>
          <c:y val="2.551644279759148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endParaRPr lang="es-AR"/>
        </a:p>
      </c:txPr>
    </c:title>
    <c:autoTitleDeleted val="0"/>
    <c:plotArea>
      <c:layout>
        <c:manualLayout>
          <c:layoutTarget val="inner"/>
          <c:xMode val="edge"/>
          <c:yMode val="edge"/>
          <c:x val="0.13048603864276001"/>
          <c:y val="0.12727978172688892"/>
          <c:w val="0.73414329232942266"/>
          <c:h val="0.72253628375504442"/>
        </c:manualLayout>
      </c:layout>
      <c:doughnutChart>
        <c:varyColors val="1"/>
        <c:ser>
          <c:idx val="0"/>
          <c:order val="0"/>
          <c:tx>
            <c:strRef>
              <c:f>Tortas_VarITF_02!$Y$6</c:f>
              <c:strCache>
                <c:ptCount val="1"/>
                <c:pt idx="0">
                  <c:v>Sin empleo registrado y Seguridad Social</c:v>
                </c:pt>
              </c:strCache>
            </c:strRef>
          </c:tx>
          <c:dPt>
            <c:idx val="0"/>
            <c:bubble3D val="0"/>
            <c:spPr>
              <a:solidFill>
                <a:srgbClr val="4F81BD">
                  <a:lumMod val="75000"/>
                </a:srgbClr>
              </a:solidFill>
              <a:ln w="19050">
                <a:solidFill>
                  <a:schemeClr val="lt1"/>
                </a:solidFill>
              </a:ln>
              <a:effectLst/>
            </c:spPr>
            <c:extLst>
              <c:ext xmlns:c16="http://schemas.microsoft.com/office/drawing/2014/chart" uri="{C3380CC4-5D6E-409C-BE32-E72D297353CC}">
                <c16:uniqueId val="{00000001-EC68-40B3-A96F-1EF4E9041B62}"/>
              </c:ext>
            </c:extLst>
          </c:dPt>
          <c:dPt>
            <c:idx val="1"/>
            <c:bubble3D val="0"/>
            <c:spPr>
              <a:solidFill>
                <a:srgbClr val="4F81BD">
                  <a:lumMod val="40000"/>
                  <a:lumOff val="60000"/>
                </a:srgbClr>
              </a:solidFill>
              <a:ln w="19050">
                <a:solidFill>
                  <a:schemeClr val="lt1"/>
                </a:solidFill>
              </a:ln>
              <a:effectLst/>
            </c:spPr>
            <c:extLst>
              <c:ext xmlns:c16="http://schemas.microsoft.com/office/drawing/2014/chart" uri="{C3380CC4-5D6E-409C-BE32-E72D297353CC}">
                <c16:uniqueId val="{00000003-EC68-40B3-A96F-1EF4E9041B62}"/>
              </c:ext>
            </c:extLst>
          </c:dPt>
          <c:dPt>
            <c:idx val="2"/>
            <c:bubble3D val="0"/>
            <c:spPr>
              <a:solidFill>
                <a:srgbClr val="F79646">
                  <a:lumMod val="75000"/>
                </a:srgbClr>
              </a:solidFill>
              <a:ln w="19050">
                <a:solidFill>
                  <a:schemeClr val="lt1"/>
                </a:solidFill>
              </a:ln>
              <a:effectLst/>
            </c:spPr>
            <c:extLst>
              <c:ext xmlns:c16="http://schemas.microsoft.com/office/drawing/2014/chart" uri="{C3380CC4-5D6E-409C-BE32-E72D297353CC}">
                <c16:uniqueId val="{00000005-EC68-40B3-A96F-1EF4E9041B62}"/>
              </c:ext>
            </c:extLst>
          </c:dPt>
          <c:dPt>
            <c:idx val="3"/>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7-EC68-40B3-A96F-1EF4E9041B6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Tortas_VarITF_02!$V$7:$V$10</c:f>
              <c:strCache>
                <c:ptCount val="4"/>
                <c:pt idx="0">
                  <c:v>Se incrementaron</c:v>
                </c:pt>
                <c:pt idx="1">
                  <c:v>No cambiaron</c:v>
                </c:pt>
                <c:pt idx="2">
                  <c:v>Se redujeron hasta un 50%</c:v>
                </c:pt>
                <c:pt idx="3">
                  <c:v> Se redujeron más de un 50%</c:v>
                </c:pt>
              </c:strCache>
            </c:strRef>
          </c:cat>
          <c:val>
            <c:numRef>
              <c:f>Tortas_VarITF_02!$Y$7:$Y$10</c:f>
              <c:numCache>
                <c:formatCode>0.0</c:formatCode>
                <c:ptCount val="4"/>
                <c:pt idx="0">
                  <c:v>2.7748655578752106</c:v>
                </c:pt>
                <c:pt idx="1">
                  <c:v>20.427000052140784</c:v>
                </c:pt>
                <c:pt idx="2">
                  <c:v>43.18972752199376</c:v>
                </c:pt>
                <c:pt idx="3">
                  <c:v>33.608406867990247</c:v>
                </c:pt>
              </c:numCache>
            </c:numRef>
          </c:val>
          <c:extLst>
            <c:ext xmlns:c16="http://schemas.microsoft.com/office/drawing/2014/chart" uri="{C3380CC4-5D6E-409C-BE32-E72D297353CC}">
              <c16:uniqueId val="{00000008-EC68-40B3-A96F-1EF4E9041B6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5515824478250901"/>
          <c:w val="0.99617114125794537"/>
          <c:h val="0.13195780139133093"/>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A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r>
              <a:rPr lang="en-US" sz="1100" b="1" baseline="0">
                <a:solidFill>
                  <a:sysClr val="windowText" lastClr="000000"/>
                </a:solidFill>
                <a:latin typeface="Arial" panose="020B0604020202020204" pitchFamily="34" charset="0"/>
              </a:rPr>
              <a:t>Sin Programas Sociales (2019)</a:t>
            </a:r>
          </a:p>
        </c:rich>
      </c:tx>
      <c:layout>
        <c:manualLayout>
          <c:xMode val="edge"/>
          <c:yMode val="edge"/>
          <c:x val="0.30023007526593676"/>
          <c:y val="5.00262467191601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endParaRPr lang="es-AR"/>
        </a:p>
      </c:txPr>
    </c:title>
    <c:autoTitleDeleted val="0"/>
    <c:plotArea>
      <c:layout>
        <c:manualLayout>
          <c:layoutTarget val="inner"/>
          <c:xMode val="edge"/>
          <c:yMode val="edge"/>
          <c:x val="0.13048603864276001"/>
          <c:y val="0.12727978172688892"/>
          <c:w val="0.73414329232942266"/>
          <c:h val="0.72253628375504442"/>
        </c:manualLayout>
      </c:layout>
      <c:doughnutChart>
        <c:varyColors val="1"/>
        <c:ser>
          <c:idx val="0"/>
          <c:order val="0"/>
          <c:tx>
            <c:strRef>
              <c:f>Tortas_VarITF_02!$Z$6</c:f>
              <c:strCache>
                <c:ptCount val="1"/>
                <c:pt idx="0">
                  <c:v>No recibe Programas Sociales (2019)</c:v>
                </c:pt>
              </c:strCache>
            </c:strRef>
          </c:tx>
          <c:dPt>
            <c:idx val="0"/>
            <c:bubble3D val="0"/>
            <c:spPr>
              <a:solidFill>
                <a:srgbClr val="4F81BD">
                  <a:lumMod val="75000"/>
                </a:srgbClr>
              </a:solidFill>
              <a:ln w="19050">
                <a:solidFill>
                  <a:schemeClr val="lt1"/>
                </a:solidFill>
              </a:ln>
              <a:effectLst/>
            </c:spPr>
            <c:extLst>
              <c:ext xmlns:c16="http://schemas.microsoft.com/office/drawing/2014/chart" uri="{C3380CC4-5D6E-409C-BE32-E72D297353CC}">
                <c16:uniqueId val="{00000001-2A42-46BD-A56A-31C423DB3671}"/>
              </c:ext>
            </c:extLst>
          </c:dPt>
          <c:dPt>
            <c:idx val="1"/>
            <c:bubble3D val="0"/>
            <c:spPr>
              <a:solidFill>
                <a:srgbClr val="4F81BD">
                  <a:lumMod val="40000"/>
                  <a:lumOff val="60000"/>
                </a:srgbClr>
              </a:solidFill>
              <a:ln w="19050">
                <a:solidFill>
                  <a:schemeClr val="lt1"/>
                </a:solidFill>
              </a:ln>
              <a:effectLst/>
            </c:spPr>
            <c:extLst>
              <c:ext xmlns:c16="http://schemas.microsoft.com/office/drawing/2014/chart" uri="{C3380CC4-5D6E-409C-BE32-E72D297353CC}">
                <c16:uniqueId val="{00000003-2A42-46BD-A56A-31C423DB3671}"/>
              </c:ext>
            </c:extLst>
          </c:dPt>
          <c:dPt>
            <c:idx val="2"/>
            <c:bubble3D val="0"/>
            <c:spPr>
              <a:solidFill>
                <a:srgbClr val="F79646">
                  <a:lumMod val="75000"/>
                </a:srgbClr>
              </a:solidFill>
              <a:ln w="19050">
                <a:solidFill>
                  <a:schemeClr val="lt1"/>
                </a:solidFill>
              </a:ln>
              <a:effectLst/>
            </c:spPr>
            <c:extLst>
              <c:ext xmlns:c16="http://schemas.microsoft.com/office/drawing/2014/chart" uri="{C3380CC4-5D6E-409C-BE32-E72D297353CC}">
                <c16:uniqueId val="{00000005-2A42-46BD-A56A-31C423DB3671}"/>
              </c:ext>
            </c:extLst>
          </c:dPt>
          <c:dPt>
            <c:idx val="3"/>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7-2A42-46BD-A56A-31C423DB367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Tortas_VarITF_02!$V$7:$V$10</c:f>
              <c:strCache>
                <c:ptCount val="4"/>
                <c:pt idx="0">
                  <c:v>Se incrementaron</c:v>
                </c:pt>
                <c:pt idx="1">
                  <c:v>No cambiaron</c:v>
                </c:pt>
                <c:pt idx="2">
                  <c:v>Se redujeron hasta un 50%</c:v>
                </c:pt>
                <c:pt idx="3">
                  <c:v> Se redujeron más de un 50%</c:v>
                </c:pt>
              </c:strCache>
            </c:strRef>
          </c:cat>
          <c:val>
            <c:numRef>
              <c:f>Tortas_VarITF_02!$Z$7:$Z$10</c:f>
              <c:numCache>
                <c:formatCode>0.0</c:formatCode>
                <c:ptCount val="4"/>
                <c:pt idx="0">
                  <c:v>6.1440300214478052</c:v>
                </c:pt>
                <c:pt idx="1">
                  <c:v>44.675597371223525</c:v>
                </c:pt>
                <c:pt idx="2">
                  <c:v>34.476289698408728</c:v>
                </c:pt>
                <c:pt idx="3">
                  <c:v>14.704082908920116</c:v>
                </c:pt>
              </c:numCache>
            </c:numRef>
          </c:val>
          <c:extLst>
            <c:ext xmlns:c16="http://schemas.microsoft.com/office/drawing/2014/chart" uri="{C3380CC4-5D6E-409C-BE32-E72D297353CC}">
              <c16:uniqueId val="{00000008-2A42-46BD-A56A-31C423DB367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5515824478250901"/>
          <c:w val="0.99617114125794537"/>
          <c:h val="0.13195780139133093"/>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A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r>
              <a:rPr lang="en-US" sz="1100" b="1" baseline="0">
                <a:solidFill>
                  <a:sysClr val="windowText" lastClr="000000"/>
                </a:solidFill>
                <a:latin typeface="Arial" panose="020B0604020202020204" pitchFamily="34" charset="0"/>
              </a:rPr>
              <a:t>Con Programas Sociales (2019)</a:t>
            </a:r>
          </a:p>
        </c:rich>
      </c:tx>
      <c:layout>
        <c:manualLayout>
          <c:xMode val="edge"/>
          <c:yMode val="edge"/>
          <c:x val="0.1810978333590654"/>
          <c:y val="1.503371693922875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mn-cs"/>
            </a:defRPr>
          </a:pPr>
          <a:endParaRPr lang="es-AR"/>
        </a:p>
      </c:txPr>
    </c:title>
    <c:autoTitleDeleted val="0"/>
    <c:plotArea>
      <c:layout>
        <c:manualLayout>
          <c:layoutTarget val="inner"/>
          <c:xMode val="edge"/>
          <c:yMode val="edge"/>
          <c:x val="0.13048603864276001"/>
          <c:y val="0.12727978172688892"/>
          <c:w val="0.73414329232942266"/>
          <c:h val="0.72253628375504442"/>
        </c:manualLayout>
      </c:layout>
      <c:doughnutChart>
        <c:varyColors val="1"/>
        <c:ser>
          <c:idx val="0"/>
          <c:order val="0"/>
          <c:tx>
            <c:strRef>
              <c:f>Tortas_VarITF_02!$AA$6</c:f>
              <c:strCache>
                <c:ptCount val="1"/>
                <c:pt idx="0">
                  <c:v>Recibe Programas Sociales (2019)</c:v>
                </c:pt>
              </c:strCache>
            </c:strRef>
          </c:tx>
          <c:dPt>
            <c:idx val="0"/>
            <c:bubble3D val="0"/>
            <c:spPr>
              <a:solidFill>
                <a:srgbClr val="4F81BD">
                  <a:lumMod val="75000"/>
                </a:srgbClr>
              </a:solidFill>
              <a:ln w="19050">
                <a:solidFill>
                  <a:schemeClr val="lt1"/>
                </a:solidFill>
              </a:ln>
              <a:effectLst/>
            </c:spPr>
            <c:extLst>
              <c:ext xmlns:c16="http://schemas.microsoft.com/office/drawing/2014/chart" uri="{C3380CC4-5D6E-409C-BE32-E72D297353CC}">
                <c16:uniqueId val="{00000001-0CBD-41D6-8C5E-5E1FADC402FB}"/>
              </c:ext>
            </c:extLst>
          </c:dPt>
          <c:dPt>
            <c:idx val="1"/>
            <c:bubble3D val="0"/>
            <c:spPr>
              <a:solidFill>
                <a:srgbClr val="4F81BD">
                  <a:lumMod val="40000"/>
                  <a:lumOff val="60000"/>
                </a:srgbClr>
              </a:solidFill>
              <a:ln w="19050">
                <a:solidFill>
                  <a:schemeClr val="lt1"/>
                </a:solidFill>
              </a:ln>
              <a:effectLst/>
            </c:spPr>
            <c:extLst>
              <c:ext xmlns:c16="http://schemas.microsoft.com/office/drawing/2014/chart" uri="{C3380CC4-5D6E-409C-BE32-E72D297353CC}">
                <c16:uniqueId val="{00000003-0CBD-41D6-8C5E-5E1FADC402FB}"/>
              </c:ext>
            </c:extLst>
          </c:dPt>
          <c:dPt>
            <c:idx val="2"/>
            <c:bubble3D val="0"/>
            <c:spPr>
              <a:solidFill>
                <a:srgbClr val="F79646">
                  <a:lumMod val="75000"/>
                </a:srgbClr>
              </a:solidFill>
              <a:ln w="19050">
                <a:solidFill>
                  <a:schemeClr val="lt1"/>
                </a:solidFill>
              </a:ln>
              <a:effectLst/>
            </c:spPr>
            <c:extLst>
              <c:ext xmlns:c16="http://schemas.microsoft.com/office/drawing/2014/chart" uri="{C3380CC4-5D6E-409C-BE32-E72D297353CC}">
                <c16:uniqueId val="{00000005-0CBD-41D6-8C5E-5E1FADC402FB}"/>
              </c:ext>
            </c:extLst>
          </c:dPt>
          <c:dPt>
            <c:idx val="3"/>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7-0CBD-41D6-8C5E-5E1FADC402FB}"/>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A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Tortas_VarITF_02!$V$7:$V$10</c:f>
              <c:strCache>
                <c:ptCount val="4"/>
                <c:pt idx="0">
                  <c:v>Se incrementaron</c:v>
                </c:pt>
                <c:pt idx="1">
                  <c:v>No cambiaron</c:v>
                </c:pt>
                <c:pt idx="2">
                  <c:v>Se redujeron hasta un 50%</c:v>
                </c:pt>
                <c:pt idx="3">
                  <c:v> Se redujeron más de un 50%</c:v>
                </c:pt>
              </c:strCache>
            </c:strRef>
          </c:cat>
          <c:val>
            <c:numRef>
              <c:f>Tortas_VarITF_02!$AA$7:$AA$10</c:f>
              <c:numCache>
                <c:formatCode>0.0</c:formatCode>
                <c:ptCount val="4"/>
                <c:pt idx="0">
                  <c:v>3.2998954773483682</c:v>
                </c:pt>
                <c:pt idx="1">
                  <c:v>18.850743815252304</c:v>
                </c:pt>
                <c:pt idx="2">
                  <c:v>49.259072932110001</c:v>
                </c:pt>
                <c:pt idx="3">
                  <c:v>28.590287775289351</c:v>
                </c:pt>
              </c:numCache>
            </c:numRef>
          </c:val>
          <c:extLst>
            <c:ext xmlns:c16="http://schemas.microsoft.com/office/drawing/2014/chart" uri="{C3380CC4-5D6E-409C-BE32-E72D297353CC}">
              <c16:uniqueId val="{00000008-0CBD-41D6-8C5E-5E1FADC402F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5515824478250901"/>
          <c:w val="0.99617114125794537"/>
          <c:h val="0.13195780139133093"/>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A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s-ES"/>
          </a:p>
        </p:txBody>
      </p:sp>
      <p:sp>
        <p:nvSpPr>
          <p:cNvPr id="921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s-ES"/>
          </a:p>
        </p:txBody>
      </p:sp>
      <p:sp>
        <p:nvSpPr>
          <p:cNvPr id="921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s-ES"/>
          </a:p>
        </p:txBody>
      </p:sp>
      <p:sp>
        <p:nvSpPr>
          <p:cNvPr id="921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54E1857-62A2-46BA-901A-750575370BD5}" type="slidenum">
              <a:rPr lang="es-ES"/>
              <a:pPr>
                <a:defRPr/>
              </a:pPr>
              <a:t>‹Nº›</a:t>
            </a:fld>
            <a:endParaRPr lang="es-ES"/>
          </a:p>
        </p:txBody>
      </p:sp>
    </p:spTree>
    <p:extLst>
      <p:ext uri="{BB962C8B-B14F-4D97-AF65-F5344CB8AC3E}">
        <p14:creationId xmlns:p14="http://schemas.microsoft.com/office/powerpoint/2010/main" val="376405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s-E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s-E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s-E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6F78EFE6-20F1-4484-970A-DF652AAEFBBE}" type="slidenum">
              <a:rPr lang="es-ES"/>
              <a:pPr>
                <a:defRPr/>
              </a:pPr>
              <a:t>‹Nº›</a:t>
            </a:fld>
            <a:endParaRPr lang="es-ES"/>
          </a:p>
        </p:txBody>
      </p:sp>
    </p:spTree>
    <p:extLst>
      <p:ext uri="{BB962C8B-B14F-4D97-AF65-F5344CB8AC3E}">
        <p14:creationId xmlns:p14="http://schemas.microsoft.com/office/powerpoint/2010/main" val="3231260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9201524-CF74-40D7-82ED-5A23E4FCFF17}" type="slidenum">
              <a:rPr lang="es-ES"/>
              <a:pPr>
                <a:defRPr/>
              </a:pPr>
              <a:t>‹Nº›</a:t>
            </a:fld>
            <a:endParaRPr lang="es-ES"/>
          </a:p>
        </p:txBody>
      </p:sp>
    </p:spTree>
    <p:extLst>
      <p:ext uri="{BB962C8B-B14F-4D97-AF65-F5344CB8AC3E}">
        <p14:creationId xmlns:p14="http://schemas.microsoft.com/office/powerpoint/2010/main" val="183287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5A0DF9-AF45-469A-A48C-7991376023D2}" type="slidenum">
              <a:rPr lang="es-ES"/>
              <a:pPr>
                <a:defRPr/>
              </a:pPr>
              <a:t>‹Nº›</a:t>
            </a:fld>
            <a:endParaRPr lang="es-ES"/>
          </a:p>
        </p:txBody>
      </p:sp>
    </p:spTree>
    <p:extLst>
      <p:ext uri="{BB962C8B-B14F-4D97-AF65-F5344CB8AC3E}">
        <p14:creationId xmlns:p14="http://schemas.microsoft.com/office/powerpoint/2010/main" val="215609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785D104-48D6-42DF-9A8E-DAEA566279C1}" type="slidenum">
              <a:rPr lang="es-ES"/>
              <a:pPr>
                <a:defRPr/>
              </a:pPr>
              <a:t>‹Nº›</a:t>
            </a:fld>
            <a:endParaRPr lang="es-ES"/>
          </a:p>
        </p:txBody>
      </p:sp>
    </p:spTree>
    <p:extLst>
      <p:ext uri="{BB962C8B-B14F-4D97-AF65-F5344CB8AC3E}">
        <p14:creationId xmlns:p14="http://schemas.microsoft.com/office/powerpoint/2010/main" val="397382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4"/>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86494" indent="0" algn="ctr">
              <a:buNone/>
              <a:defRPr>
                <a:solidFill>
                  <a:schemeClr val="tx1">
                    <a:tint val="75000"/>
                  </a:schemeClr>
                </a:solidFill>
              </a:defRPr>
            </a:lvl2pPr>
            <a:lvl3pPr marL="972987" indent="0" algn="ctr">
              <a:buNone/>
              <a:defRPr>
                <a:solidFill>
                  <a:schemeClr val="tx1">
                    <a:tint val="75000"/>
                  </a:schemeClr>
                </a:solidFill>
              </a:defRPr>
            </a:lvl3pPr>
            <a:lvl4pPr marL="1459482" indent="0" algn="ctr">
              <a:buNone/>
              <a:defRPr>
                <a:solidFill>
                  <a:schemeClr val="tx1">
                    <a:tint val="75000"/>
                  </a:schemeClr>
                </a:solidFill>
              </a:defRPr>
            </a:lvl4pPr>
            <a:lvl5pPr marL="1945975" indent="0" algn="ctr">
              <a:buNone/>
              <a:defRPr>
                <a:solidFill>
                  <a:schemeClr val="tx1">
                    <a:tint val="75000"/>
                  </a:schemeClr>
                </a:solidFill>
              </a:defRPr>
            </a:lvl5pPr>
            <a:lvl6pPr marL="2432469" indent="0" algn="ctr">
              <a:buNone/>
              <a:defRPr>
                <a:solidFill>
                  <a:schemeClr val="tx1">
                    <a:tint val="75000"/>
                  </a:schemeClr>
                </a:solidFill>
              </a:defRPr>
            </a:lvl6pPr>
            <a:lvl7pPr marL="2918963" indent="0" algn="ctr">
              <a:buNone/>
              <a:defRPr>
                <a:solidFill>
                  <a:schemeClr val="tx1">
                    <a:tint val="75000"/>
                  </a:schemeClr>
                </a:solidFill>
              </a:defRPr>
            </a:lvl7pPr>
            <a:lvl8pPr marL="3405456" indent="0" algn="ctr">
              <a:buNone/>
              <a:defRPr>
                <a:solidFill>
                  <a:schemeClr val="tx1">
                    <a:tint val="75000"/>
                  </a:schemeClr>
                </a:solidFill>
              </a:defRPr>
            </a:lvl8pPr>
            <a:lvl9pPr marL="38919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40C16A-A6D3-4D10-8958-0914432BB338}" type="datetimeFigureOut">
              <a:rPr lang="en-US"/>
              <a:pPr>
                <a:defRPr/>
              </a:pPr>
              <a:t>3/29/2021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EA920-5F3F-4F00-BC59-AB72169BDF6C}" type="slidenum">
              <a:rPr lang="en-US"/>
              <a:pPr>
                <a:defRPr/>
              </a:pPr>
              <a:t>‹Nº›</a:t>
            </a:fld>
            <a:endParaRPr lang="en-US"/>
          </a:p>
        </p:txBody>
      </p:sp>
    </p:spTree>
    <p:extLst>
      <p:ext uri="{BB962C8B-B14F-4D97-AF65-F5344CB8AC3E}">
        <p14:creationId xmlns:p14="http://schemas.microsoft.com/office/powerpoint/2010/main" val="414532426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1C637F-0CE9-458A-A589-A4527CA9C4A6}" type="datetimeFigureOut">
              <a:rPr lang="en-US"/>
              <a:pPr>
                <a:defRPr/>
              </a:pPr>
              <a:t>3/29/2021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80F94-85C9-4AED-BF1E-7A8E1CAA723B}" type="slidenum">
              <a:rPr lang="en-US"/>
              <a:pPr>
                <a:defRPr/>
              </a:pPr>
              <a:t>‹Nº›</a:t>
            </a:fld>
            <a:endParaRPr lang="en-US"/>
          </a:p>
        </p:txBody>
      </p:sp>
    </p:spTree>
    <p:extLst>
      <p:ext uri="{BB962C8B-B14F-4D97-AF65-F5344CB8AC3E}">
        <p14:creationId xmlns:p14="http://schemas.microsoft.com/office/powerpoint/2010/main" val="165830957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263"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5"/>
          </a:xfrm>
        </p:spPr>
        <p:txBody>
          <a:bodyPr anchor="b"/>
          <a:lstStyle>
            <a:lvl1pPr marL="0" indent="0">
              <a:buNone/>
              <a:defRPr sz="2086">
                <a:solidFill>
                  <a:schemeClr val="tx1">
                    <a:tint val="75000"/>
                  </a:schemeClr>
                </a:solidFill>
              </a:defRPr>
            </a:lvl1pPr>
            <a:lvl2pPr marL="486494" indent="0">
              <a:buNone/>
              <a:defRPr sz="1905">
                <a:solidFill>
                  <a:schemeClr val="tx1">
                    <a:tint val="75000"/>
                  </a:schemeClr>
                </a:solidFill>
              </a:defRPr>
            </a:lvl2pPr>
            <a:lvl3pPr marL="972987" indent="0">
              <a:buNone/>
              <a:defRPr sz="1723">
                <a:solidFill>
                  <a:schemeClr val="tx1">
                    <a:tint val="75000"/>
                  </a:schemeClr>
                </a:solidFill>
              </a:defRPr>
            </a:lvl3pPr>
            <a:lvl4pPr marL="1459482" indent="0">
              <a:buNone/>
              <a:defRPr sz="1451">
                <a:solidFill>
                  <a:schemeClr val="tx1">
                    <a:tint val="75000"/>
                  </a:schemeClr>
                </a:solidFill>
              </a:defRPr>
            </a:lvl4pPr>
            <a:lvl5pPr marL="1945975" indent="0">
              <a:buNone/>
              <a:defRPr sz="1451">
                <a:solidFill>
                  <a:schemeClr val="tx1">
                    <a:tint val="75000"/>
                  </a:schemeClr>
                </a:solidFill>
              </a:defRPr>
            </a:lvl5pPr>
            <a:lvl6pPr marL="2432469" indent="0">
              <a:buNone/>
              <a:defRPr sz="1451">
                <a:solidFill>
                  <a:schemeClr val="tx1">
                    <a:tint val="75000"/>
                  </a:schemeClr>
                </a:solidFill>
              </a:defRPr>
            </a:lvl6pPr>
            <a:lvl7pPr marL="2918963" indent="0">
              <a:buNone/>
              <a:defRPr sz="1451">
                <a:solidFill>
                  <a:schemeClr val="tx1">
                    <a:tint val="75000"/>
                  </a:schemeClr>
                </a:solidFill>
              </a:defRPr>
            </a:lvl7pPr>
            <a:lvl8pPr marL="3405456" indent="0">
              <a:buNone/>
              <a:defRPr sz="1451">
                <a:solidFill>
                  <a:schemeClr val="tx1">
                    <a:tint val="75000"/>
                  </a:schemeClr>
                </a:solidFill>
              </a:defRPr>
            </a:lvl8pPr>
            <a:lvl9pPr marL="3891951"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2CE729-9BFE-449E-B2B3-2C8A49E9F75A}" type="datetimeFigureOut">
              <a:rPr lang="en-US"/>
              <a:pPr>
                <a:defRPr/>
              </a:pPr>
              <a:t>3/29/2021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C1CEA-0D59-4EAF-A152-FF7E1A7E0F71}" type="slidenum">
              <a:rPr lang="en-US"/>
              <a:pPr>
                <a:defRPr/>
              </a:pPr>
              <a:t>‹Nº›</a:t>
            </a:fld>
            <a:endParaRPr lang="en-US"/>
          </a:p>
        </p:txBody>
      </p:sp>
    </p:spTree>
    <p:extLst>
      <p:ext uri="{BB962C8B-B14F-4D97-AF65-F5344CB8AC3E}">
        <p14:creationId xmlns:p14="http://schemas.microsoft.com/office/powerpoint/2010/main" val="391235857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993"/>
            </a:lvl1pPr>
            <a:lvl2pPr>
              <a:defRPr sz="2540"/>
            </a:lvl2pPr>
            <a:lvl3pPr>
              <a:defRPr sz="208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993"/>
            </a:lvl1pPr>
            <a:lvl2pPr>
              <a:defRPr sz="2540"/>
            </a:lvl2pPr>
            <a:lvl3pPr>
              <a:defRPr sz="208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017FB2-76FE-4BF5-BB55-DA2C1B17A7D7}" type="datetimeFigureOut">
              <a:rPr lang="en-US"/>
              <a:pPr>
                <a:defRPr/>
              </a:pPr>
              <a:t>3/29/2021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B6382D-AFFA-4465-B14C-58F60B938D98}" type="slidenum">
              <a:rPr lang="en-US"/>
              <a:pPr>
                <a:defRPr/>
              </a:pPr>
              <a:t>‹Nº›</a:t>
            </a:fld>
            <a:endParaRPr lang="en-US"/>
          </a:p>
        </p:txBody>
      </p:sp>
    </p:spTree>
    <p:extLst>
      <p:ext uri="{BB962C8B-B14F-4D97-AF65-F5344CB8AC3E}">
        <p14:creationId xmlns:p14="http://schemas.microsoft.com/office/powerpoint/2010/main" val="197599358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540" b="1"/>
            </a:lvl1pPr>
            <a:lvl2pPr marL="486494" indent="0">
              <a:buNone/>
              <a:defRPr sz="2086" b="1"/>
            </a:lvl2pPr>
            <a:lvl3pPr marL="972987" indent="0">
              <a:buNone/>
              <a:defRPr sz="1905" b="1"/>
            </a:lvl3pPr>
            <a:lvl4pPr marL="1459482" indent="0">
              <a:buNone/>
              <a:defRPr sz="1723" b="1"/>
            </a:lvl4pPr>
            <a:lvl5pPr marL="1945975" indent="0">
              <a:buNone/>
              <a:defRPr sz="1723" b="1"/>
            </a:lvl5pPr>
            <a:lvl6pPr marL="2432469" indent="0">
              <a:buNone/>
              <a:defRPr sz="1723" b="1"/>
            </a:lvl6pPr>
            <a:lvl7pPr marL="2918963" indent="0">
              <a:buNone/>
              <a:defRPr sz="1723" b="1"/>
            </a:lvl7pPr>
            <a:lvl8pPr marL="3405456" indent="0">
              <a:buNone/>
              <a:defRPr sz="1723" b="1"/>
            </a:lvl8pPr>
            <a:lvl9pPr marL="3891951" indent="0">
              <a:buNone/>
              <a:defRPr sz="172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40"/>
            </a:lvl1pPr>
            <a:lvl2pPr>
              <a:defRPr sz="2086"/>
            </a:lvl2pPr>
            <a:lvl3pPr>
              <a:defRPr sz="1905"/>
            </a:lvl3pPr>
            <a:lvl4pPr>
              <a:defRPr sz="1723"/>
            </a:lvl4pPr>
            <a:lvl5pPr>
              <a:defRPr sz="1723"/>
            </a:lvl5pPr>
            <a:lvl6pPr>
              <a:defRPr sz="1723"/>
            </a:lvl6pPr>
            <a:lvl7pPr>
              <a:defRPr sz="1723"/>
            </a:lvl7pPr>
            <a:lvl8pPr>
              <a:defRPr sz="1723"/>
            </a:lvl8pPr>
            <a:lvl9pPr>
              <a:defRPr sz="17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540" b="1"/>
            </a:lvl1pPr>
            <a:lvl2pPr marL="486494" indent="0">
              <a:buNone/>
              <a:defRPr sz="2086" b="1"/>
            </a:lvl2pPr>
            <a:lvl3pPr marL="972987" indent="0">
              <a:buNone/>
              <a:defRPr sz="1905" b="1"/>
            </a:lvl3pPr>
            <a:lvl4pPr marL="1459482" indent="0">
              <a:buNone/>
              <a:defRPr sz="1723" b="1"/>
            </a:lvl4pPr>
            <a:lvl5pPr marL="1945975" indent="0">
              <a:buNone/>
              <a:defRPr sz="1723" b="1"/>
            </a:lvl5pPr>
            <a:lvl6pPr marL="2432469" indent="0">
              <a:buNone/>
              <a:defRPr sz="1723" b="1"/>
            </a:lvl6pPr>
            <a:lvl7pPr marL="2918963" indent="0">
              <a:buNone/>
              <a:defRPr sz="1723" b="1"/>
            </a:lvl7pPr>
            <a:lvl8pPr marL="3405456" indent="0">
              <a:buNone/>
              <a:defRPr sz="1723" b="1"/>
            </a:lvl8pPr>
            <a:lvl9pPr marL="3891951" indent="0">
              <a:buNone/>
              <a:defRPr sz="172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540"/>
            </a:lvl1pPr>
            <a:lvl2pPr>
              <a:defRPr sz="2086"/>
            </a:lvl2pPr>
            <a:lvl3pPr>
              <a:defRPr sz="1905"/>
            </a:lvl3pPr>
            <a:lvl4pPr>
              <a:defRPr sz="1723"/>
            </a:lvl4pPr>
            <a:lvl5pPr>
              <a:defRPr sz="1723"/>
            </a:lvl5pPr>
            <a:lvl6pPr>
              <a:defRPr sz="1723"/>
            </a:lvl6pPr>
            <a:lvl7pPr>
              <a:defRPr sz="1723"/>
            </a:lvl7pPr>
            <a:lvl8pPr>
              <a:defRPr sz="1723"/>
            </a:lvl8pPr>
            <a:lvl9pPr>
              <a:defRPr sz="17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7116272-42E9-44BC-974B-1842CDDAEC66}" type="datetimeFigureOut">
              <a:rPr lang="en-US"/>
              <a:pPr>
                <a:defRPr/>
              </a:pPr>
              <a:t>3/29/2021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2DC16A-8DCF-4D14-815F-4C8A3908553E}" type="slidenum">
              <a:rPr lang="en-US"/>
              <a:pPr>
                <a:defRPr/>
              </a:pPr>
              <a:t>‹Nº›</a:t>
            </a:fld>
            <a:endParaRPr lang="en-US"/>
          </a:p>
        </p:txBody>
      </p:sp>
    </p:spTree>
    <p:extLst>
      <p:ext uri="{BB962C8B-B14F-4D97-AF65-F5344CB8AC3E}">
        <p14:creationId xmlns:p14="http://schemas.microsoft.com/office/powerpoint/2010/main" val="172616057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A0A78DB-BF76-4A37-B705-72A23D86918B}" type="datetimeFigureOut">
              <a:rPr lang="en-US"/>
              <a:pPr>
                <a:defRPr/>
              </a:pPr>
              <a:t>3/29/2021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813EF8-D08A-4288-A768-C19EAE800795}" type="slidenum">
              <a:rPr lang="en-US"/>
              <a:pPr>
                <a:defRPr/>
              </a:pPr>
              <a:t>‹Nº›</a:t>
            </a:fld>
            <a:endParaRPr lang="en-US"/>
          </a:p>
        </p:txBody>
      </p:sp>
    </p:spTree>
    <p:extLst>
      <p:ext uri="{BB962C8B-B14F-4D97-AF65-F5344CB8AC3E}">
        <p14:creationId xmlns:p14="http://schemas.microsoft.com/office/powerpoint/2010/main" val="304925721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957A8D-2B99-4B5B-AC68-2C119CBFCC88}" type="datetimeFigureOut">
              <a:rPr lang="en-US"/>
              <a:pPr>
                <a:defRPr/>
              </a:pPr>
              <a:t>3/29/2021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3A5642-37C8-4352-A5F4-6C58371303AA}" type="slidenum">
              <a:rPr lang="en-US"/>
              <a:pPr>
                <a:defRPr/>
              </a:pPr>
              <a:t>‹Nº›</a:t>
            </a:fld>
            <a:endParaRPr lang="en-US"/>
          </a:p>
        </p:txBody>
      </p:sp>
    </p:spTree>
    <p:extLst>
      <p:ext uri="{BB962C8B-B14F-4D97-AF65-F5344CB8AC3E}">
        <p14:creationId xmlns:p14="http://schemas.microsoft.com/office/powerpoint/2010/main" val="265303374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2"/>
          </a:xfrm>
        </p:spPr>
        <p:txBody>
          <a:bodyPr anchor="b"/>
          <a:lstStyle>
            <a:lvl1pPr algn="l">
              <a:defRPr sz="2086" b="1"/>
            </a:lvl1pPr>
          </a:lstStyle>
          <a:p>
            <a:r>
              <a:rPr lang="en-US"/>
              <a:t>Click to edit Master title style</a:t>
            </a:r>
          </a:p>
        </p:txBody>
      </p:sp>
      <p:sp>
        <p:nvSpPr>
          <p:cNvPr id="3" name="Content Placeholder 2"/>
          <p:cNvSpPr>
            <a:spLocks noGrp="1"/>
          </p:cNvSpPr>
          <p:nvPr>
            <p:ph idx="1"/>
          </p:nvPr>
        </p:nvSpPr>
        <p:spPr>
          <a:xfrm>
            <a:off x="3575051" y="273052"/>
            <a:ext cx="5111750" cy="5853114"/>
          </a:xfrm>
        </p:spPr>
        <p:txBody>
          <a:bodyPr/>
          <a:lstStyle>
            <a:lvl1pPr>
              <a:defRPr sz="3356"/>
            </a:lvl1pPr>
            <a:lvl2pPr>
              <a:defRPr sz="2993"/>
            </a:lvl2pPr>
            <a:lvl3pPr>
              <a:defRPr sz="2540"/>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51"/>
            </a:lvl1pPr>
            <a:lvl2pPr marL="486494" indent="0">
              <a:buNone/>
              <a:defRPr sz="1270"/>
            </a:lvl2pPr>
            <a:lvl3pPr marL="972987" indent="0">
              <a:buNone/>
              <a:defRPr sz="1088"/>
            </a:lvl3pPr>
            <a:lvl4pPr marL="1459482" indent="0">
              <a:buNone/>
              <a:defRPr sz="907"/>
            </a:lvl4pPr>
            <a:lvl5pPr marL="1945975" indent="0">
              <a:buNone/>
              <a:defRPr sz="907"/>
            </a:lvl5pPr>
            <a:lvl6pPr marL="2432469" indent="0">
              <a:buNone/>
              <a:defRPr sz="907"/>
            </a:lvl6pPr>
            <a:lvl7pPr marL="2918963" indent="0">
              <a:buNone/>
              <a:defRPr sz="907"/>
            </a:lvl7pPr>
            <a:lvl8pPr marL="3405456" indent="0">
              <a:buNone/>
              <a:defRPr sz="907"/>
            </a:lvl8pPr>
            <a:lvl9pPr marL="3891951"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B41EF67-F8FA-4100-A1D5-2D71021833AC}" type="datetimeFigureOut">
              <a:rPr lang="en-US"/>
              <a:pPr>
                <a:defRPr/>
              </a:pPr>
              <a:t>3/29/2021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D01B1D2-C26D-4837-80BD-4C09D87DC540}" type="slidenum">
              <a:rPr lang="en-US"/>
              <a:pPr>
                <a:defRPr/>
              </a:pPr>
              <a:t>‹Nº›</a:t>
            </a:fld>
            <a:endParaRPr lang="en-US">
              <a:solidFill>
                <a:srgbClr val="88A44D"/>
              </a:solidFill>
            </a:endParaRPr>
          </a:p>
        </p:txBody>
      </p:sp>
    </p:spTree>
    <p:extLst>
      <p:ext uri="{BB962C8B-B14F-4D97-AF65-F5344CB8AC3E}">
        <p14:creationId xmlns:p14="http://schemas.microsoft.com/office/powerpoint/2010/main" val="12723592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2CF7D47-1B5B-4F68-8F3C-44846C423F8C}" type="slidenum">
              <a:rPr lang="es-ES"/>
              <a:pPr>
                <a:defRPr/>
              </a:pPr>
              <a:t>‹Nº›</a:t>
            </a:fld>
            <a:endParaRPr lang="es-ES"/>
          </a:p>
        </p:txBody>
      </p:sp>
    </p:spTree>
    <p:extLst>
      <p:ext uri="{BB962C8B-B14F-4D97-AF65-F5344CB8AC3E}">
        <p14:creationId xmlns:p14="http://schemas.microsoft.com/office/powerpoint/2010/main" val="847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8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356"/>
            </a:lvl1pPr>
            <a:lvl2pPr marL="486494" indent="0">
              <a:buNone/>
              <a:defRPr sz="2993"/>
            </a:lvl2pPr>
            <a:lvl3pPr marL="972987" indent="0">
              <a:buNone/>
              <a:defRPr sz="2540"/>
            </a:lvl3pPr>
            <a:lvl4pPr marL="1459482" indent="0">
              <a:buNone/>
              <a:defRPr sz="2086"/>
            </a:lvl4pPr>
            <a:lvl5pPr marL="1945975" indent="0">
              <a:buNone/>
              <a:defRPr sz="2086"/>
            </a:lvl5pPr>
            <a:lvl6pPr marL="2432469" indent="0">
              <a:buNone/>
              <a:defRPr sz="2086"/>
            </a:lvl6pPr>
            <a:lvl7pPr marL="2918963" indent="0">
              <a:buNone/>
              <a:defRPr sz="2086"/>
            </a:lvl7pPr>
            <a:lvl8pPr marL="3405456" indent="0">
              <a:buNone/>
              <a:defRPr sz="2086"/>
            </a:lvl8pPr>
            <a:lvl9pPr marL="3891951" indent="0">
              <a:buNone/>
              <a:defRPr sz="2086"/>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51"/>
            </a:lvl1pPr>
            <a:lvl2pPr marL="486494" indent="0">
              <a:buNone/>
              <a:defRPr sz="1270"/>
            </a:lvl2pPr>
            <a:lvl3pPr marL="972987" indent="0">
              <a:buNone/>
              <a:defRPr sz="1088"/>
            </a:lvl3pPr>
            <a:lvl4pPr marL="1459482" indent="0">
              <a:buNone/>
              <a:defRPr sz="907"/>
            </a:lvl4pPr>
            <a:lvl5pPr marL="1945975" indent="0">
              <a:buNone/>
              <a:defRPr sz="907"/>
            </a:lvl5pPr>
            <a:lvl6pPr marL="2432469" indent="0">
              <a:buNone/>
              <a:defRPr sz="907"/>
            </a:lvl6pPr>
            <a:lvl7pPr marL="2918963" indent="0">
              <a:buNone/>
              <a:defRPr sz="907"/>
            </a:lvl7pPr>
            <a:lvl8pPr marL="3405456" indent="0">
              <a:buNone/>
              <a:defRPr sz="907"/>
            </a:lvl8pPr>
            <a:lvl9pPr marL="3891951" indent="0">
              <a:buNone/>
              <a:defRPr sz="90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995A0B-8D38-44B6-929E-CB04A26A2D3D}" type="datetimeFigureOut">
              <a:rPr lang="en-US"/>
              <a:pPr>
                <a:defRPr/>
              </a:pPr>
              <a:t>3/29/2021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105BE-185A-4709-A76E-706D4D6AD323}" type="slidenum">
              <a:rPr lang="en-US"/>
              <a:pPr>
                <a:defRPr/>
              </a:pPr>
              <a:t>‹Nº›</a:t>
            </a:fld>
            <a:endParaRPr lang="en-US"/>
          </a:p>
        </p:txBody>
      </p:sp>
    </p:spTree>
    <p:extLst>
      <p:ext uri="{BB962C8B-B14F-4D97-AF65-F5344CB8AC3E}">
        <p14:creationId xmlns:p14="http://schemas.microsoft.com/office/powerpoint/2010/main" val="356770796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CACE19-E2E1-432F-991D-7172F998B286}" type="datetimeFigureOut">
              <a:rPr lang="en-US"/>
              <a:pPr>
                <a:defRPr/>
              </a:pPr>
              <a:t>3/29/2021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A4637E-0575-4650-9E61-0595A1DA5C9C}" type="slidenum">
              <a:rPr lang="en-US"/>
              <a:pPr>
                <a:defRPr/>
              </a:pPr>
              <a:t>‹Nº›</a:t>
            </a:fld>
            <a:endParaRPr lang="en-US"/>
          </a:p>
        </p:txBody>
      </p:sp>
    </p:spTree>
    <p:extLst>
      <p:ext uri="{BB962C8B-B14F-4D97-AF65-F5344CB8AC3E}">
        <p14:creationId xmlns:p14="http://schemas.microsoft.com/office/powerpoint/2010/main" val="154274652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02F879-B4F2-499E-91CA-A4AF898B58FD}" type="datetimeFigureOut">
              <a:rPr lang="en-US"/>
              <a:pPr>
                <a:defRPr/>
              </a:pPr>
              <a:t>3/29/2021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A0AA13-5076-4EA3-8BC3-AA7ADC55470D}" type="slidenum">
              <a:rPr lang="en-US"/>
              <a:pPr>
                <a:defRPr/>
              </a:pPr>
              <a:t>‹Nº›</a:t>
            </a:fld>
            <a:endParaRPr lang="en-US"/>
          </a:p>
        </p:txBody>
      </p:sp>
    </p:spTree>
    <p:extLst>
      <p:ext uri="{BB962C8B-B14F-4D97-AF65-F5344CB8AC3E}">
        <p14:creationId xmlns:p14="http://schemas.microsoft.com/office/powerpoint/2010/main" val="41750143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0145A33-D621-41E6-924D-0249706D91AB}" type="slidenum">
              <a:rPr lang="es-ES"/>
              <a:pPr>
                <a:defRPr/>
              </a:pPr>
              <a:t>‹Nº›</a:t>
            </a:fld>
            <a:endParaRPr lang="es-ES"/>
          </a:p>
        </p:txBody>
      </p:sp>
    </p:spTree>
    <p:extLst>
      <p:ext uri="{BB962C8B-B14F-4D97-AF65-F5344CB8AC3E}">
        <p14:creationId xmlns:p14="http://schemas.microsoft.com/office/powerpoint/2010/main" val="389828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B5799C69-86A2-49C6-AE97-6D17D50871AA}" type="slidenum">
              <a:rPr lang="es-ES"/>
              <a:pPr>
                <a:defRPr/>
              </a:pPr>
              <a:t>‹Nº›</a:t>
            </a:fld>
            <a:endParaRPr lang="es-ES"/>
          </a:p>
        </p:txBody>
      </p:sp>
    </p:spTree>
    <p:extLst>
      <p:ext uri="{BB962C8B-B14F-4D97-AF65-F5344CB8AC3E}">
        <p14:creationId xmlns:p14="http://schemas.microsoft.com/office/powerpoint/2010/main" val="23988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DF745881-5973-4C4A-8863-1BD94B520C9C}" type="slidenum">
              <a:rPr lang="es-ES"/>
              <a:pPr>
                <a:defRPr/>
              </a:pPr>
              <a:t>‹Nº›</a:t>
            </a:fld>
            <a:endParaRPr lang="es-ES"/>
          </a:p>
        </p:txBody>
      </p:sp>
    </p:spTree>
    <p:extLst>
      <p:ext uri="{BB962C8B-B14F-4D97-AF65-F5344CB8AC3E}">
        <p14:creationId xmlns:p14="http://schemas.microsoft.com/office/powerpoint/2010/main" val="113900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DCF1318C-C3CD-4AAE-97FB-62C94319DA3F}" type="slidenum">
              <a:rPr lang="es-ES"/>
              <a:pPr>
                <a:defRPr/>
              </a:pPr>
              <a:t>‹Nº›</a:t>
            </a:fld>
            <a:endParaRPr lang="es-ES"/>
          </a:p>
        </p:txBody>
      </p:sp>
    </p:spTree>
    <p:extLst>
      <p:ext uri="{BB962C8B-B14F-4D97-AF65-F5344CB8AC3E}">
        <p14:creationId xmlns:p14="http://schemas.microsoft.com/office/powerpoint/2010/main" val="39796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E3AB3A80-DA47-47E0-92E8-B43F5EC8BDF4}" type="slidenum">
              <a:rPr lang="es-ES"/>
              <a:pPr>
                <a:defRPr/>
              </a:pPr>
              <a:t>‹Nº›</a:t>
            </a:fld>
            <a:endParaRPr lang="es-ES"/>
          </a:p>
        </p:txBody>
      </p:sp>
    </p:spTree>
    <p:extLst>
      <p:ext uri="{BB962C8B-B14F-4D97-AF65-F5344CB8AC3E}">
        <p14:creationId xmlns:p14="http://schemas.microsoft.com/office/powerpoint/2010/main" val="136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1D74306A-8AFE-46A5-ABB9-C141EE5D5AA4}" type="slidenum">
              <a:rPr lang="es-ES"/>
              <a:pPr>
                <a:defRPr/>
              </a:pPr>
              <a:t>‹Nº›</a:t>
            </a:fld>
            <a:endParaRPr lang="es-ES"/>
          </a:p>
        </p:txBody>
      </p:sp>
    </p:spTree>
    <p:extLst>
      <p:ext uri="{BB962C8B-B14F-4D97-AF65-F5344CB8AC3E}">
        <p14:creationId xmlns:p14="http://schemas.microsoft.com/office/powerpoint/2010/main" val="329024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B8389B3A-33DC-4389-A593-6E91E107FB15}" type="slidenum">
              <a:rPr lang="es-ES"/>
              <a:pPr>
                <a:defRPr/>
              </a:pPr>
              <a:t>‹Nº›</a:t>
            </a:fld>
            <a:endParaRPr lang="es-ES"/>
          </a:p>
        </p:txBody>
      </p:sp>
    </p:spTree>
    <p:extLst>
      <p:ext uri="{BB962C8B-B14F-4D97-AF65-F5344CB8AC3E}">
        <p14:creationId xmlns:p14="http://schemas.microsoft.com/office/powerpoint/2010/main" val="29023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28" name="Rectangle 4"/>
          <p:cNvSpPr>
            <a:spLocks noChangeArrowheads="1"/>
          </p:cNvSpPr>
          <p:nvPr/>
        </p:nvSpPr>
        <p:spPr bwMode="ltGray">
          <a:xfrm>
            <a:off x="533400" y="15240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s-E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2EB27125-2756-4046-A12E-BF9E04E5812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8" rIns="107275" bIns="53638" numCol="1" anchor="ctr" anchorCtr="0" compatLnSpc="1">
            <a:prstTxWarp prst="textNoShape">
              <a:avLst/>
            </a:prstTxWarp>
          </a:bodyPr>
          <a:lstStyle/>
          <a:p>
            <a:pPr lvl="0"/>
            <a:r>
              <a:rPr lang="en-US" altLang="es-AR"/>
              <a:t>Click to edit Master title style</a:t>
            </a:r>
          </a:p>
        </p:txBody>
      </p:sp>
      <p:sp>
        <p:nvSpPr>
          <p:cNvPr id="1027" name="Text Placeholder 2"/>
          <p:cNvSpPr>
            <a:spLocks noGrp="1"/>
          </p:cNvSpPr>
          <p:nvPr>
            <p:ph type="body" idx="1"/>
          </p:nvPr>
        </p:nvSpPr>
        <p:spPr bwMode="auto">
          <a:xfrm>
            <a:off x="457200" y="1600202"/>
            <a:ext cx="8229600" cy="45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75" tIns="53638" rIns="107275" bIns="53638" numCol="1" anchor="t" anchorCtr="0" compatLnSpc="1">
            <a:prstTxWarp prst="textNoShape">
              <a:avLst/>
            </a:prstTxWarp>
          </a:bodyPr>
          <a:lstStyle/>
          <a:p>
            <a:pPr lvl="0"/>
            <a:r>
              <a:rPr lang="en-US" altLang="es-AR"/>
              <a:t>Click to edit Master text styles</a:t>
            </a:r>
          </a:p>
          <a:p>
            <a:pPr lvl="1"/>
            <a:r>
              <a:rPr lang="en-US" altLang="es-AR"/>
              <a:t>Second level</a:t>
            </a:r>
          </a:p>
          <a:p>
            <a:pPr lvl="2"/>
            <a:r>
              <a:rPr lang="en-US" altLang="es-AR"/>
              <a:t>Third level</a:t>
            </a:r>
          </a:p>
          <a:p>
            <a:pPr lvl="3"/>
            <a:r>
              <a:rPr lang="en-US" altLang="es-AR"/>
              <a:t>Fourth level</a:t>
            </a:r>
          </a:p>
          <a:p>
            <a:pPr lvl="4"/>
            <a:r>
              <a:rPr lang="en-US" altLang="es-AR"/>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107275" tIns="53638" rIns="107275" bIns="53638" numCol="1" anchor="ctr" anchorCtr="0" compatLnSpc="1">
            <a:prstTxWarp prst="textNoShape">
              <a:avLst/>
            </a:prstTxWarp>
          </a:bodyPr>
          <a:lstStyle>
            <a:lvl1pPr>
              <a:defRPr sz="1270">
                <a:solidFill>
                  <a:srgbClr val="898989"/>
                </a:solidFill>
              </a:defRPr>
            </a:lvl1pPr>
          </a:lstStyle>
          <a:p>
            <a:pPr>
              <a:defRPr/>
            </a:pPr>
            <a:fld id="{F0AD49EF-0909-4D9F-A46A-9E5DCE0AB203}" type="datetimeFigureOut">
              <a:rPr lang="en-US"/>
              <a:pPr>
                <a:defRPr/>
              </a:pPr>
              <a:t>3/29/2021</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107275" tIns="53638" rIns="107275" bIns="53638" rtlCol="0" anchor="ctr"/>
          <a:lstStyle>
            <a:lvl1pPr algn="ctr" fontAlgn="auto">
              <a:spcBef>
                <a:spcPts val="0"/>
              </a:spcBef>
              <a:spcAft>
                <a:spcPts val="0"/>
              </a:spcAft>
              <a:defRPr sz="127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107275" tIns="53638" rIns="107275" bIns="53638" numCol="1" anchor="ctr" anchorCtr="0" compatLnSpc="1">
            <a:prstTxWarp prst="textNoShape">
              <a:avLst/>
            </a:prstTxWarp>
          </a:bodyPr>
          <a:lstStyle>
            <a:lvl1pPr algn="r">
              <a:defRPr sz="1270">
                <a:solidFill>
                  <a:srgbClr val="898989"/>
                </a:solidFill>
              </a:defRPr>
            </a:lvl1pPr>
          </a:lstStyle>
          <a:p>
            <a:pPr>
              <a:defRPr/>
            </a:pPr>
            <a:fld id="{FFD25F6B-B246-4B70-89AA-57AB19F72A06}" type="slidenum">
              <a:rPr lang="en-US"/>
              <a:pPr>
                <a:defRPr/>
              </a:pPr>
              <a:t>‹Nº›</a:t>
            </a:fld>
            <a:endParaRPr lang="en-US"/>
          </a:p>
        </p:txBody>
      </p:sp>
    </p:spTree>
    <p:extLst>
      <p:ext uri="{BB962C8B-B14F-4D97-AF65-F5344CB8AC3E}">
        <p14:creationId xmlns:p14="http://schemas.microsoft.com/office/powerpoint/2010/main" val="267825623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slow">
    <p:push dir="u"/>
  </p:transition>
  <p:txStyles>
    <p:titleStyle>
      <a:lvl1pPr algn="ctr" defTabSz="486494" rtl="0" eaLnBrk="0" fontAlgn="base" hangingPunct="0">
        <a:spcBef>
          <a:spcPct val="0"/>
        </a:spcBef>
        <a:spcAft>
          <a:spcPct val="0"/>
        </a:spcAft>
        <a:defRPr sz="4716" kern="1200">
          <a:solidFill>
            <a:schemeClr val="tx1"/>
          </a:solidFill>
          <a:latin typeface="+mj-lt"/>
          <a:ea typeface="MS PGothic" pitchFamily="34" charset="-128"/>
          <a:cs typeface="ＭＳ Ｐゴシック" charset="0"/>
        </a:defRPr>
      </a:lvl1pPr>
      <a:lvl2pPr algn="ctr" defTabSz="486494" rtl="0" eaLnBrk="0" fontAlgn="base" hangingPunct="0">
        <a:spcBef>
          <a:spcPct val="0"/>
        </a:spcBef>
        <a:spcAft>
          <a:spcPct val="0"/>
        </a:spcAft>
        <a:defRPr sz="4716">
          <a:solidFill>
            <a:schemeClr val="tx1"/>
          </a:solidFill>
          <a:latin typeface="Calibri" charset="0"/>
          <a:ea typeface="MS PGothic" pitchFamily="34" charset="-128"/>
          <a:cs typeface="ＭＳ Ｐゴシック" charset="0"/>
        </a:defRPr>
      </a:lvl2pPr>
      <a:lvl3pPr algn="ctr" defTabSz="486494" rtl="0" eaLnBrk="0" fontAlgn="base" hangingPunct="0">
        <a:spcBef>
          <a:spcPct val="0"/>
        </a:spcBef>
        <a:spcAft>
          <a:spcPct val="0"/>
        </a:spcAft>
        <a:defRPr sz="4716">
          <a:solidFill>
            <a:schemeClr val="tx1"/>
          </a:solidFill>
          <a:latin typeface="Calibri" charset="0"/>
          <a:ea typeface="MS PGothic" pitchFamily="34" charset="-128"/>
          <a:cs typeface="ＭＳ Ｐゴシック" charset="0"/>
        </a:defRPr>
      </a:lvl3pPr>
      <a:lvl4pPr algn="ctr" defTabSz="486494" rtl="0" eaLnBrk="0" fontAlgn="base" hangingPunct="0">
        <a:spcBef>
          <a:spcPct val="0"/>
        </a:spcBef>
        <a:spcAft>
          <a:spcPct val="0"/>
        </a:spcAft>
        <a:defRPr sz="4716">
          <a:solidFill>
            <a:schemeClr val="tx1"/>
          </a:solidFill>
          <a:latin typeface="Calibri" charset="0"/>
          <a:ea typeface="MS PGothic" pitchFamily="34" charset="-128"/>
          <a:cs typeface="ＭＳ Ｐゴシック" charset="0"/>
        </a:defRPr>
      </a:lvl4pPr>
      <a:lvl5pPr algn="ctr" defTabSz="486494" rtl="0" eaLnBrk="0" fontAlgn="base" hangingPunct="0">
        <a:spcBef>
          <a:spcPct val="0"/>
        </a:spcBef>
        <a:spcAft>
          <a:spcPct val="0"/>
        </a:spcAft>
        <a:defRPr sz="4716">
          <a:solidFill>
            <a:schemeClr val="tx1"/>
          </a:solidFill>
          <a:latin typeface="Calibri" charset="0"/>
          <a:ea typeface="MS PGothic" pitchFamily="34" charset="-128"/>
          <a:cs typeface="ＭＳ Ｐゴシック" charset="0"/>
        </a:defRPr>
      </a:lvl5pPr>
      <a:lvl6pPr marL="486494" algn="ctr" defTabSz="486494" rtl="0" fontAlgn="base">
        <a:spcBef>
          <a:spcPct val="0"/>
        </a:spcBef>
        <a:spcAft>
          <a:spcPct val="0"/>
        </a:spcAft>
        <a:defRPr sz="4716">
          <a:solidFill>
            <a:schemeClr val="tx1"/>
          </a:solidFill>
          <a:latin typeface="Calibri" charset="0"/>
          <a:ea typeface="ＭＳ Ｐゴシック" charset="0"/>
          <a:cs typeface="ＭＳ Ｐゴシック" charset="0"/>
        </a:defRPr>
      </a:lvl6pPr>
      <a:lvl7pPr marL="972987" algn="ctr" defTabSz="486494" rtl="0" fontAlgn="base">
        <a:spcBef>
          <a:spcPct val="0"/>
        </a:spcBef>
        <a:spcAft>
          <a:spcPct val="0"/>
        </a:spcAft>
        <a:defRPr sz="4716">
          <a:solidFill>
            <a:schemeClr val="tx1"/>
          </a:solidFill>
          <a:latin typeface="Calibri" charset="0"/>
          <a:ea typeface="ＭＳ Ｐゴシック" charset="0"/>
          <a:cs typeface="ＭＳ Ｐゴシック" charset="0"/>
        </a:defRPr>
      </a:lvl7pPr>
      <a:lvl8pPr marL="1459482" algn="ctr" defTabSz="486494" rtl="0" fontAlgn="base">
        <a:spcBef>
          <a:spcPct val="0"/>
        </a:spcBef>
        <a:spcAft>
          <a:spcPct val="0"/>
        </a:spcAft>
        <a:defRPr sz="4716">
          <a:solidFill>
            <a:schemeClr val="tx1"/>
          </a:solidFill>
          <a:latin typeface="Calibri" charset="0"/>
          <a:ea typeface="ＭＳ Ｐゴシック" charset="0"/>
          <a:cs typeface="ＭＳ Ｐゴシック" charset="0"/>
        </a:defRPr>
      </a:lvl8pPr>
      <a:lvl9pPr marL="1945975" algn="ctr" defTabSz="486494" rtl="0" fontAlgn="base">
        <a:spcBef>
          <a:spcPct val="0"/>
        </a:spcBef>
        <a:spcAft>
          <a:spcPct val="0"/>
        </a:spcAft>
        <a:defRPr sz="4716">
          <a:solidFill>
            <a:schemeClr val="tx1"/>
          </a:solidFill>
          <a:latin typeface="Calibri" charset="0"/>
          <a:ea typeface="ＭＳ Ｐゴシック" charset="0"/>
          <a:cs typeface="ＭＳ Ｐゴシック" charset="0"/>
        </a:defRPr>
      </a:lvl9pPr>
    </p:titleStyle>
    <p:bodyStyle>
      <a:lvl1pPr marL="364870" indent="-364870" algn="l" defTabSz="486494" rtl="0" eaLnBrk="0" fontAlgn="base" hangingPunct="0">
        <a:spcBef>
          <a:spcPct val="20000"/>
        </a:spcBef>
        <a:spcAft>
          <a:spcPct val="0"/>
        </a:spcAft>
        <a:buFont typeface="Arial" pitchFamily="34" charset="0"/>
        <a:buChar char="•"/>
        <a:defRPr sz="3356" kern="1200">
          <a:solidFill>
            <a:schemeClr val="tx1"/>
          </a:solidFill>
          <a:latin typeface="+mn-lt"/>
          <a:ea typeface="MS PGothic" pitchFamily="34" charset="-128"/>
          <a:cs typeface="ＭＳ Ｐゴシック" charset="0"/>
        </a:defRPr>
      </a:lvl1pPr>
      <a:lvl2pPr marL="790553" indent="-304058" algn="l" defTabSz="486494" rtl="0" eaLnBrk="0" fontAlgn="base" hangingPunct="0">
        <a:spcBef>
          <a:spcPct val="20000"/>
        </a:spcBef>
        <a:spcAft>
          <a:spcPct val="0"/>
        </a:spcAft>
        <a:buFont typeface="Arial" pitchFamily="34" charset="0"/>
        <a:buChar char="–"/>
        <a:defRPr sz="2993" kern="1200">
          <a:solidFill>
            <a:schemeClr val="tx1"/>
          </a:solidFill>
          <a:latin typeface="+mn-lt"/>
          <a:ea typeface="MS PGothic" pitchFamily="34" charset="-128"/>
          <a:cs typeface="+mn-cs"/>
        </a:defRPr>
      </a:lvl2pPr>
      <a:lvl3pPr marL="1216234" indent="-243247" algn="l" defTabSz="486494" rtl="0" eaLnBrk="0" fontAlgn="base" hangingPunct="0">
        <a:spcBef>
          <a:spcPct val="20000"/>
        </a:spcBef>
        <a:spcAft>
          <a:spcPct val="0"/>
        </a:spcAft>
        <a:buFont typeface="Arial" pitchFamily="34" charset="0"/>
        <a:buChar char="•"/>
        <a:defRPr sz="2540" kern="1200">
          <a:solidFill>
            <a:schemeClr val="tx1"/>
          </a:solidFill>
          <a:latin typeface="+mn-lt"/>
          <a:ea typeface="MS PGothic" pitchFamily="34" charset="-128"/>
          <a:cs typeface="+mn-cs"/>
        </a:defRPr>
      </a:lvl3pPr>
      <a:lvl4pPr marL="1702728" indent="-243247" algn="l" defTabSz="486494" rtl="0" eaLnBrk="0" fontAlgn="base" hangingPunct="0">
        <a:spcBef>
          <a:spcPct val="20000"/>
        </a:spcBef>
        <a:spcAft>
          <a:spcPct val="0"/>
        </a:spcAft>
        <a:buFont typeface="Arial" pitchFamily="34" charset="0"/>
        <a:buChar char="–"/>
        <a:defRPr sz="2086" kern="1200">
          <a:solidFill>
            <a:schemeClr val="tx1"/>
          </a:solidFill>
          <a:latin typeface="+mn-lt"/>
          <a:ea typeface="MS PGothic" pitchFamily="34" charset="-128"/>
          <a:cs typeface="+mn-cs"/>
        </a:defRPr>
      </a:lvl4pPr>
      <a:lvl5pPr marL="2189221" indent="-243247" algn="l" defTabSz="486494" rtl="0" eaLnBrk="0" fontAlgn="base" hangingPunct="0">
        <a:spcBef>
          <a:spcPct val="20000"/>
        </a:spcBef>
        <a:spcAft>
          <a:spcPct val="0"/>
        </a:spcAft>
        <a:buFont typeface="Arial" pitchFamily="34" charset="0"/>
        <a:buChar char="»"/>
        <a:defRPr sz="2086" kern="1200">
          <a:solidFill>
            <a:schemeClr val="tx1"/>
          </a:solidFill>
          <a:latin typeface="+mn-lt"/>
          <a:ea typeface="MS PGothic" pitchFamily="34" charset="-128"/>
          <a:cs typeface="+mn-cs"/>
        </a:defRPr>
      </a:lvl5pPr>
      <a:lvl6pPr marL="2675716" indent="-243247" algn="l" defTabSz="486494" rtl="0" eaLnBrk="1" latinLnBrk="0" hangingPunct="1">
        <a:spcBef>
          <a:spcPct val="20000"/>
        </a:spcBef>
        <a:buFont typeface="Arial"/>
        <a:buChar char="•"/>
        <a:defRPr sz="2086" kern="1200">
          <a:solidFill>
            <a:schemeClr val="tx1"/>
          </a:solidFill>
          <a:latin typeface="+mn-lt"/>
          <a:ea typeface="+mn-ea"/>
          <a:cs typeface="+mn-cs"/>
        </a:defRPr>
      </a:lvl6pPr>
      <a:lvl7pPr marL="3162209" indent="-243247" algn="l" defTabSz="486494" rtl="0" eaLnBrk="1" latinLnBrk="0" hangingPunct="1">
        <a:spcBef>
          <a:spcPct val="20000"/>
        </a:spcBef>
        <a:buFont typeface="Arial"/>
        <a:buChar char="•"/>
        <a:defRPr sz="2086" kern="1200">
          <a:solidFill>
            <a:schemeClr val="tx1"/>
          </a:solidFill>
          <a:latin typeface="+mn-lt"/>
          <a:ea typeface="+mn-ea"/>
          <a:cs typeface="+mn-cs"/>
        </a:defRPr>
      </a:lvl7pPr>
      <a:lvl8pPr marL="3648703" indent="-243247" algn="l" defTabSz="486494" rtl="0" eaLnBrk="1" latinLnBrk="0" hangingPunct="1">
        <a:spcBef>
          <a:spcPct val="20000"/>
        </a:spcBef>
        <a:buFont typeface="Arial"/>
        <a:buChar char="•"/>
        <a:defRPr sz="2086" kern="1200">
          <a:solidFill>
            <a:schemeClr val="tx1"/>
          </a:solidFill>
          <a:latin typeface="+mn-lt"/>
          <a:ea typeface="+mn-ea"/>
          <a:cs typeface="+mn-cs"/>
        </a:defRPr>
      </a:lvl8pPr>
      <a:lvl9pPr marL="4135197" indent="-243247" algn="l" defTabSz="486494" rtl="0" eaLnBrk="1" latinLnBrk="0" hangingPunct="1">
        <a:spcBef>
          <a:spcPct val="20000"/>
        </a:spcBef>
        <a:buFont typeface="Arial"/>
        <a:buChar char="•"/>
        <a:defRPr sz="2086" kern="1200">
          <a:solidFill>
            <a:schemeClr val="tx1"/>
          </a:solidFill>
          <a:latin typeface="+mn-lt"/>
          <a:ea typeface="+mn-ea"/>
          <a:cs typeface="+mn-cs"/>
        </a:defRPr>
      </a:lvl9pPr>
    </p:bodyStyle>
    <p:otherStyle>
      <a:defPPr>
        <a:defRPr lang="en-US"/>
      </a:defPPr>
      <a:lvl1pPr marL="0" algn="l" defTabSz="486494" rtl="0" eaLnBrk="1" latinLnBrk="0" hangingPunct="1">
        <a:defRPr sz="1905" kern="1200">
          <a:solidFill>
            <a:schemeClr val="tx1"/>
          </a:solidFill>
          <a:latin typeface="+mn-lt"/>
          <a:ea typeface="+mn-ea"/>
          <a:cs typeface="+mn-cs"/>
        </a:defRPr>
      </a:lvl1pPr>
      <a:lvl2pPr marL="486494" algn="l" defTabSz="486494" rtl="0" eaLnBrk="1" latinLnBrk="0" hangingPunct="1">
        <a:defRPr sz="1905" kern="1200">
          <a:solidFill>
            <a:schemeClr val="tx1"/>
          </a:solidFill>
          <a:latin typeface="+mn-lt"/>
          <a:ea typeface="+mn-ea"/>
          <a:cs typeface="+mn-cs"/>
        </a:defRPr>
      </a:lvl2pPr>
      <a:lvl3pPr marL="972987" algn="l" defTabSz="486494" rtl="0" eaLnBrk="1" latinLnBrk="0" hangingPunct="1">
        <a:defRPr sz="1905" kern="1200">
          <a:solidFill>
            <a:schemeClr val="tx1"/>
          </a:solidFill>
          <a:latin typeface="+mn-lt"/>
          <a:ea typeface="+mn-ea"/>
          <a:cs typeface="+mn-cs"/>
        </a:defRPr>
      </a:lvl3pPr>
      <a:lvl4pPr marL="1459482" algn="l" defTabSz="486494" rtl="0" eaLnBrk="1" latinLnBrk="0" hangingPunct="1">
        <a:defRPr sz="1905" kern="1200">
          <a:solidFill>
            <a:schemeClr val="tx1"/>
          </a:solidFill>
          <a:latin typeface="+mn-lt"/>
          <a:ea typeface="+mn-ea"/>
          <a:cs typeface="+mn-cs"/>
        </a:defRPr>
      </a:lvl4pPr>
      <a:lvl5pPr marL="1945975" algn="l" defTabSz="486494" rtl="0" eaLnBrk="1" latinLnBrk="0" hangingPunct="1">
        <a:defRPr sz="1905" kern="1200">
          <a:solidFill>
            <a:schemeClr val="tx1"/>
          </a:solidFill>
          <a:latin typeface="+mn-lt"/>
          <a:ea typeface="+mn-ea"/>
          <a:cs typeface="+mn-cs"/>
        </a:defRPr>
      </a:lvl5pPr>
      <a:lvl6pPr marL="2432469" algn="l" defTabSz="486494" rtl="0" eaLnBrk="1" latinLnBrk="0" hangingPunct="1">
        <a:defRPr sz="1905" kern="1200">
          <a:solidFill>
            <a:schemeClr val="tx1"/>
          </a:solidFill>
          <a:latin typeface="+mn-lt"/>
          <a:ea typeface="+mn-ea"/>
          <a:cs typeface="+mn-cs"/>
        </a:defRPr>
      </a:lvl6pPr>
      <a:lvl7pPr marL="2918963" algn="l" defTabSz="486494" rtl="0" eaLnBrk="1" latinLnBrk="0" hangingPunct="1">
        <a:defRPr sz="1905" kern="1200">
          <a:solidFill>
            <a:schemeClr val="tx1"/>
          </a:solidFill>
          <a:latin typeface="+mn-lt"/>
          <a:ea typeface="+mn-ea"/>
          <a:cs typeface="+mn-cs"/>
        </a:defRPr>
      </a:lvl7pPr>
      <a:lvl8pPr marL="3405456" algn="l" defTabSz="486494" rtl="0" eaLnBrk="1" latinLnBrk="0" hangingPunct="1">
        <a:defRPr sz="1905" kern="1200">
          <a:solidFill>
            <a:schemeClr val="tx1"/>
          </a:solidFill>
          <a:latin typeface="+mn-lt"/>
          <a:ea typeface="+mn-ea"/>
          <a:cs typeface="+mn-cs"/>
        </a:defRPr>
      </a:lvl8pPr>
      <a:lvl9pPr marL="3891951" algn="l" defTabSz="486494"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683568" y="980728"/>
            <a:ext cx="8131175" cy="447833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MX" altLang="es-AR" sz="2800" b="1" dirty="0"/>
              <a:t>METODOLOGÍA Y TÉCNICAS DE INVESTIGACIÓN EN CIENCIAS SOCIALES</a:t>
            </a:r>
          </a:p>
          <a:p>
            <a:pPr algn="ctr" eaLnBrk="1" hangingPunct="1">
              <a:spcBef>
                <a:spcPct val="100000"/>
              </a:spcBef>
              <a:buClrTx/>
              <a:buSzTx/>
              <a:buFontTx/>
              <a:buNone/>
            </a:pPr>
            <a:r>
              <a:rPr lang="es-MX" altLang="es-AR" sz="2800" dirty="0"/>
              <a:t>Titular: Agustín Salvia</a:t>
            </a:r>
          </a:p>
          <a:p>
            <a:pPr algn="ctr" eaLnBrk="1" hangingPunct="1">
              <a:spcBef>
                <a:spcPct val="100000"/>
              </a:spcBef>
              <a:buClrTx/>
              <a:buSzTx/>
              <a:buFontTx/>
              <a:buNone/>
            </a:pPr>
            <a:r>
              <a:rPr lang="es-AR" altLang="es-AR" sz="2800" b="1" dirty="0"/>
              <a:t>TEÓRICO 3: </a:t>
            </a:r>
          </a:p>
          <a:p>
            <a:pPr algn="ctr" eaLnBrk="1" hangingPunct="1">
              <a:spcBef>
                <a:spcPct val="100000"/>
              </a:spcBef>
              <a:buClrTx/>
              <a:buSzTx/>
              <a:buFontTx/>
              <a:buNone/>
            </a:pPr>
            <a:r>
              <a:rPr lang="es-AR" altLang="es-AR" sz="2800" b="1" dirty="0"/>
              <a:t>EL PROBLEMA, EL MÉTODO Y EL PROCESO DE INVESTIGACIÓN CIENTÍFICA </a:t>
            </a:r>
          </a:p>
          <a:p>
            <a:pPr algn="ctr" eaLnBrk="1" hangingPunct="1">
              <a:spcBef>
                <a:spcPts val="600"/>
              </a:spcBef>
              <a:buClrTx/>
              <a:buSzTx/>
              <a:buFontTx/>
              <a:buNone/>
            </a:pPr>
            <a:r>
              <a:rPr lang="es-AR" altLang="es-AR" sz="2800" b="1" dirty="0"/>
              <a:t>(3° PARTE)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838200"/>
            <a:ext cx="91440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s-AR" altLang="es-AR" sz="2400"/>
          </a:p>
        </p:txBody>
      </p:sp>
      <p:sp>
        <p:nvSpPr>
          <p:cNvPr id="22531" name="Rectangle 3"/>
          <p:cNvSpPr>
            <a:spLocks noChangeArrowheads="1"/>
          </p:cNvSpPr>
          <p:nvPr/>
        </p:nvSpPr>
        <p:spPr bwMode="auto">
          <a:xfrm>
            <a:off x="196850" y="115888"/>
            <a:ext cx="8839200" cy="393541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000" b="1"/>
              <a:t>Explicar en Ciencias Sociales: dar cuenta de las características y/o las condiciones bajo las cuales probablemente ocurre o habrá de ocurrir un determinado hecho social </a:t>
            </a:r>
            <a:br>
              <a:rPr lang="es-MX" altLang="es-AR" sz="2800" b="1"/>
            </a:br>
            <a:br>
              <a:rPr lang="es-MX" altLang="es-AR" sz="2800" b="1"/>
            </a:br>
            <a:r>
              <a:rPr lang="es-MX" altLang="es-AR" sz="2800" b="1"/>
              <a:t>CRITERIOS PARA EVALUAR LA BONDAD EXPLICATIVA EN LAS CIENCIAS SOCIALES</a:t>
            </a:r>
          </a:p>
          <a:p>
            <a:pPr algn="ctr" eaLnBrk="1" hangingPunct="1">
              <a:spcBef>
                <a:spcPct val="0"/>
              </a:spcBef>
              <a:buClrTx/>
              <a:buSzTx/>
              <a:buFontTx/>
              <a:buNone/>
            </a:pPr>
            <a:r>
              <a:rPr lang="es-MX" altLang="es-AR" sz="2800" b="1"/>
              <a:t>(ASUMIENDO VALIDEZ Y FIABILIDAD)</a:t>
            </a:r>
            <a:endParaRPr lang="es-AR" altLang="es-AR" sz="2800" b="1"/>
          </a:p>
        </p:txBody>
      </p:sp>
      <p:sp>
        <p:nvSpPr>
          <p:cNvPr id="22532" name="Text Box 4"/>
          <p:cNvSpPr txBox="1">
            <a:spLocks noChangeArrowheads="1"/>
          </p:cNvSpPr>
          <p:nvPr/>
        </p:nvSpPr>
        <p:spPr bwMode="auto">
          <a:xfrm>
            <a:off x="2124075" y="4281488"/>
            <a:ext cx="5327650" cy="244316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Char char="•"/>
            </a:pPr>
            <a:r>
              <a:rPr lang="es-ES" altLang="es-AR" sz="2400"/>
              <a:t> </a:t>
            </a:r>
            <a:r>
              <a:rPr lang="es-AR" altLang="es-AR" sz="2800"/>
              <a:t>Criterio de Generalización</a:t>
            </a:r>
            <a:endParaRPr lang="es-ES" altLang="es-AR" sz="2800"/>
          </a:p>
          <a:p>
            <a:pPr eaLnBrk="1" hangingPunct="1">
              <a:spcBef>
                <a:spcPct val="50000"/>
              </a:spcBef>
              <a:buClrTx/>
              <a:buSzTx/>
              <a:buFontTx/>
              <a:buChar char="•"/>
            </a:pPr>
            <a:r>
              <a:rPr lang="es-ES" altLang="es-AR" sz="2800"/>
              <a:t> </a:t>
            </a:r>
            <a:r>
              <a:rPr lang="es-AR" altLang="es-AR" sz="2800"/>
              <a:t>Criterio de Parsimonia</a:t>
            </a:r>
          </a:p>
          <a:p>
            <a:pPr eaLnBrk="1" hangingPunct="1">
              <a:spcBef>
                <a:spcPct val="50000"/>
              </a:spcBef>
              <a:buClrTx/>
              <a:buSzTx/>
              <a:buFontTx/>
              <a:buChar char="•"/>
            </a:pPr>
            <a:r>
              <a:rPr lang="es-AR" altLang="es-AR" sz="2800"/>
              <a:t> Criterio de Precisión</a:t>
            </a:r>
            <a:endParaRPr lang="es-ES" altLang="es-AR" sz="2800"/>
          </a:p>
          <a:p>
            <a:pPr eaLnBrk="1" hangingPunct="1">
              <a:spcBef>
                <a:spcPct val="50000"/>
              </a:spcBef>
              <a:buClrTx/>
              <a:buSzTx/>
              <a:buFontTx/>
              <a:buChar char="•"/>
            </a:pPr>
            <a:r>
              <a:rPr lang="es-ES" altLang="es-AR" sz="2800"/>
              <a:t> </a:t>
            </a:r>
            <a:r>
              <a:rPr lang="es-AR" altLang="es-AR" sz="2800"/>
              <a:t>Criterio de Causalidad</a:t>
            </a:r>
            <a:endParaRPr lang="es-ES" altLang="es-A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67544" y="115888"/>
            <a:ext cx="8425631" cy="17287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MX" altLang="es-AR" sz="2800" b="1" dirty="0"/>
              <a:t>¿Cuáles son las dificultades / obstáculos epistemológicos y metodológicos que enfrentan las ciencias sociales? (1) (Piaget-</a:t>
            </a:r>
            <a:r>
              <a:rPr lang="es-MX" altLang="es-AR" sz="2800" b="1" dirty="0" err="1"/>
              <a:t>Bachelart</a:t>
            </a:r>
            <a:r>
              <a:rPr lang="es-MX" altLang="es-AR" sz="2800" b="1" dirty="0"/>
              <a:t>)</a:t>
            </a:r>
            <a:endParaRPr lang="es-AR" altLang="es-AR" sz="2800" b="1" dirty="0"/>
          </a:p>
        </p:txBody>
      </p:sp>
      <p:sp>
        <p:nvSpPr>
          <p:cNvPr id="21507" name="Text Box 4"/>
          <p:cNvSpPr txBox="1">
            <a:spLocks noChangeArrowheads="1"/>
          </p:cNvSpPr>
          <p:nvPr/>
        </p:nvSpPr>
        <p:spPr bwMode="auto">
          <a:xfrm>
            <a:off x="467544" y="2348880"/>
            <a:ext cx="8208912" cy="4131900"/>
          </a:xfrm>
          <a:prstGeom prst="rect">
            <a:avLst/>
          </a:prstGeom>
          <a:solidFill>
            <a:srgbClr val="79FF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Tx/>
              <a:buSzTx/>
              <a:buFontTx/>
              <a:buChar char="•"/>
            </a:pPr>
            <a:r>
              <a:rPr lang="es-ES" altLang="es-AR" sz="2100" dirty="0"/>
              <a:t> </a:t>
            </a:r>
            <a:r>
              <a:rPr lang="es-AR" altLang="es-AR" sz="2100" dirty="0"/>
              <a:t>No se fundan en la deducción sino en la experimentación, la cual no es una construcción libre ni espontánea de la inteligencia.</a:t>
            </a:r>
            <a:endParaRPr lang="es-ES" altLang="es-AR" sz="2100" dirty="0"/>
          </a:p>
          <a:p>
            <a:pPr algn="just" eaLnBrk="1" hangingPunct="1">
              <a:spcBef>
                <a:spcPct val="50000"/>
              </a:spcBef>
              <a:buClrTx/>
              <a:buSzTx/>
              <a:buFontTx/>
              <a:buChar char="•"/>
            </a:pPr>
            <a:r>
              <a:rPr lang="es-ES" altLang="es-AR" sz="2100" dirty="0"/>
              <a:t> </a:t>
            </a:r>
            <a:r>
              <a:rPr lang="es-AR" altLang="es-AR" sz="2100" dirty="0"/>
              <a:t>La experimentación requiere de la construcción de datos simples a partir de la información compleja del mundo / objeto intervenido.</a:t>
            </a:r>
          </a:p>
          <a:p>
            <a:pPr algn="just" eaLnBrk="1" hangingPunct="1">
              <a:spcBef>
                <a:spcPct val="50000"/>
              </a:spcBef>
              <a:buClrTx/>
              <a:buSzTx/>
              <a:buFontTx/>
              <a:buChar char="•"/>
            </a:pPr>
            <a:r>
              <a:rPr lang="es-AR" altLang="es-AR" sz="2100" dirty="0"/>
              <a:t> Es necesario intervenir sobre el objeto a través de modelos teóricos (lógico-matemáticos) capaces de decodificar las representaciones ingenuas y reconstruir la complejidad de lo observado.</a:t>
            </a:r>
            <a:endParaRPr lang="es-ES" altLang="es-AR" sz="2100" dirty="0"/>
          </a:p>
          <a:p>
            <a:pPr algn="just" eaLnBrk="1" hangingPunct="1">
              <a:spcBef>
                <a:spcPct val="50000"/>
              </a:spcBef>
              <a:buClrTx/>
              <a:buSzTx/>
              <a:buFontTx/>
              <a:buChar char="•"/>
            </a:pPr>
            <a:r>
              <a:rPr lang="es-AR" altLang="es-AR" sz="2100" dirty="0"/>
              <a:t> Se deben atender los “obstáculos epistemológicos” que surgen por la intervención del sujeto sobre el objeto y a la inversa: sentido común, generalización, particularismo, etc.</a:t>
            </a:r>
            <a:endParaRPr lang="es-ES" altLang="es-AR"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79102" y="11659"/>
            <a:ext cx="8713787" cy="17287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MX" altLang="es-AR" sz="2900" b="1" dirty="0"/>
              <a:t>¿Cuáles son las dificultades / obstáculos epistemológicos y metodológicos que enfrentan las ciencias sociales? (Manes) (2)  </a:t>
            </a:r>
            <a:endParaRPr lang="es-AR" altLang="es-AR" sz="2900" b="1" dirty="0"/>
          </a:p>
        </p:txBody>
      </p:sp>
      <p:sp>
        <p:nvSpPr>
          <p:cNvPr id="4" name="Text Box 4">
            <a:extLst>
              <a:ext uri="{FF2B5EF4-FFF2-40B4-BE49-F238E27FC236}">
                <a16:creationId xmlns:a16="http://schemas.microsoft.com/office/drawing/2014/main" id="{6EC0AEFB-5139-4773-853F-D0D04321639B}"/>
              </a:ext>
            </a:extLst>
          </p:cNvPr>
          <p:cNvSpPr txBox="1">
            <a:spLocks noChangeArrowheads="1"/>
          </p:cNvSpPr>
          <p:nvPr/>
        </p:nvSpPr>
        <p:spPr bwMode="auto">
          <a:xfrm>
            <a:off x="178205" y="1920526"/>
            <a:ext cx="8713786" cy="4862870"/>
          </a:xfrm>
          <a:prstGeom prst="rect">
            <a:avLst/>
          </a:prstGeom>
          <a:solidFill>
            <a:srgbClr val="79FF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Tx/>
              <a:buSzTx/>
              <a:buFontTx/>
              <a:buChar char="•"/>
            </a:pPr>
            <a:r>
              <a:rPr lang="es-ES" altLang="es-AR" sz="2000" dirty="0"/>
              <a:t> No vemos la realidad, sino que nuestras creencias filtran la representación de los hechos. Por eso, cuando contradicen nuestra visión, perspectiva o motivación, nos resulta tan difícil aceptarlos con evidencias ciertas. </a:t>
            </a:r>
          </a:p>
          <a:p>
            <a:pPr algn="just" eaLnBrk="1" hangingPunct="1">
              <a:spcBef>
                <a:spcPct val="50000"/>
              </a:spcBef>
              <a:buClrTx/>
              <a:buSzTx/>
              <a:buFontTx/>
              <a:buChar char="•"/>
            </a:pPr>
            <a:r>
              <a:rPr lang="es-ES" altLang="es-AR" sz="2000" dirty="0"/>
              <a:t> Este conflicto genera una “disonancia cognitiva”, y se llama sesgos cognitivos a los mecanismos que intentan reducir esta disonancia, en tanto que permiten mantener una suerte de equilibrio mental en las decisiones y acciones.</a:t>
            </a:r>
          </a:p>
          <a:p>
            <a:pPr algn="just" eaLnBrk="1" hangingPunct="1">
              <a:spcBef>
                <a:spcPct val="50000"/>
              </a:spcBef>
              <a:buClrTx/>
              <a:buSzTx/>
              <a:buFontTx/>
              <a:buChar char="•"/>
            </a:pPr>
            <a:r>
              <a:rPr lang="es-ES" altLang="es-AR" sz="2000" dirty="0"/>
              <a:t>Este comportamiento defensivo es conocido como “razonamiento motivado”: seleccionamos los datos coincidentes con lo que queremos creer y tendemos a ignorar o le quitamos valor lo que los contradice.</a:t>
            </a:r>
          </a:p>
          <a:p>
            <a:pPr algn="just" eaLnBrk="1" hangingPunct="1">
              <a:spcBef>
                <a:spcPct val="50000"/>
              </a:spcBef>
              <a:buClrTx/>
              <a:buSzTx/>
              <a:buFontTx/>
              <a:buChar char="•"/>
            </a:pPr>
            <a:r>
              <a:rPr lang="es-ES" altLang="es-AR" sz="2000" dirty="0"/>
              <a:t>Uno de </a:t>
            </a:r>
            <a:r>
              <a:rPr lang="es-ES" altLang="es-AR" sz="2000"/>
              <a:t>estos sesgos </a:t>
            </a:r>
            <a:r>
              <a:rPr lang="es-ES" altLang="es-AR" sz="2000" dirty="0"/>
              <a:t>es el denominado “sesgo de confirmación”:  tendencia a buscar información que apoya las creencias u opiniones que sostenemos, mientras que evitamos la que las contradice; otro el “sesgo de causalidad”: </a:t>
            </a:r>
            <a:r>
              <a:rPr lang="es-ES" sz="2000" dirty="0"/>
              <a:t>forzar las relaciones de causa y efecto donde no existen</a:t>
            </a:r>
            <a:r>
              <a:rPr lang="es-ES" altLang="es-AR" sz="2000" dirty="0"/>
              <a:t>.</a:t>
            </a:r>
            <a:endParaRPr lang="es-AR" altLang="es-AR" sz="2000" dirty="0"/>
          </a:p>
        </p:txBody>
      </p:sp>
    </p:spTree>
    <p:extLst>
      <p:ext uri="{BB962C8B-B14F-4D97-AF65-F5344CB8AC3E}">
        <p14:creationId xmlns:p14="http://schemas.microsoft.com/office/powerpoint/2010/main" val="152976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s-ES_tradnl" altLang="es-AR" sz="2400"/>
          </a:p>
        </p:txBody>
      </p:sp>
      <p:sp>
        <p:nvSpPr>
          <p:cNvPr id="40963" name="Rectangle 3"/>
          <p:cNvSpPr>
            <a:spLocks noChangeArrowheads="1"/>
          </p:cNvSpPr>
          <p:nvPr/>
        </p:nvSpPr>
        <p:spPr bwMode="auto">
          <a:xfrm>
            <a:off x="152400" y="188913"/>
            <a:ext cx="8763000" cy="69532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000" b="1"/>
              <a:t>TRABAJO PRÁCTICO 1</a:t>
            </a:r>
            <a:endParaRPr lang="es-AR" altLang="es-AR" sz="3000" b="1"/>
          </a:p>
        </p:txBody>
      </p:sp>
      <p:sp>
        <p:nvSpPr>
          <p:cNvPr id="40964" name="Text Box 4"/>
          <p:cNvSpPr txBox="1">
            <a:spLocks noChangeArrowheads="1"/>
          </p:cNvSpPr>
          <p:nvPr/>
        </p:nvSpPr>
        <p:spPr bwMode="auto">
          <a:xfrm>
            <a:off x="468313" y="1196975"/>
            <a:ext cx="8352159" cy="5521512"/>
          </a:xfrm>
          <a:prstGeom prst="rect">
            <a:avLst/>
          </a:prstGeom>
          <a:solidFill>
            <a:srgbClr val="9EFC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lvl="0" algn="just"/>
            <a:r>
              <a:rPr lang="es-ES" sz="2800" dirty="0"/>
              <a:t>Formule</a:t>
            </a:r>
            <a:r>
              <a:rPr lang="es-AR" sz="2800" dirty="0"/>
              <a:t> un problema de investigación a partir de un argumento, una teoría o un conjunto de hechos conocidos. </a:t>
            </a:r>
          </a:p>
          <a:p>
            <a:pPr lvl="0" algn="just"/>
            <a:r>
              <a:rPr lang="es-AR" sz="2800" dirty="0"/>
              <a:t>Proponga una serie de preguntas relevantes que requieran de investigación empírica.</a:t>
            </a:r>
          </a:p>
          <a:p>
            <a:pPr lvl="0" algn="just"/>
            <a:r>
              <a:rPr lang="es-AR" sz="2800" dirty="0"/>
              <a:t>Exponga los supuestos y las hipótesis/conjeturas que están implicados en la formulación del problema. Precise hipótesis/conjeturas generales y particulares.</a:t>
            </a:r>
          </a:p>
          <a:p>
            <a:pPr lvl="0" algn="just"/>
            <a:r>
              <a:rPr lang="es-AR" sz="2800" dirty="0"/>
              <a:t>Identifique / recorte el dominio empírico de estudio y defina las unidades de análisis y de observación vinculados al problema a investigar.</a:t>
            </a:r>
          </a:p>
        </p:txBody>
      </p:sp>
    </p:spTree>
    <p:extLst>
      <p:ext uri="{BB962C8B-B14F-4D97-AF65-F5344CB8AC3E}">
        <p14:creationId xmlns:p14="http://schemas.microsoft.com/office/powerpoint/2010/main" val="342153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179512" y="2244060"/>
            <a:ext cx="8713787" cy="23698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indent="0" algn="ctr" eaLnBrk="1" hangingPunct="1">
              <a:spcBef>
                <a:spcPct val="0"/>
              </a:spcBef>
              <a:spcAft>
                <a:spcPct val="50000"/>
              </a:spcAft>
              <a:buClrTx/>
              <a:buSzTx/>
              <a:buFont typeface="Wingdings" pitchFamily="2" charset="2"/>
              <a:buNone/>
              <a:defRPr/>
            </a:pPr>
            <a:r>
              <a:rPr lang="es-ES" altLang="es-AR" b="1" dirty="0">
                <a:solidFill>
                  <a:srgbClr val="000000"/>
                </a:solidFill>
                <a:cs typeface="+mn-cs"/>
              </a:rPr>
              <a:t>EJEMPLO DE PROBLEMAS DE INVESTIGACIÓN</a:t>
            </a:r>
          </a:p>
          <a:p>
            <a:pPr marL="0" indent="0" algn="ctr" eaLnBrk="1" hangingPunct="1">
              <a:spcBef>
                <a:spcPct val="0"/>
              </a:spcBef>
              <a:spcAft>
                <a:spcPct val="50000"/>
              </a:spcAft>
              <a:buClrTx/>
              <a:buSzTx/>
              <a:buFont typeface="Wingdings" pitchFamily="2" charset="2"/>
              <a:buNone/>
              <a:defRPr/>
            </a:pPr>
            <a:r>
              <a:rPr lang="es-ES" altLang="es-AR" dirty="0">
                <a:solidFill>
                  <a:srgbClr val="000000"/>
                </a:solidFill>
                <a:cs typeface="+mn-cs"/>
              </a:rPr>
              <a:t>(INFERIR SUPUESTOS SUBYASCENTES)</a:t>
            </a:r>
          </a:p>
          <a:p>
            <a:pPr algn="just" eaLnBrk="1" hangingPunct="1">
              <a:spcBef>
                <a:spcPct val="0"/>
              </a:spcBef>
              <a:spcAft>
                <a:spcPct val="50000"/>
              </a:spcAft>
              <a:buClrTx/>
              <a:buSzTx/>
              <a:buFontTx/>
              <a:buAutoNum type="arabicPeriod"/>
              <a:defRPr/>
            </a:pPr>
            <a:endParaRPr lang="es-ES" altLang="es-AR" sz="2000" b="1" dirty="0">
              <a:cs typeface="+mn-cs"/>
            </a:endParaRPr>
          </a:p>
        </p:txBody>
      </p:sp>
    </p:spTree>
    <p:extLst>
      <p:ext uri="{BB962C8B-B14F-4D97-AF65-F5344CB8AC3E}">
        <p14:creationId xmlns:p14="http://schemas.microsoft.com/office/powerpoint/2010/main" val="392691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5082" y="535189"/>
            <a:ext cx="8282202" cy="6149183"/>
          </a:xfrm>
          <a:ln>
            <a:noFill/>
          </a:ln>
        </p:spPr>
        <p:txBody>
          <a:bodyPr>
            <a:noAutofit/>
          </a:bodyPr>
          <a:lstStyle/>
          <a:p>
            <a:pPr algn="just">
              <a:spcBef>
                <a:spcPts val="884"/>
              </a:spcBef>
              <a:buFont typeface="Wingdings" panose="05000000000000000000" pitchFamily="2" charset="2"/>
              <a:buChar char="Ø"/>
            </a:pPr>
            <a:r>
              <a:rPr lang="es-AR" sz="2800" b="1" dirty="0">
                <a:solidFill>
                  <a:schemeClr val="accent1">
                    <a:lumMod val="50000"/>
                  </a:schemeClr>
                </a:solidFill>
                <a:cs typeface="Calibri" panose="020F0502020204030204" pitchFamily="34" charset="0"/>
              </a:rPr>
              <a:t>¿En qué medida la sociedad argentina es más pobre en el marco de los efectos generados por las políticas de aislamiento preventivo y obligatorio a las que obligó la crisis sanitaria generada por el COVID19? </a:t>
            </a:r>
          </a:p>
          <a:p>
            <a:pPr algn="just">
              <a:spcBef>
                <a:spcPts val="884"/>
              </a:spcBef>
              <a:buFont typeface="Wingdings" panose="05000000000000000000" pitchFamily="2" charset="2"/>
              <a:buChar char="Ø"/>
            </a:pPr>
            <a:r>
              <a:rPr lang="es-AR" sz="2800" b="1" dirty="0">
                <a:solidFill>
                  <a:schemeClr val="accent1">
                    <a:lumMod val="50000"/>
                  </a:schemeClr>
                </a:solidFill>
                <a:cs typeface="Calibri" panose="020F0502020204030204" pitchFamily="34" charset="0"/>
              </a:rPr>
              <a:t>¿En qué medida la crisis económico-sanitaria generó una mayor convergencia o divergencia económica entre estratos socio-ocupacionales de la población que reside en el Área Metropolitana de Buenos Aires? </a:t>
            </a:r>
            <a:endParaRPr lang="es-MX" sz="2400" b="1" dirty="0">
              <a:solidFill>
                <a:schemeClr val="accent1">
                  <a:lumMod val="50000"/>
                </a:schemeClr>
              </a:solidFill>
              <a:latin typeface="Arial Rounded MT Bold" panose="020F0704030504030204" pitchFamily="34" charset="0"/>
              <a:cs typeface="Calibri" panose="020F0502020204030204" pitchFamily="34" charset="0"/>
            </a:endParaRPr>
          </a:p>
          <a:p>
            <a:pPr algn="just">
              <a:spcBef>
                <a:spcPts val="884"/>
              </a:spcBef>
              <a:buFont typeface="Wingdings" panose="05000000000000000000" pitchFamily="2" charset="2"/>
              <a:buChar char="Ø"/>
            </a:pPr>
            <a:r>
              <a:rPr lang="es-AR" sz="2800" b="1" dirty="0">
                <a:solidFill>
                  <a:schemeClr val="accent1">
                    <a:lumMod val="50000"/>
                  </a:schemeClr>
                </a:solidFill>
                <a:cs typeface="Calibri" panose="020F0502020204030204" pitchFamily="34" charset="0"/>
              </a:rPr>
              <a:t>¿En qué medida los procesos de empobrecimiento tuvieron diferente impacto según el tipo o grado de cobertura de la población a los sistemas de  protección social? </a:t>
            </a:r>
            <a:endParaRPr lang="es-MX" sz="1916" b="1" dirty="0">
              <a:solidFill>
                <a:schemeClr val="accent1">
                  <a:lumMod val="50000"/>
                </a:schemeClr>
              </a:solidFill>
              <a:latin typeface="Calibri" panose="020F0502020204030204" pitchFamily="34" charset="0"/>
              <a:cs typeface="Calibri" panose="020F0502020204030204" pitchFamily="34" charset="0"/>
            </a:endParaRPr>
          </a:p>
          <a:p>
            <a:pPr algn="just">
              <a:spcBef>
                <a:spcPts val="884"/>
              </a:spcBef>
              <a:buFont typeface="Wingdings" panose="05000000000000000000" pitchFamily="2" charset="2"/>
              <a:buChar char="Ø"/>
            </a:pPr>
            <a:endParaRPr lang="es-AR" sz="1842" b="1" dirty="0">
              <a:solidFill>
                <a:schemeClr val="accent1">
                  <a:lumMod val="50000"/>
                </a:schemeClr>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2"/>
          <a:stretch>
            <a:fillRect/>
          </a:stretch>
        </p:blipFill>
        <p:spPr>
          <a:xfrm>
            <a:off x="8035499" y="6236223"/>
            <a:ext cx="1028832" cy="448149"/>
          </a:xfrm>
          <a:prstGeom prst="rect">
            <a:avLst/>
          </a:prstGeom>
        </p:spPr>
      </p:pic>
    </p:spTree>
    <p:extLst>
      <p:ext uri="{BB962C8B-B14F-4D97-AF65-F5344CB8AC3E}">
        <p14:creationId xmlns:p14="http://schemas.microsoft.com/office/powerpoint/2010/main" val="6758303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159711" y="6405499"/>
            <a:ext cx="904617" cy="488625"/>
          </a:xfrm>
          <a:prstGeom prst="rect">
            <a:avLst/>
          </a:prstGeom>
        </p:spPr>
      </p:pic>
      <p:graphicFrame>
        <p:nvGraphicFramePr>
          <p:cNvPr id="12"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551690989"/>
              </p:ext>
            </p:extLst>
          </p:nvPr>
        </p:nvGraphicFramePr>
        <p:xfrm>
          <a:off x="1115616" y="1196690"/>
          <a:ext cx="6259225" cy="4536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64854B62-2B31-4026-887B-F96236144453}"/>
              </a:ext>
            </a:extLst>
          </p:cNvPr>
          <p:cNvGraphicFramePr>
            <a:graphicFrameLocks noGrp="1"/>
          </p:cNvGraphicFramePr>
          <p:nvPr/>
        </p:nvGraphicFramePr>
        <p:xfrm>
          <a:off x="720312" y="334565"/>
          <a:ext cx="7970422" cy="859793"/>
        </p:xfrm>
        <a:graphic>
          <a:graphicData uri="http://schemas.openxmlformats.org/drawingml/2006/table">
            <a:tbl>
              <a:tblPr>
                <a:tableStyleId>{5C22544A-7EE6-4342-B048-85BDC9FD1C3A}</a:tableStyleId>
              </a:tblPr>
              <a:tblGrid>
                <a:gridCol w="7970422">
                  <a:extLst>
                    <a:ext uri="{9D8B030D-6E8A-4147-A177-3AD203B41FA5}">
                      <a16:colId xmlns:a16="http://schemas.microsoft.com/office/drawing/2014/main" val="689044388"/>
                    </a:ext>
                  </a:extLst>
                </a:gridCol>
              </a:tblGrid>
              <a:tr h="298252">
                <a:tc>
                  <a:txBody>
                    <a:bodyPr/>
                    <a:lstStyle/>
                    <a:p>
                      <a:pPr algn="just" fontAlgn="b">
                        <a:spcAft>
                          <a:spcPts val="0"/>
                        </a:spcAft>
                      </a:pPr>
                      <a:r>
                        <a:rPr lang="es-ES" sz="1600" b="1" i="0" u="none" strike="noStrike" dirty="0">
                          <a:solidFill>
                            <a:srgbClr val="000000"/>
                          </a:solidFill>
                          <a:effectLst/>
                          <a:latin typeface="+mj-lt"/>
                          <a:cs typeface="Arial" panose="020B0604020202020204" pitchFamily="34" charset="0"/>
                        </a:rPr>
                        <a:t>REDUCCIÓN DE LOS INGRESOS TOTALES DEL HOGAR DURANTE LA CUARENTENA. </a:t>
                      </a:r>
                    </a:p>
                  </a:txBody>
                  <a:tcPr marL="8639" marR="8639" marT="8639" marB="0" anchor="b">
                    <a:solidFill>
                      <a:schemeClr val="bg2"/>
                    </a:solidFill>
                  </a:tcPr>
                </a:tc>
                <a:extLst>
                  <a:ext uri="{0D108BD9-81ED-4DB2-BD59-A6C34878D82A}">
                    <a16:rowId xmlns:a16="http://schemas.microsoft.com/office/drawing/2014/main" val="2214876644"/>
                  </a:ext>
                </a:extLst>
              </a:tr>
              <a:tr h="561541">
                <a:tc>
                  <a:txBody>
                    <a:bodyPr/>
                    <a:lstStyle/>
                    <a:p>
                      <a:pPr algn="l" fontAlgn="b">
                        <a:spcAft>
                          <a:spcPts val="0"/>
                        </a:spcAft>
                      </a:pPr>
                      <a:r>
                        <a:rPr lang="es-ES" sz="1800" u="none" strike="noStrike" dirty="0">
                          <a:effectLst/>
                          <a:latin typeface="+mj-lt"/>
                          <a:cs typeface="Arial" panose="020B0604020202020204" pitchFamily="34" charset="0"/>
                        </a:rPr>
                        <a:t>Panel de 500 hogares del Área Metropolitana de Buenos Aires</a:t>
                      </a:r>
                      <a:r>
                        <a:rPr lang="es-MX" sz="1800" u="none" strike="noStrike" dirty="0">
                          <a:effectLst/>
                          <a:latin typeface="+mj-lt"/>
                          <a:cs typeface="Arial" panose="020B0604020202020204" pitchFamily="34" charset="0"/>
                        </a:rPr>
                        <a:t>*. EDSA-UCA. </a:t>
                      </a:r>
                      <a:r>
                        <a:rPr lang="es-MX" sz="1800" u="none" strike="noStrike" kern="1200" dirty="0">
                          <a:solidFill>
                            <a:schemeClr val="dk1"/>
                          </a:solidFill>
                          <a:effectLst/>
                          <a:latin typeface="+mn-lt"/>
                          <a:ea typeface="+mn-ea"/>
                          <a:cs typeface="Arial" panose="020B0604020202020204" pitchFamily="34" charset="0"/>
                        </a:rPr>
                        <a:t>Mayo 2020. </a:t>
                      </a:r>
                      <a:r>
                        <a:rPr lang="es-MX" sz="1800" u="none" strike="noStrike" dirty="0">
                          <a:effectLst/>
                          <a:latin typeface="+mj-lt"/>
                          <a:cs typeface="Arial" panose="020B0604020202020204" pitchFamily="34" charset="0"/>
                        </a:rPr>
                        <a:t>En porcentaje de hogares. </a:t>
                      </a:r>
                      <a:endParaRPr lang="es-MX" sz="1800" b="1" i="0" u="none" strike="noStrike" dirty="0">
                        <a:solidFill>
                          <a:srgbClr val="000000"/>
                        </a:solidFill>
                        <a:effectLst/>
                        <a:latin typeface="+mj-lt"/>
                        <a:cs typeface="Arial" panose="020B0604020202020204" pitchFamily="34" charset="0"/>
                      </a:endParaRPr>
                    </a:p>
                  </a:txBody>
                  <a:tcPr marL="8639" marR="8639" marT="8639" marB="0" anchor="b">
                    <a:solidFill>
                      <a:schemeClr val="bg2"/>
                    </a:solidFill>
                  </a:tcPr>
                </a:tc>
                <a:extLst>
                  <a:ext uri="{0D108BD9-81ED-4DB2-BD59-A6C34878D82A}">
                    <a16:rowId xmlns:a16="http://schemas.microsoft.com/office/drawing/2014/main" val="3239610582"/>
                  </a:ext>
                </a:extLst>
              </a:tr>
            </a:tbl>
          </a:graphicData>
        </a:graphic>
      </p:graphicFrame>
      <p:sp>
        <p:nvSpPr>
          <p:cNvPr id="7" name="Rectángulo 6">
            <a:extLst>
              <a:ext uri="{FF2B5EF4-FFF2-40B4-BE49-F238E27FC236}">
                <a16:creationId xmlns:a16="http://schemas.microsoft.com/office/drawing/2014/main" id="{09D70587-1913-4D9C-BF27-B510F53C43C9}"/>
              </a:ext>
            </a:extLst>
          </p:cNvPr>
          <p:cNvSpPr/>
          <p:nvPr/>
        </p:nvSpPr>
        <p:spPr>
          <a:xfrm>
            <a:off x="571101" y="6070519"/>
            <a:ext cx="8119633" cy="678647"/>
          </a:xfrm>
          <a:prstGeom prst="rect">
            <a:avLst/>
          </a:prstGeom>
        </p:spPr>
        <p:txBody>
          <a:bodyPr wrap="square">
            <a:spAutoFit/>
          </a:bodyPr>
          <a:lstStyle/>
          <a:p>
            <a:pPr algn="just" defTabSz="486494"/>
            <a:r>
              <a:rPr lang="es-MX" sz="1270" dirty="0">
                <a:solidFill>
                  <a:prstClr val="black"/>
                </a:solidFill>
                <a:latin typeface="Calibri" pitchFamily="34" charset="0"/>
                <a:ea typeface="MS PGothic" pitchFamily="34" charset="-128"/>
              </a:rPr>
              <a:t>Fuente: EDSA COVID19, mayo 2020; empalme EDSA Agenda para la Equidad (2017-2025), Observatorio de la Deuda Social Argentina (UCA)</a:t>
            </a:r>
          </a:p>
          <a:p>
            <a:pPr algn="just" defTabSz="486494"/>
            <a:r>
              <a:rPr lang="es-MX" sz="1270" dirty="0">
                <a:solidFill>
                  <a:prstClr val="black"/>
                </a:solidFill>
                <a:latin typeface="Calibri" pitchFamily="34" charset="0"/>
                <a:ea typeface="MS PGothic" pitchFamily="34" charset="-128"/>
              </a:rPr>
              <a:t>*Área Metropolitana de Buenos Aires (Ciudad de Buenos Aires y 30 partidos del conurbano bonaerense)</a:t>
            </a:r>
          </a:p>
        </p:txBody>
      </p:sp>
    </p:spTree>
    <p:extLst>
      <p:ext uri="{BB962C8B-B14F-4D97-AF65-F5344CB8AC3E}">
        <p14:creationId xmlns:p14="http://schemas.microsoft.com/office/powerpoint/2010/main" val="376845184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159711" y="6405499"/>
            <a:ext cx="904617" cy="488625"/>
          </a:xfrm>
          <a:prstGeom prst="rect">
            <a:avLst/>
          </a:prstGeom>
        </p:spPr>
      </p:pic>
      <p:sp>
        <p:nvSpPr>
          <p:cNvPr id="9" name="Rectángulo 8">
            <a:extLst>
              <a:ext uri="{FF2B5EF4-FFF2-40B4-BE49-F238E27FC236}">
                <a16:creationId xmlns:a16="http://schemas.microsoft.com/office/drawing/2014/main" id="{D72111B6-A7E9-4EFB-9669-2A16E67C3166}"/>
              </a:ext>
            </a:extLst>
          </p:cNvPr>
          <p:cNvSpPr/>
          <p:nvPr/>
        </p:nvSpPr>
        <p:spPr>
          <a:xfrm>
            <a:off x="571101" y="6188039"/>
            <a:ext cx="8119633" cy="678647"/>
          </a:xfrm>
          <a:prstGeom prst="rect">
            <a:avLst/>
          </a:prstGeom>
        </p:spPr>
        <p:txBody>
          <a:bodyPr wrap="square">
            <a:spAutoFit/>
          </a:bodyPr>
          <a:lstStyle/>
          <a:p>
            <a:pPr algn="just" defTabSz="486494"/>
            <a:r>
              <a:rPr lang="es-MX" sz="1270" dirty="0">
                <a:solidFill>
                  <a:prstClr val="black"/>
                </a:solidFill>
                <a:latin typeface="Calibri" pitchFamily="34" charset="0"/>
                <a:ea typeface="MS PGothic" pitchFamily="34" charset="-128"/>
              </a:rPr>
              <a:t>Fuente: EDSA COVID19, mayo 2020; empalme EDSA Agenda para la Equidad (2017-2025), Observatorio de la Deuda Social Argentina (UCA)</a:t>
            </a:r>
          </a:p>
          <a:p>
            <a:pPr algn="just" defTabSz="486494"/>
            <a:r>
              <a:rPr lang="es-MX" sz="1270" dirty="0">
                <a:solidFill>
                  <a:prstClr val="black"/>
                </a:solidFill>
                <a:latin typeface="Calibri" pitchFamily="34" charset="0"/>
                <a:ea typeface="MS PGothic" pitchFamily="34" charset="-128"/>
              </a:rPr>
              <a:t>*Área Metropolitana de Buenos Aires (Ciudad de Buenos Aires y 30 partidos del conurbano bonaerense)</a:t>
            </a:r>
          </a:p>
        </p:txBody>
      </p:sp>
      <p:graphicFrame>
        <p:nvGraphicFramePr>
          <p:cNvPr id="14" name="Tabla 13">
            <a:extLst>
              <a:ext uri="{FF2B5EF4-FFF2-40B4-BE49-F238E27FC236}">
                <a16:creationId xmlns:a16="http://schemas.microsoft.com/office/drawing/2014/main" id="{0F6B83E7-0763-446A-AA5B-3B1831FA9565}"/>
              </a:ext>
            </a:extLst>
          </p:cNvPr>
          <p:cNvGraphicFramePr>
            <a:graphicFrameLocks noGrp="1"/>
          </p:cNvGraphicFramePr>
          <p:nvPr/>
        </p:nvGraphicFramePr>
        <p:xfrm>
          <a:off x="571101" y="428629"/>
          <a:ext cx="8268844" cy="859793"/>
        </p:xfrm>
        <a:graphic>
          <a:graphicData uri="http://schemas.openxmlformats.org/drawingml/2006/table">
            <a:tbl>
              <a:tblPr>
                <a:tableStyleId>{5C22544A-7EE6-4342-B048-85BDC9FD1C3A}</a:tableStyleId>
              </a:tblPr>
              <a:tblGrid>
                <a:gridCol w="8268844">
                  <a:extLst>
                    <a:ext uri="{9D8B030D-6E8A-4147-A177-3AD203B41FA5}">
                      <a16:colId xmlns:a16="http://schemas.microsoft.com/office/drawing/2014/main" val="180462678"/>
                    </a:ext>
                  </a:extLst>
                </a:gridCol>
              </a:tblGrid>
              <a:tr h="298252">
                <a:tc>
                  <a:txBody>
                    <a:bodyPr/>
                    <a:lstStyle/>
                    <a:p>
                      <a:pPr algn="l" fontAlgn="b">
                        <a:spcAft>
                          <a:spcPts val="0"/>
                        </a:spcAft>
                      </a:pPr>
                      <a:r>
                        <a:rPr lang="es-ES" sz="1600" b="1" i="0" u="none" strike="noStrike" dirty="0">
                          <a:solidFill>
                            <a:srgbClr val="000000"/>
                          </a:solidFill>
                          <a:effectLst/>
                          <a:latin typeface="+mj-lt"/>
                          <a:cs typeface="Arial" panose="020B0604020202020204" pitchFamily="34" charset="0"/>
                        </a:rPr>
                        <a:t>REDUCCIÓN DE LOS INGRESOS TOTALES DEL HOGAR DURANTE LA CUARENTENA	</a:t>
                      </a:r>
                    </a:p>
                  </a:txBody>
                  <a:tcPr marL="8639" marR="8639" marT="8639" marB="0" anchor="b">
                    <a:solidFill>
                      <a:schemeClr val="bg2"/>
                    </a:solidFill>
                  </a:tcPr>
                </a:tc>
                <a:extLst>
                  <a:ext uri="{0D108BD9-81ED-4DB2-BD59-A6C34878D82A}">
                    <a16:rowId xmlns:a16="http://schemas.microsoft.com/office/drawing/2014/main" val="1906646316"/>
                  </a:ext>
                </a:extLst>
              </a:tr>
              <a:tr h="561541">
                <a:tc>
                  <a:txBody>
                    <a:bodyPr/>
                    <a:lstStyle/>
                    <a:p>
                      <a:pPr algn="l" fontAlgn="b">
                        <a:spcAft>
                          <a:spcPts val="0"/>
                        </a:spcAft>
                      </a:pPr>
                      <a:r>
                        <a:rPr lang="es-ES" sz="1800" u="none" strike="noStrike" kern="1200" dirty="0">
                          <a:solidFill>
                            <a:schemeClr val="dk1"/>
                          </a:solidFill>
                          <a:effectLst/>
                          <a:latin typeface="+mn-lt"/>
                          <a:ea typeface="+mn-ea"/>
                          <a:cs typeface="Arial" panose="020B0604020202020204" pitchFamily="34" charset="0"/>
                        </a:rPr>
                        <a:t>Panel de 500 hogares del Área Metropolitana de Buenos Aires</a:t>
                      </a:r>
                      <a:r>
                        <a:rPr lang="es-MX" sz="1800" u="none" strike="noStrike" kern="1200" dirty="0">
                          <a:solidFill>
                            <a:schemeClr val="dk1"/>
                          </a:solidFill>
                          <a:effectLst/>
                          <a:latin typeface="+mn-lt"/>
                          <a:ea typeface="+mn-ea"/>
                          <a:cs typeface="Arial" panose="020B0604020202020204" pitchFamily="34" charset="0"/>
                        </a:rPr>
                        <a:t>*. EDSA-UCA. Mayo 2020. En porcentaje de hogares. </a:t>
                      </a:r>
                      <a:endParaRPr lang="es-MX" sz="1800" b="1" i="0" u="none" strike="noStrike" kern="1200" dirty="0">
                        <a:solidFill>
                          <a:srgbClr val="000000"/>
                        </a:solidFill>
                        <a:effectLst/>
                        <a:latin typeface="+mn-lt"/>
                        <a:ea typeface="+mn-ea"/>
                        <a:cs typeface="Arial" panose="020B0604020202020204" pitchFamily="34" charset="0"/>
                      </a:endParaRPr>
                    </a:p>
                  </a:txBody>
                  <a:tcPr marL="8639" marR="8639" marT="8639" marB="0" anchor="b">
                    <a:solidFill>
                      <a:schemeClr val="bg2"/>
                    </a:solidFill>
                  </a:tcPr>
                </a:tc>
                <a:extLst>
                  <a:ext uri="{0D108BD9-81ED-4DB2-BD59-A6C34878D82A}">
                    <a16:rowId xmlns:a16="http://schemas.microsoft.com/office/drawing/2014/main" val="4105154466"/>
                  </a:ext>
                </a:extLst>
              </a:tr>
            </a:tbl>
          </a:graphicData>
        </a:graphic>
      </p:graphicFrame>
      <p:graphicFrame>
        <p:nvGraphicFramePr>
          <p:cNvPr id="8" name="Gráfico 7">
            <a:extLst>
              <a:ext uri="{FF2B5EF4-FFF2-40B4-BE49-F238E27FC236}">
                <a16:creationId xmlns:a16="http://schemas.microsoft.com/office/drawing/2014/main" id="{529F8170-3187-416D-BA97-CF40E442A835}"/>
              </a:ext>
            </a:extLst>
          </p:cNvPr>
          <p:cNvGraphicFramePr>
            <a:graphicFrameLocks/>
          </p:cNvGraphicFramePr>
          <p:nvPr>
            <p:extLst>
              <p:ext uri="{D42A27DB-BD31-4B8C-83A1-F6EECF244321}">
                <p14:modId xmlns:p14="http://schemas.microsoft.com/office/powerpoint/2010/main" val="105103801"/>
              </p:ext>
            </p:extLst>
          </p:nvPr>
        </p:nvGraphicFramePr>
        <p:xfrm>
          <a:off x="571101" y="1292378"/>
          <a:ext cx="7588611" cy="4871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54179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159711" y="6405499"/>
            <a:ext cx="904617" cy="488625"/>
          </a:xfrm>
          <a:prstGeom prst="rect">
            <a:avLst/>
          </a:prstGeom>
        </p:spPr>
      </p:pic>
      <p:sp>
        <p:nvSpPr>
          <p:cNvPr id="9" name="Rectángulo 8">
            <a:extLst>
              <a:ext uri="{FF2B5EF4-FFF2-40B4-BE49-F238E27FC236}">
                <a16:creationId xmlns:a16="http://schemas.microsoft.com/office/drawing/2014/main" id="{D72111B6-A7E9-4EFB-9669-2A16E67C3166}"/>
              </a:ext>
            </a:extLst>
          </p:cNvPr>
          <p:cNvSpPr/>
          <p:nvPr/>
        </p:nvSpPr>
        <p:spPr>
          <a:xfrm>
            <a:off x="691329" y="6215287"/>
            <a:ext cx="8119633" cy="678647"/>
          </a:xfrm>
          <a:prstGeom prst="rect">
            <a:avLst/>
          </a:prstGeom>
        </p:spPr>
        <p:txBody>
          <a:bodyPr wrap="square">
            <a:spAutoFit/>
          </a:bodyPr>
          <a:lstStyle/>
          <a:p>
            <a:pPr algn="just" defTabSz="486494"/>
            <a:r>
              <a:rPr lang="es-MX" sz="1270" dirty="0">
                <a:solidFill>
                  <a:prstClr val="black"/>
                </a:solidFill>
                <a:latin typeface="Calibri" pitchFamily="34" charset="0"/>
                <a:ea typeface="MS PGothic" pitchFamily="34" charset="-128"/>
              </a:rPr>
              <a:t>Fuente: EDSA COVID19, mayo 2020; empalme EDSA Agenda para la Equidad (2017-2025), Observatorio de la Deuda Social Argentina (UCA)</a:t>
            </a:r>
          </a:p>
          <a:p>
            <a:pPr algn="just" defTabSz="486494"/>
            <a:r>
              <a:rPr lang="es-MX" sz="1270" dirty="0">
                <a:solidFill>
                  <a:prstClr val="black"/>
                </a:solidFill>
                <a:latin typeface="Calibri" pitchFamily="34" charset="0"/>
                <a:ea typeface="MS PGothic" pitchFamily="34" charset="-128"/>
              </a:rPr>
              <a:t>*Área Metropolitana de Buenos Aires (Ciudad de Buenos Aires y 30 partidos del conurbano bonaerense)</a:t>
            </a:r>
          </a:p>
        </p:txBody>
      </p:sp>
      <p:graphicFrame>
        <p:nvGraphicFramePr>
          <p:cNvPr id="14" name="Tabla 13">
            <a:extLst>
              <a:ext uri="{FF2B5EF4-FFF2-40B4-BE49-F238E27FC236}">
                <a16:creationId xmlns:a16="http://schemas.microsoft.com/office/drawing/2014/main" id="{0F6B83E7-0763-446A-AA5B-3B1831FA9565}"/>
              </a:ext>
            </a:extLst>
          </p:cNvPr>
          <p:cNvGraphicFramePr>
            <a:graphicFrameLocks noGrp="1"/>
          </p:cNvGraphicFramePr>
          <p:nvPr/>
        </p:nvGraphicFramePr>
        <p:xfrm>
          <a:off x="381254" y="94871"/>
          <a:ext cx="8067342" cy="935784"/>
        </p:xfrm>
        <a:graphic>
          <a:graphicData uri="http://schemas.openxmlformats.org/drawingml/2006/table">
            <a:tbl>
              <a:tblPr>
                <a:tableStyleId>{5C22544A-7EE6-4342-B048-85BDC9FD1C3A}</a:tableStyleId>
              </a:tblPr>
              <a:tblGrid>
                <a:gridCol w="8067342">
                  <a:extLst>
                    <a:ext uri="{9D8B030D-6E8A-4147-A177-3AD203B41FA5}">
                      <a16:colId xmlns:a16="http://schemas.microsoft.com/office/drawing/2014/main" val="180462678"/>
                    </a:ext>
                  </a:extLst>
                </a:gridCol>
              </a:tblGrid>
              <a:tr h="374243">
                <a:tc>
                  <a:txBody>
                    <a:bodyPr/>
                    <a:lstStyle/>
                    <a:p>
                      <a:pPr algn="l" fontAlgn="b">
                        <a:spcAft>
                          <a:spcPts val="0"/>
                        </a:spcAft>
                      </a:pPr>
                      <a:r>
                        <a:rPr lang="es-MX" sz="1800" b="1" i="0" u="none" strike="noStrike" dirty="0">
                          <a:solidFill>
                            <a:srgbClr val="000000"/>
                          </a:solidFill>
                          <a:effectLst/>
                          <a:latin typeface="+mj-lt"/>
                          <a:cs typeface="Arial" panose="020B0604020202020204" pitchFamily="34" charset="0"/>
                        </a:rPr>
                        <a:t>REDUCCIÓN DE LOS INGRESOS TOTALES DEL HOGAR DURANTE LA CUARENTENA</a:t>
                      </a:r>
                    </a:p>
                  </a:txBody>
                  <a:tcPr marL="8639" marR="8639" marT="8639" marB="0" anchor="b">
                    <a:solidFill>
                      <a:schemeClr val="bg2"/>
                    </a:solidFill>
                  </a:tcPr>
                </a:tc>
                <a:extLst>
                  <a:ext uri="{0D108BD9-81ED-4DB2-BD59-A6C34878D82A}">
                    <a16:rowId xmlns:a16="http://schemas.microsoft.com/office/drawing/2014/main" val="1906646316"/>
                  </a:ext>
                </a:extLst>
              </a:tr>
              <a:tr h="561541">
                <a:tc>
                  <a:txBody>
                    <a:bodyPr/>
                    <a:lstStyle/>
                    <a:p>
                      <a:pPr marL="0" marR="0" lvl="0" indent="0" algn="l" defTabSz="536377" rtl="0" eaLnBrk="1" fontAlgn="b" latinLnBrk="0" hangingPunct="1">
                        <a:lnSpc>
                          <a:spcPct val="100000"/>
                        </a:lnSpc>
                        <a:spcBef>
                          <a:spcPts val="0"/>
                        </a:spcBef>
                        <a:spcAft>
                          <a:spcPts val="0"/>
                        </a:spcAft>
                        <a:buClrTx/>
                        <a:buSzTx/>
                        <a:buFontTx/>
                        <a:buNone/>
                        <a:tabLst/>
                        <a:defRPr/>
                      </a:pPr>
                      <a:r>
                        <a:rPr lang="es-ES" sz="1800" u="none" strike="noStrike" kern="1200" dirty="0">
                          <a:solidFill>
                            <a:schemeClr val="dk1"/>
                          </a:solidFill>
                          <a:effectLst/>
                          <a:latin typeface="+mn-lt"/>
                          <a:ea typeface="+mn-ea"/>
                          <a:cs typeface="Arial" panose="020B0604020202020204" pitchFamily="34" charset="0"/>
                        </a:rPr>
                        <a:t>Panel de 500 hogares del Área Metropolitana de Buenos Aires</a:t>
                      </a:r>
                      <a:r>
                        <a:rPr lang="es-MX" sz="1800" u="none" strike="noStrike" kern="1200" dirty="0">
                          <a:solidFill>
                            <a:schemeClr val="dk1"/>
                          </a:solidFill>
                          <a:effectLst/>
                          <a:latin typeface="+mn-lt"/>
                          <a:ea typeface="+mn-ea"/>
                          <a:cs typeface="Arial" panose="020B0604020202020204" pitchFamily="34" charset="0"/>
                        </a:rPr>
                        <a:t>*. EDSA-UCA. Mayo 2020. En porcentaje de hogares. </a:t>
                      </a:r>
                      <a:endParaRPr lang="es-MX" sz="1800" b="1" i="0" u="none" strike="noStrike" kern="1200" dirty="0">
                        <a:solidFill>
                          <a:srgbClr val="000000"/>
                        </a:solidFill>
                        <a:effectLst/>
                        <a:latin typeface="+mn-lt"/>
                        <a:ea typeface="+mn-ea"/>
                        <a:cs typeface="Arial" panose="020B0604020202020204" pitchFamily="34" charset="0"/>
                      </a:endParaRPr>
                    </a:p>
                  </a:txBody>
                  <a:tcPr marL="8639" marR="8639" marT="8639" marB="0" anchor="b">
                    <a:solidFill>
                      <a:schemeClr val="bg2"/>
                    </a:solidFill>
                  </a:tcPr>
                </a:tc>
                <a:extLst>
                  <a:ext uri="{0D108BD9-81ED-4DB2-BD59-A6C34878D82A}">
                    <a16:rowId xmlns:a16="http://schemas.microsoft.com/office/drawing/2014/main" val="4105154466"/>
                  </a:ext>
                </a:extLst>
              </a:tr>
            </a:tbl>
          </a:graphicData>
        </a:graphic>
      </p:graphicFrame>
      <p:graphicFrame>
        <p:nvGraphicFramePr>
          <p:cNvPr id="15" name="Chart 1">
            <a:extLst>
              <a:ext uri="{FF2B5EF4-FFF2-40B4-BE49-F238E27FC236}">
                <a16:creationId xmlns:a16="http://schemas.microsoft.com/office/drawing/2014/main" id="{C397B560-B3FC-4AA6-907D-2874C466D118}"/>
              </a:ext>
            </a:extLst>
          </p:cNvPr>
          <p:cNvGraphicFramePr>
            <a:graphicFrameLocks/>
          </p:cNvGraphicFramePr>
          <p:nvPr/>
        </p:nvGraphicFramePr>
        <p:xfrm>
          <a:off x="327537" y="1307106"/>
          <a:ext cx="3551643" cy="2349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1">
            <a:extLst>
              <a:ext uri="{FF2B5EF4-FFF2-40B4-BE49-F238E27FC236}">
                <a16:creationId xmlns:a16="http://schemas.microsoft.com/office/drawing/2014/main" id="{FABD36B2-60EC-4A81-B970-56EC836349A3}"/>
              </a:ext>
            </a:extLst>
          </p:cNvPr>
          <p:cNvGraphicFramePr>
            <a:graphicFrameLocks/>
          </p:cNvGraphicFramePr>
          <p:nvPr/>
        </p:nvGraphicFramePr>
        <p:xfrm>
          <a:off x="581156" y="1327286"/>
          <a:ext cx="3990844" cy="23498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
            <a:extLst>
              <a:ext uri="{FF2B5EF4-FFF2-40B4-BE49-F238E27FC236}">
                <a16:creationId xmlns:a16="http://schemas.microsoft.com/office/drawing/2014/main" id="{897E107F-8B16-4B9A-99EE-5DECBC37D5F2}"/>
              </a:ext>
            </a:extLst>
          </p:cNvPr>
          <p:cNvGraphicFramePr>
            <a:graphicFrameLocks/>
          </p:cNvGraphicFramePr>
          <p:nvPr/>
        </p:nvGraphicFramePr>
        <p:xfrm>
          <a:off x="373609" y="3836628"/>
          <a:ext cx="4198391" cy="2349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
            <a:extLst>
              <a:ext uri="{FF2B5EF4-FFF2-40B4-BE49-F238E27FC236}">
                <a16:creationId xmlns:a16="http://schemas.microsoft.com/office/drawing/2014/main" id="{941D0FF7-B026-4C06-BCDF-82B15F78188B}"/>
              </a:ext>
            </a:extLst>
          </p:cNvPr>
          <p:cNvGraphicFramePr>
            <a:graphicFrameLocks/>
          </p:cNvGraphicFramePr>
          <p:nvPr/>
        </p:nvGraphicFramePr>
        <p:xfrm>
          <a:off x="4571999" y="1347467"/>
          <a:ext cx="4198391" cy="23498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
            <a:extLst>
              <a:ext uri="{FF2B5EF4-FFF2-40B4-BE49-F238E27FC236}">
                <a16:creationId xmlns:a16="http://schemas.microsoft.com/office/drawing/2014/main" id="{C2417D70-3DDE-4D58-8935-180FF69FCC31}"/>
              </a:ext>
            </a:extLst>
          </p:cNvPr>
          <p:cNvGraphicFramePr>
            <a:graphicFrameLocks/>
          </p:cNvGraphicFramePr>
          <p:nvPr/>
        </p:nvGraphicFramePr>
        <p:xfrm>
          <a:off x="4751145" y="3888463"/>
          <a:ext cx="3822707" cy="224616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12238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3050" y="4652963"/>
            <a:ext cx="6500813" cy="107721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MX" altLang="es-AR" b="1" dirty="0"/>
              <a:t>EL MODO EN QUE SE CONSTRUYE CONOCIMIENTO</a:t>
            </a:r>
          </a:p>
        </p:txBody>
      </p:sp>
      <p:sp>
        <p:nvSpPr>
          <p:cNvPr id="14339" name="Text Box 2"/>
          <p:cNvSpPr txBox="1">
            <a:spLocks noChangeArrowheads="1"/>
          </p:cNvSpPr>
          <p:nvPr/>
        </p:nvSpPr>
        <p:spPr bwMode="auto">
          <a:xfrm>
            <a:off x="1551724" y="1838700"/>
            <a:ext cx="6572250" cy="107791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MX" altLang="es-AR" b="1" dirty="0"/>
              <a:t>EL PROCESO DE INVESTIGACIÓN CIENTÍFICA</a:t>
            </a:r>
          </a:p>
        </p:txBody>
      </p:sp>
      <p:sp>
        <p:nvSpPr>
          <p:cNvPr id="2" name="1 Flecha abajo"/>
          <p:cNvSpPr/>
          <p:nvPr/>
        </p:nvSpPr>
        <p:spPr bwMode="auto">
          <a:xfrm rot="10800000">
            <a:off x="4133850" y="3244850"/>
            <a:ext cx="1390650" cy="1193800"/>
          </a:xfrm>
          <a:prstGeom prst="downArrow">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s-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2413" y="2066925"/>
            <a:ext cx="9144000" cy="3997325"/>
          </a:xfrm>
          <a:noFill/>
        </p:spPr>
      </p:pic>
      <p:sp>
        <p:nvSpPr>
          <p:cNvPr id="33795" name="Text Box 6"/>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s-AR" altLang="es-AR" sz="2400"/>
          </a:p>
        </p:txBody>
      </p:sp>
      <p:sp>
        <p:nvSpPr>
          <p:cNvPr id="33796" name="Text Box 7"/>
          <p:cNvSpPr txBox="1">
            <a:spLocks noChangeArrowheads="1"/>
          </p:cNvSpPr>
          <p:nvPr/>
        </p:nvSpPr>
        <p:spPr bwMode="auto">
          <a:xfrm>
            <a:off x="144463" y="3573463"/>
            <a:ext cx="21955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ES" altLang="es-AR" sz="2400"/>
              <a:t>LA TEORIA DOTA DE SENTIDO A HECHOS</a:t>
            </a:r>
          </a:p>
        </p:txBody>
      </p:sp>
      <p:sp>
        <p:nvSpPr>
          <p:cNvPr id="33797" name="Text Box 8"/>
          <p:cNvSpPr txBox="1">
            <a:spLocks noChangeArrowheads="1"/>
          </p:cNvSpPr>
          <p:nvPr/>
        </p:nvSpPr>
        <p:spPr bwMode="auto">
          <a:xfrm>
            <a:off x="7092950" y="3573463"/>
            <a:ext cx="2232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ES" altLang="es-AR" sz="2400"/>
              <a:t>LOS HECHOS OBLIGAN A REELABORAR TEORÍAS</a:t>
            </a:r>
          </a:p>
        </p:txBody>
      </p:sp>
      <p:sp>
        <p:nvSpPr>
          <p:cNvPr id="33798" name="Text Box 9"/>
          <p:cNvSpPr txBox="1">
            <a:spLocks noChangeArrowheads="1"/>
          </p:cNvSpPr>
          <p:nvPr/>
        </p:nvSpPr>
        <p:spPr bwMode="auto">
          <a:xfrm>
            <a:off x="1331913" y="549275"/>
            <a:ext cx="698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s-ES" altLang="es-AR" sz="2400" b="1">
                <a:solidFill>
                  <a:schemeClr val="tx2"/>
                </a:solidFill>
              </a:rPr>
              <a:t>ASPECTOS COGNITIVOS DE PROCESO DE INVESTIGACIÓN</a:t>
            </a:r>
          </a:p>
        </p:txBody>
      </p:sp>
    </p:spTree>
    <p:extLst>
      <p:ext uri="{BB962C8B-B14F-4D97-AF65-F5344CB8AC3E}">
        <p14:creationId xmlns:p14="http://schemas.microsoft.com/office/powerpoint/2010/main" val="312321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1692275" y="620713"/>
            <a:ext cx="64801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s-ES" altLang="es-AR" sz="2800" b="1">
                <a:solidFill>
                  <a:schemeClr val="tx2"/>
                </a:solidFill>
              </a:rPr>
              <a:t>EL CONOCIMIENTO: REPRESENTACIÓN Y SENTIDO</a:t>
            </a:r>
          </a:p>
        </p:txBody>
      </p:sp>
      <p:sp>
        <p:nvSpPr>
          <p:cNvPr id="16387" name="Text Box 11"/>
          <p:cNvSpPr txBox="1">
            <a:spLocks noChangeArrowheads="1"/>
          </p:cNvSpPr>
          <p:nvPr/>
        </p:nvSpPr>
        <p:spPr bwMode="auto">
          <a:xfrm>
            <a:off x="250825" y="1916113"/>
            <a:ext cx="8569325" cy="228282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Tx/>
              <a:buSzTx/>
              <a:buFontTx/>
              <a:buNone/>
            </a:pPr>
            <a:r>
              <a:rPr lang="es-MX" altLang="es-AR" sz="2400"/>
              <a:t>En la toma de conocimiento intervienen: 1) un objeto / signo representado como realidad, 2) un sujeto socialmente situado en condiciones de asimilar al objeto desde esquemas de reconocimiento, y 3) un sujeto que reformula al objeto y al sujeto elaborando una “INFERENCIA” desde algún marco interpretativo.</a:t>
            </a:r>
            <a:endParaRPr lang="es-ES" altLang="es-AR" sz="2400"/>
          </a:p>
        </p:txBody>
      </p:sp>
      <p:pic>
        <p:nvPicPr>
          <p:cNvPr id="16388" name="Picture 1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60363" y="4005263"/>
            <a:ext cx="8748712" cy="2959100"/>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6"/>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4213" y="3151188"/>
            <a:ext cx="8045450" cy="3517900"/>
          </a:xfrm>
          <a:noFill/>
        </p:spPr>
      </p:pic>
      <p:sp>
        <p:nvSpPr>
          <p:cNvPr id="23555" name="Text Box 8"/>
          <p:cNvSpPr txBox="1">
            <a:spLocks noChangeArrowheads="1"/>
          </p:cNvSpPr>
          <p:nvPr/>
        </p:nvSpPr>
        <p:spPr bwMode="auto">
          <a:xfrm>
            <a:off x="642938" y="1857375"/>
            <a:ext cx="77771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Tx/>
              <a:buSzTx/>
              <a:buFontTx/>
              <a:buNone/>
            </a:pPr>
            <a:r>
              <a:rPr lang="es-ES" altLang="es-AR" sz="2000" b="1"/>
              <a:t>EL DATO NO ES SOLO UNA CONSTRUCCIÓN DEDUCIDA DE LA TEORÍA NI LA TEORÍA UNA MERA CONSTRUCCIÓN INDUCIDA A PARTIR DEL DATO</a:t>
            </a:r>
          </a:p>
        </p:txBody>
      </p:sp>
      <p:sp>
        <p:nvSpPr>
          <p:cNvPr id="23556" name="Text Box 10"/>
          <p:cNvSpPr txBox="1">
            <a:spLocks noChangeArrowheads="1"/>
          </p:cNvSpPr>
          <p:nvPr/>
        </p:nvSpPr>
        <p:spPr bwMode="auto">
          <a:xfrm>
            <a:off x="1258888" y="620713"/>
            <a:ext cx="698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s-ES" altLang="es-AR" sz="2400" b="1">
                <a:solidFill>
                  <a:schemeClr val="tx2"/>
                </a:solidFill>
              </a:rPr>
              <a:t>ASPECTOS COGNITIVOS DE PROCESO DE INVESTIGACIÓN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87337" y="2708920"/>
            <a:ext cx="8569325" cy="4031873"/>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None/>
            </a:pPr>
            <a:r>
              <a:rPr lang="es-MX" altLang="es-AR" b="1" dirty="0"/>
              <a:t>GENERAR INFERENCIAS VÁLIDAS QUE PERMITAN DAR CUENTA DE LOS EVENTOS DEL MUNDO Y EXPLICAR BAJO QUE CONDICIONES ACONTECEN</a:t>
            </a:r>
          </a:p>
          <a:p>
            <a:pPr algn="ctr" eaLnBrk="1" hangingPunct="1">
              <a:spcBef>
                <a:spcPct val="100000"/>
              </a:spcBef>
              <a:buClrTx/>
              <a:buSzTx/>
              <a:buFontTx/>
              <a:buNone/>
            </a:pPr>
            <a:r>
              <a:rPr lang="es-MX" altLang="es-AR" b="1" dirty="0"/>
              <a:t>En el proceso de investigación es posible identificar dos tipos de inferencias:       a) DESCRIPTIVAS y b) CAUSALES</a:t>
            </a:r>
          </a:p>
        </p:txBody>
      </p:sp>
      <p:sp>
        <p:nvSpPr>
          <p:cNvPr id="18435" name="Rectangle 3"/>
          <p:cNvSpPr>
            <a:spLocks noChangeArrowheads="1"/>
          </p:cNvSpPr>
          <p:nvPr/>
        </p:nvSpPr>
        <p:spPr bwMode="auto">
          <a:xfrm>
            <a:off x="1979712" y="197936"/>
            <a:ext cx="604867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solidFill>
                  <a:schemeClr val="tx2"/>
                </a:solidFill>
              </a:rPr>
              <a:t>LA INFERENCIA CIENTÍFICA (1)</a:t>
            </a:r>
          </a:p>
        </p:txBody>
      </p:sp>
      <p:sp>
        <p:nvSpPr>
          <p:cNvPr id="5" name="CuadroTexto 4">
            <a:extLst>
              <a:ext uri="{FF2B5EF4-FFF2-40B4-BE49-F238E27FC236}">
                <a16:creationId xmlns:a16="http://schemas.microsoft.com/office/drawing/2014/main" id="{D88EC83B-B5F7-48E6-A31A-B48719A61F9D}"/>
              </a:ext>
            </a:extLst>
          </p:cNvPr>
          <p:cNvSpPr txBox="1"/>
          <p:nvPr/>
        </p:nvSpPr>
        <p:spPr>
          <a:xfrm>
            <a:off x="467171" y="743476"/>
            <a:ext cx="8389491" cy="1631216"/>
          </a:xfrm>
          <a:prstGeom prst="rect">
            <a:avLst/>
          </a:prstGeom>
          <a:noFill/>
        </p:spPr>
        <p:txBody>
          <a:bodyPr wrap="square">
            <a:spAutoFit/>
          </a:bodyPr>
          <a:lstStyle/>
          <a:p>
            <a:pPr algn="just"/>
            <a:r>
              <a:rPr lang="es-ES" sz="2000" i="1" dirty="0"/>
              <a:t>Para construir teorías científicas debemos tener presentes los requerimientos lógicos necesarios para verificar las teorías con los hechos. Por lo tanto, nuestra primera tarea consistirá en bosquejar las formas lógicas fundamentales de la inferencia científica que constituye la base común de las ciencias (</a:t>
            </a:r>
            <a:r>
              <a:rPr lang="es-ES" sz="2000" i="1" dirty="0" err="1"/>
              <a:t>Stinchcombe</a:t>
            </a:r>
            <a:r>
              <a:rPr lang="es-ES" sz="2000" i="1" dirty="0"/>
              <a:t>)</a:t>
            </a:r>
            <a:endParaRPr lang="es-AR" sz="2000" i="1" dirty="0"/>
          </a:p>
        </p:txBody>
      </p:sp>
    </p:spTree>
    <p:extLst>
      <p:ext uri="{BB962C8B-B14F-4D97-AF65-F5344CB8AC3E}">
        <p14:creationId xmlns:p14="http://schemas.microsoft.com/office/powerpoint/2010/main" val="22982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475954" y="220256"/>
            <a:ext cx="7200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solidFill>
                  <a:schemeClr val="tx2"/>
                </a:solidFill>
              </a:rPr>
              <a:t>LA INFERENCIA CIENTÍFICA (2)</a:t>
            </a:r>
          </a:p>
        </p:txBody>
      </p:sp>
      <p:sp>
        <p:nvSpPr>
          <p:cNvPr id="5" name="CuadroTexto 4">
            <a:extLst>
              <a:ext uri="{FF2B5EF4-FFF2-40B4-BE49-F238E27FC236}">
                <a16:creationId xmlns:a16="http://schemas.microsoft.com/office/drawing/2014/main" id="{D88EC83B-B5F7-48E6-A31A-B48719A61F9D}"/>
              </a:ext>
            </a:extLst>
          </p:cNvPr>
          <p:cNvSpPr txBox="1"/>
          <p:nvPr/>
        </p:nvSpPr>
        <p:spPr>
          <a:xfrm>
            <a:off x="397674" y="923165"/>
            <a:ext cx="8389491" cy="2708434"/>
          </a:xfrm>
          <a:prstGeom prst="rect">
            <a:avLst/>
          </a:prstGeom>
          <a:noFill/>
        </p:spPr>
        <p:txBody>
          <a:bodyPr wrap="square">
            <a:spAutoFit/>
          </a:bodyPr>
          <a:lstStyle/>
          <a:p>
            <a:pPr algn="just"/>
            <a:r>
              <a:rPr lang="es-ES" sz="1700" dirty="0"/>
              <a:t>La inferencia científica comienza con una proposición teórica, un elemento de una teoría, que dice que una clase de fenómenos se conectará de cierta manera con otra clase de fenómenos. Un ejemplo famoso dentro de la teoría sociológica sería la teoría de Durkheim sobre el suicido egoísta, la cual podría formularse de la siguiente manera: "Un grado mayor de individualismo dentro de un grupo social origina una tasa mayor de suicidio en ese grupo". Aquí, "individualismo" es una variable que significa aproximadamente "el grado en el cual todas las actividades de la persona están determinadas por el individuo mediante sus propias decisiones sin presiones externas, en oposición a ser controladas por normas morales, bien definidas, observadas regular y efectivamente en el contexto social"</a:t>
            </a:r>
            <a:endParaRPr lang="es-AR" sz="1700" i="1" dirty="0"/>
          </a:p>
        </p:txBody>
      </p:sp>
      <p:sp>
        <p:nvSpPr>
          <p:cNvPr id="8" name="CuadroTexto 7">
            <a:extLst>
              <a:ext uri="{FF2B5EF4-FFF2-40B4-BE49-F238E27FC236}">
                <a16:creationId xmlns:a16="http://schemas.microsoft.com/office/drawing/2014/main" id="{5AE19FAB-D1BF-4E8E-BC01-5166B95AD098}"/>
              </a:ext>
            </a:extLst>
          </p:cNvPr>
          <p:cNvSpPr txBox="1"/>
          <p:nvPr/>
        </p:nvSpPr>
        <p:spPr>
          <a:xfrm>
            <a:off x="397674" y="3848159"/>
            <a:ext cx="8488463" cy="2446824"/>
          </a:xfrm>
          <a:prstGeom prst="rect">
            <a:avLst/>
          </a:prstGeom>
          <a:noFill/>
        </p:spPr>
        <p:txBody>
          <a:bodyPr wrap="square">
            <a:spAutoFit/>
          </a:bodyPr>
          <a:lstStyle/>
          <a:p>
            <a:pPr algn="just"/>
            <a:r>
              <a:rPr lang="es-ES" sz="1700" dirty="0"/>
              <a:t>Una persona se halla en una situación social más individualista cuando se plantea menos exigencias, cuando es soltero en lugar de casado y con hijos, cuando su país no está en crisis (y por lo tanto sus deberes son menores). También se encuentra en una situación menos individualista cuando el grupo al cual pertenece no gobierna sus actividades en detalle, sino que las deja libradas a su propia discreción (cuando es protestante en lugar de católico); cuando el grupo que regula su conducta no es tan compacto como para rodearlo de otras personas que observan las prescripciones del grupo (en Francia, en la época de Durkheim, los judíos eran más cerrados que otros grupos sociales).</a:t>
            </a:r>
          </a:p>
        </p:txBody>
      </p:sp>
    </p:spTree>
    <p:extLst>
      <p:ext uri="{BB962C8B-B14F-4D97-AF65-F5344CB8AC3E}">
        <p14:creationId xmlns:p14="http://schemas.microsoft.com/office/powerpoint/2010/main" val="414390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763688" y="159110"/>
            <a:ext cx="63367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solidFill>
                  <a:schemeClr val="tx2"/>
                </a:solidFill>
              </a:rPr>
              <a:t>LA INFERENCIA CIENTÍFICA (3)</a:t>
            </a:r>
          </a:p>
        </p:txBody>
      </p:sp>
      <p:sp>
        <p:nvSpPr>
          <p:cNvPr id="5" name="CuadroTexto 4">
            <a:extLst>
              <a:ext uri="{FF2B5EF4-FFF2-40B4-BE49-F238E27FC236}">
                <a16:creationId xmlns:a16="http://schemas.microsoft.com/office/drawing/2014/main" id="{D88EC83B-B5F7-48E6-A31A-B48719A61F9D}"/>
              </a:ext>
            </a:extLst>
          </p:cNvPr>
          <p:cNvSpPr txBox="1"/>
          <p:nvPr/>
        </p:nvSpPr>
        <p:spPr>
          <a:xfrm>
            <a:off x="467171" y="743476"/>
            <a:ext cx="8389491" cy="2308324"/>
          </a:xfrm>
          <a:prstGeom prst="rect">
            <a:avLst/>
          </a:prstGeom>
          <a:noFill/>
        </p:spPr>
        <p:txBody>
          <a:bodyPr wrap="square">
            <a:spAutoFit/>
          </a:bodyPr>
          <a:lstStyle/>
          <a:p>
            <a:pPr algn="just"/>
            <a:r>
              <a:rPr lang="es-ES" sz="1600" dirty="0"/>
              <a:t>De esta proposición teórica derivamos, por deducción lógica y mediante definiciones operacionales de los conceptos, una proposición empírica. La proposición teórica implica entonces lógicamente la proposición empírica. Por ejemplo, las siguientes son algunas de las proposiciones empíricas que Durkheim derivó de su teoría del suicidio egoísta: en Francia, los hombres casados tendrán tasas de suicidios más bajas que los hombres solteros y éstas serán aún más bajas si tienen hijos; los hombres que practican las profesiones liberales y en general los hombres cultos tendrán tasas más altas de suicido que los obreros o que la gente menos culta; en Francia descenderán las tasas de suicidio cuando se produzcan crisis parlamentarias, etcétera.</a:t>
            </a:r>
            <a:endParaRPr lang="es-AR" sz="1600" dirty="0"/>
          </a:p>
        </p:txBody>
      </p:sp>
      <p:sp>
        <p:nvSpPr>
          <p:cNvPr id="8" name="CuadroTexto 7">
            <a:extLst>
              <a:ext uri="{FF2B5EF4-FFF2-40B4-BE49-F238E27FC236}">
                <a16:creationId xmlns:a16="http://schemas.microsoft.com/office/drawing/2014/main" id="{5AE19FAB-D1BF-4E8E-BC01-5166B95AD098}"/>
              </a:ext>
            </a:extLst>
          </p:cNvPr>
          <p:cNvSpPr txBox="1"/>
          <p:nvPr/>
        </p:nvSpPr>
        <p:spPr>
          <a:xfrm>
            <a:off x="435779" y="3144279"/>
            <a:ext cx="8353300" cy="2308324"/>
          </a:xfrm>
          <a:prstGeom prst="rect">
            <a:avLst/>
          </a:prstGeom>
          <a:noFill/>
        </p:spPr>
        <p:txBody>
          <a:bodyPr wrap="square">
            <a:spAutoFit/>
          </a:bodyPr>
          <a:lstStyle/>
          <a:p>
            <a:pPr algn="just"/>
            <a:r>
              <a:rPr lang="es-ES" sz="1600" dirty="0"/>
              <a:t>Los enunciados enumerados más arriba: que los protestantes poseen un grado mayor de individualismo que los católicos, que los solteros poseen un grado mayor de individualismo que los hombres casados con hijos, y que las poblaciones poseen un grado mayor de individualismo durante las crisis parlamentarias que durante las épocas de rutina política, son esenciales para la derivación de proposiciones empíricas. Y la derivación involucra directamente la deducción lógica. Sin embargo, tales proposiciones no son observables sino es a través de sus proposiciones empíricas. Una proposición empírica es la que formula lo siguiente: "Si realizamos tales y cuales observaciones en una selección determinada de unidades, se obtendrán tales y cuales resultados". </a:t>
            </a:r>
          </a:p>
        </p:txBody>
      </p:sp>
      <p:sp>
        <p:nvSpPr>
          <p:cNvPr id="6" name="CuadroTexto 5">
            <a:extLst>
              <a:ext uri="{FF2B5EF4-FFF2-40B4-BE49-F238E27FC236}">
                <a16:creationId xmlns:a16="http://schemas.microsoft.com/office/drawing/2014/main" id="{5780C828-E101-4D00-8C52-73859111D3BD}"/>
              </a:ext>
            </a:extLst>
          </p:cNvPr>
          <p:cNvSpPr txBox="1"/>
          <p:nvPr/>
        </p:nvSpPr>
        <p:spPr>
          <a:xfrm>
            <a:off x="435779" y="5589240"/>
            <a:ext cx="8353301" cy="830997"/>
          </a:xfrm>
          <a:prstGeom prst="rect">
            <a:avLst/>
          </a:prstGeom>
          <a:noFill/>
        </p:spPr>
        <p:txBody>
          <a:bodyPr wrap="square">
            <a:spAutoFit/>
          </a:bodyPr>
          <a:lstStyle/>
          <a:p>
            <a:pPr algn="just"/>
            <a:r>
              <a:rPr lang="es-ES" sz="1600" b="1" dirty="0"/>
              <a:t>Todas las teorías implicarán algunas proposiciones empíricas (es decir algunas descripciones de observaciones posibles) que realmente no pueden ser puestas a prueba por falta de tiempo, de dinero, o por la imposibilidad técnica. </a:t>
            </a:r>
            <a:endParaRPr lang="es-AR" sz="1600" b="1" dirty="0"/>
          </a:p>
        </p:txBody>
      </p:sp>
    </p:spTree>
    <p:extLst>
      <p:ext uri="{BB962C8B-B14F-4D97-AF65-F5344CB8AC3E}">
        <p14:creationId xmlns:p14="http://schemas.microsoft.com/office/powerpoint/2010/main" val="238516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64889" y="1196752"/>
            <a:ext cx="8281987" cy="550920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ES" altLang="es-AR" b="1" dirty="0"/>
              <a:t>INFERIR ES UN EJERCICIO DE ELABORACIÓN CONCEPTUAL QUE IMPLICA LA OBJETIVACIÓN-OBSERVACIÓN DE HECHOS DESCONOCIDOS A PARTIR DE TEORÍAS-DATOS CONOCIDOS SUFICIENTEMENTE VALIDADOS</a:t>
            </a:r>
          </a:p>
          <a:p>
            <a:pPr algn="ctr" eaLnBrk="1" hangingPunct="1">
              <a:spcBef>
                <a:spcPct val="100000"/>
              </a:spcBef>
              <a:buClrTx/>
              <a:buSzTx/>
              <a:buFontTx/>
              <a:buNone/>
            </a:pPr>
            <a:r>
              <a:rPr lang="es-MX" altLang="es-AR" b="1" dirty="0"/>
              <a:t>MODOS DE RAZONAMIENTO:               a) Deductivo, b) Inductivo y                 c) Abductivo / Analógico</a:t>
            </a:r>
          </a:p>
        </p:txBody>
      </p:sp>
      <p:sp>
        <p:nvSpPr>
          <p:cNvPr id="19459" name="Rectangle 3"/>
          <p:cNvSpPr>
            <a:spLocks noChangeArrowheads="1"/>
          </p:cNvSpPr>
          <p:nvPr/>
        </p:nvSpPr>
        <p:spPr bwMode="auto">
          <a:xfrm>
            <a:off x="683568" y="476672"/>
            <a:ext cx="80446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solidFill>
                  <a:schemeClr val="tx2"/>
                </a:solidFill>
              </a:rPr>
              <a:t>LA OBJETIVO DE LAS CIENCIAS EMPÍRICAS</a:t>
            </a:r>
          </a:p>
        </p:txBody>
      </p:sp>
    </p:spTree>
  </p:cSld>
  <p:clrMapOvr>
    <a:masterClrMapping/>
  </p:clrMapOvr>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presentaciones\Alta tensión.pot</Template>
  <TotalTime>3506</TotalTime>
  <Words>1676</Words>
  <Application>Microsoft Office PowerPoint</Application>
  <PresentationFormat>Presentación en pantalla (4:3)</PresentationFormat>
  <Paragraphs>75</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Arial</vt:lpstr>
      <vt:lpstr>Arial Rounded MT Bold</vt:lpstr>
      <vt:lpstr>Calibri</vt:lpstr>
      <vt:lpstr>Tahoma</vt:lpstr>
      <vt:lpstr>Times New Roman</vt:lpstr>
      <vt:lpstr>Wingdings</vt:lpstr>
      <vt:lpstr>Mezclas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UCA</dc:creator>
  <cp:lastModifiedBy>Agustín Salvia</cp:lastModifiedBy>
  <cp:revision>228</cp:revision>
  <dcterms:created xsi:type="dcterms:W3CDTF">2006-07-27T19:02:59Z</dcterms:created>
  <dcterms:modified xsi:type="dcterms:W3CDTF">2021-03-30T14:45:59Z</dcterms:modified>
</cp:coreProperties>
</file>