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6" r:id="rId1"/>
  </p:sldMasterIdLst>
  <p:notesMasterIdLst>
    <p:notesMasterId r:id="rId22"/>
  </p:notesMasterIdLst>
  <p:sldIdLst>
    <p:sldId id="364" r:id="rId2"/>
    <p:sldId id="383" r:id="rId3"/>
    <p:sldId id="384" r:id="rId4"/>
    <p:sldId id="388" r:id="rId5"/>
    <p:sldId id="389" r:id="rId6"/>
    <p:sldId id="390" r:id="rId7"/>
    <p:sldId id="391" r:id="rId8"/>
    <p:sldId id="394" r:id="rId9"/>
    <p:sldId id="396" r:id="rId10"/>
    <p:sldId id="397" r:id="rId11"/>
    <p:sldId id="392" r:id="rId12"/>
    <p:sldId id="393" r:id="rId13"/>
    <p:sldId id="395" r:id="rId14"/>
    <p:sldId id="399" r:id="rId15"/>
    <p:sldId id="400" r:id="rId16"/>
    <p:sldId id="401" r:id="rId17"/>
    <p:sldId id="402" r:id="rId18"/>
    <p:sldId id="403" r:id="rId19"/>
    <p:sldId id="398" r:id="rId20"/>
    <p:sldId id="385" r:id="rId21"/>
  </p:sldIdLst>
  <p:sldSz cx="9144000" cy="6858000" type="screen4x3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80" autoAdjust="0"/>
  </p:normalViewPr>
  <p:slideViewPr>
    <p:cSldViewPr>
      <p:cViewPr varScale="1">
        <p:scale>
          <a:sx n="69" d="100"/>
          <a:sy n="69" d="100"/>
        </p:scale>
        <p:origin x="1332" y="60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37AD8E-FCB5-447F-8679-5A8C18F2328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s-ES"/>
        </a:p>
      </dgm:t>
    </dgm:pt>
    <dgm:pt modelId="{9BA4D823-137C-4E1E-A918-763627BCBC4E}">
      <dgm:prSet/>
      <dgm:spPr/>
      <dgm:t>
        <a:bodyPr/>
        <a:lstStyle/>
        <a:p>
          <a:pPr rtl="0"/>
          <a:r>
            <a:rPr lang="es-ES" smtClean="0"/>
            <a:t>Es necesario que la pregunta-problema se formule de manera precisa, evitando ser ambiguos.</a:t>
          </a:r>
          <a:endParaRPr lang="es-AR"/>
        </a:p>
      </dgm:t>
    </dgm:pt>
    <dgm:pt modelId="{61A81A47-AD09-4B09-928C-622423689BB9}" type="parTrans" cxnId="{F006A826-58E8-4C78-866B-EE26AC94188B}">
      <dgm:prSet/>
      <dgm:spPr/>
      <dgm:t>
        <a:bodyPr/>
        <a:lstStyle/>
        <a:p>
          <a:endParaRPr lang="es-ES"/>
        </a:p>
      </dgm:t>
    </dgm:pt>
    <dgm:pt modelId="{339308C6-9773-40F9-A258-E4E1E4303371}" type="sibTrans" cxnId="{F006A826-58E8-4C78-866B-EE26AC94188B}">
      <dgm:prSet/>
      <dgm:spPr/>
      <dgm:t>
        <a:bodyPr/>
        <a:lstStyle/>
        <a:p>
          <a:endParaRPr lang="es-ES"/>
        </a:p>
      </dgm:t>
    </dgm:pt>
    <dgm:pt modelId="{BC70CA27-E1EF-47EC-8BF2-95CEF9EA350C}">
      <dgm:prSet/>
      <dgm:spPr/>
      <dgm:t>
        <a:bodyPr/>
        <a:lstStyle/>
        <a:p>
          <a:pPr rtl="0"/>
          <a:r>
            <a:rPr lang="es-ES" smtClean="0"/>
            <a:t>La pregunta problema debe contener los conceptos fundamentales de la investigación.</a:t>
          </a:r>
          <a:endParaRPr lang="es-AR"/>
        </a:p>
      </dgm:t>
    </dgm:pt>
    <dgm:pt modelId="{DF890F1C-437D-4884-A617-FDC9F4CA09E4}" type="parTrans" cxnId="{A9520BD4-50DF-4EE6-9C64-3854B54F0E1C}">
      <dgm:prSet/>
      <dgm:spPr/>
      <dgm:t>
        <a:bodyPr/>
        <a:lstStyle/>
        <a:p>
          <a:endParaRPr lang="es-ES"/>
        </a:p>
      </dgm:t>
    </dgm:pt>
    <dgm:pt modelId="{D945225E-4DE3-4924-AD88-5F0A4A19C12D}" type="sibTrans" cxnId="{A9520BD4-50DF-4EE6-9C64-3854B54F0E1C}">
      <dgm:prSet/>
      <dgm:spPr/>
      <dgm:t>
        <a:bodyPr/>
        <a:lstStyle/>
        <a:p>
          <a:endParaRPr lang="es-ES"/>
        </a:p>
      </dgm:t>
    </dgm:pt>
    <dgm:pt modelId="{E77966E0-41CD-454D-BE59-D07771DEE8B1}">
      <dgm:prSet/>
      <dgm:spPr/>
      <dgm:t>
        <a:bodyPr/>
        <a:lstStyle/>
        <a:p>
          <a:pPr rtl="0"/>
          <a:r>
            <a:rPr lang="es-ES" smtClean="0"/>
            <a:t>Debe expresar relación entre dos o mas variables </a:t>
          </a:r>
          <a:endParaRPr lang="es-AR"/>
        </a:p>
      </dgm:t>
    </dgm:pt>
    <dgm:pt modelId="{4577271C-1D5B-4325-98D5-D38BACA5F7EC}" type="parTrans" cxnId="{F3851603-3D1A-4DF3-A1A4-414B55C6FD1A}">
      <dgm:prSet/>
      <dgm:spPr/>
      <dgm:t>
        <a:bodyPr/>
        <a:lstStyle/>
        <a:p>
          <a:endParaRPr lang="es-ES"/>
        </a:p>
      </dgm:t>
    </dgm:pt>
    <dgm:pt modelId="{599D2606-EE0F-4414-A5CB-5DEAA9833DE1}" type="sibTrans" cxnId="{F3851603-3D1A-4DF3-A1A4-414B55C6FD1A}">
      <dgm:prSet/>
      <dgm:spPr/>
      <dgm:t>
        <a:bodyPr/>
        <a:lstStyle/>
        <a:p>
          <a:endParaRPr lang="es-ES"/>
        </a:p>
      </dgm:t>
    </dgm:pt>
    <dgm:pt modelId="{D6B592C5-908E-4BD7-95D6-1EA1B20F30DB}">
      <dgm:prSet/>
      <dgm:spPr/>
      <dgm:t>
        <a:bodyPr/>
        <a:lstStyle/>
        <a:p>
          <a:pPr rtl="0"/>
          <a:r>
            <a:rPr lang="es-ES" smtClean="0"/>
            <a:t>Debe evitar preguntas de encrucijada</a:t>
          </a:r>
          <a:endParaRPr lang="es-AR"/>
        </a:p>
      </dgm:t>
    </dgm:pt>
    <dgm:pt modelId="{3C696B65-277A-47E3-A5D3-992858DDEA05}" type="parTrans" cxnId="{98711C28-2F31-453F-AC34-28D69E7BB7A4}">
      <dgm:prSet/>
      <dgm:spPr/>
      <dgm:t>
        <a:bodyPr/>
        <a:lstStyle/>
        <a:p>
          <a:endParaRPr lang="es-ES"/>
        </a:p>
      </dgm:t>
    </dgm:pt>
    <dgm:pt modelId="{43C49E33-A823-403D-B7C0-2FA588081B33}" type="sibTrans" cxnId="{98711C28-2F31-453F-AC34-28D69E7BB7A4}">
      <dgm:prSet/>
      <dgm:spPr/>
      <dgm:t>
        <a:bodyPr/>
        <a:lstStyle/>
        <a:p>
          <a:endParaRPr lang="es-ES"/>
        </a:p>
      </dgm:t>
    </dgm:pt>
    <dgm:pt modelId="{533BB4C5-52C8-4744-854C-69F29D780EE3}">
      <dgm:prSet/>
      <dgm:spPr/>
      <dgm:t>
        <a:bodyPr/>
        <a:lstStyle/>
        <a:p>
          <a:pPr rtl="0"/>
          <a:r>
            <a:rPr lang="es-ES" smtClean="0"/>
            <a:t>Es importante que en la pregunta se explicite de </a:t>
          </a:r>
          <a:r>
            <a:rPr lang="es-ES" i="1" smtClean="0"/>
            <a:t>quién</a:t>
          </a:r>
          <a:r>
            <a:rPr lang="es-ES" smtClean="0"/>
            <a:t> se está hablando (unidad de análisis)</a:t>
          </a:r>
          <a:endParaRPr lang="es-AR"/>
        </a:p>
      </dgm:t>
    </dgm:pt>
    <dgm:pt modelId="{BDC7338B-B610-40B9-8575-8CE097E5CD9F}" type="parTrans" cxnId="{5905EACB-9935-46E2-8299-AC9B7FB6B871}">
      <dgm:prSet/>
      <dgm:spPr/>
      <dgm:t>
        <a:bodyPr/>
        <a:lstStyle/>
        <a:p>
          <a:endParaRPr lang="es-ES"/>
        </a:p>
      </dgm:t>
    </dgm:pt>
    <dgm:pt modelId="{313D94BB-502D-4B61-96E2-C0E553AF4880}" type="sibTrans" cxnId="{5905EACB-9935-46E2-8299-AC9B7FB6B871}">
      <dgm:prSet/>
      <dgm:spPr/>
      <dgm:t>
        <a:bodyPr/>
        <a:lstStyle/>
        <a:p>
          <a:endParaRPr lang="es-ES"/>
        </a:p>
      </dgm:t>
    </dgm:pt>
    <dgm:pt modelId="{DDAA92FE-F584-4554-9310-0B4AF399C256}">
      <dgm:prSet/>
      <dgm:spPr/>
      <dgm:t>
        <a:bodyPr/>
        <a:lstStyle/>
        <a:p>
          <a:pPr rtl="0"/>
          <a:r>
            <a:rPr lang="es-MX" smtClean="0"/>
            <a:t>El planteamiento debe implicar la posibilidad de realizar una prueba empírica. Es decir, debe poder observarse en la realidad.</a:t>
          </a:r>
          <a:endParaRPr lang="es-AR"/>
        </a:p>
      </dgm:t>
    </dgm:pt>
    <dgm:pt modelId="{D02269E5-B815-437C-9223-1D84C2CF7BD1}" type="parTrans" cxnId="{09D07C3D-BFF1-4F30-A84D-C57E06A5D82D}">
      <dgm:prSet/>
      <dgm:spPr/>
      <dgm:t>
        <a:bodyPr/>
        <a:lstStyle/>
        <a:p>
          <a:endParaRPr lang="es-ES"/>
        </a:p>
      </dgm:t>
    </dgm:pt>
    <dgm:pt modelId="{F44F424A-A10E-49AE-B25D-5787A5124F39}" type="sibTrans" cxnId="{09D07C3D-BFF1-4F30-A84D-C57E06A5D82D}">
      <dgm:prSet/>
      <dgm:spPr/>
      <dgm:t>
        <a:bodyPr/>
        <a:lstStyle/>
        <a:p>
          <a:endParaRPr lang="es-ES"/>
        </a:p>
      </dgm:t>
    </dgm:pt>
    <dgm:pt modelId="{3B1DF91B-0DCF-4D24-90F2-61656B6200E4}">
      <dgm:prSet/>
      <dgm:spPr/>
      <dgm:t>
        <a:bodyPr/>
        <a:lstStyle/>
        <a:p>
          <a:pPr rtl="0"/>
          <a:r>
            <a:rPr lang="es-MX" smtClean="0"/>
            <a:t>“... si alguien piensa estudiar cuán sublime es el alma de los adolescentes, está planteando un problema que no puede probarse empíricamente pues ‘lo sublime’ y ‘el alma’ no son observables” (Sampieri, en Destro)</a:t>
          </a:r>
          <a:endParaRPr lang="es-AR"/>
        </a:p>
      </dgm:t>
    </dgm:pt>
    <dgm:pt modelId="{59E9E1E1-355A-4786-964F-BFA119FCBDC9}" type="parTrans" cxnId="{0999D2BF-09F8-4F1F-A4C5-6D73EA36CD3E}">
      <dgm:prSet/>
      <dgm:spPr/>
      <dgm:t>
        <a:bodyPr/>
        <a:lstStyle/>
        <a:p>
          <a:endParaRPr lang="es-ES"/>
        </a:p>
      </dgm:t>
    </dgm:pt>
    <dgm:pt modelId="{7C28F459-79A1-4284-A69C-15CED9CF63B4}" type="sibTrans" cxnId="{0999D2BF-09F8-4F1F-A4C5-6D73EA36CD3E}">
      <dgm:prSet/>
      <dgm:spPr/>
      <dgm:t>
        <a:bodyPr/>
        <a:lstStyle/>
        <a:p>
          <a:endParaRPr lang="es-ES"/>
        </a:p>
      </dgm:t>
    </dgm:pt>
    <dgm:pt modelId="{41F6CBFD-8712-41F9-BFAE-3D6DD9561FF2}" type="pres">
      <dgm:prSet presAssocID="{2F37AD8E-FCB5-447F-8679-5A8C18F232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5C2A191-D0DE-431C-9911-A49BA0BCA80A}" type="pres">
      <dgm:prSet presAssocID="{9BA4D823-137C-4E1E-A918-763627BCBC4E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6E0CA5-868E-44A9-9DA2-A25893A8DD26}" type="pres">
      <dgm:prSet presAssocID="{339308C6-9773-40F9-A258-E4E1E4303371}" presName="spacer" presStyleCnt="0"/>
      <dgm:spPr/>
    </dgm:pt>
    <dgm:pt modelId="{D1A369C6-EDC0-4F24-A88C-6EF4FEAD21E3}" type="pres">
      <dgm:prSet presAssocID="{BC70CA27-E1EF-47EC-8BF2-95CEF9EA350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12818E-FE83-4758-BD4D-3ABFCA37BD46}" type="pres">
      <dgm:prSet presAssocID="{D945225E-4DE3-4924-AD88-5F0A4A19C12D}" presName="spacer" presStyleCnt="0"/>
      <dgm:spPr/>
    </dgm:pt>
    <dgm:pt modelId="{0AA02EB4-E262-49B4-B17E-8B63A4091D60}" type="pres">
      <dgm:prSet presAssocID="{E77966E0-41CD-454D-BE59-D07771DEE8B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F118A1-CA66-4E93-A3BA-D0DC96281811}" type="pres">
      <dgm:prSet presAssocID="{599D2606-EE0F-4414-A5CB-5DEAA9833DE1}" presName="spacer" presStyleCnt="0"/>
      <dgm:spPr/>
    </dgm:pt>
    <dgm:pt modelId="{D8FF9414-ACD6-43FB-ACA3-64B73A95307C}" type="pres">
      <dgm:prSet presAssocID="{D6B592C5-908E-4BD7-95D6-1EA1B20F30D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3DA5B6-94C9-4535-A9C3-C9ECE0ACF6BF}" type="pres">
      <dgm:prSet presAssocID="{43C49E33-A823-403D-B7C0-2FA588081B33}" presName="spacer" presStyleCnt="0"/>
      <dgm:spPr/>
    </dgm:pt>
    <dgm:pt modelId="{13D06692-ED4B-49AD-B5A2-61CBD861D76D}" type="pres">
      <dgm:prSet presAssocID="{533BB4C5-52C8-4744-854C-69F29D780EE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029F15-2AC5-4619-AB7D-B49BDFD20440}" type="pres">
      <dgm:prSet presAssocID="{313D94BB-502D-4B61-96E2-C0E553AF4880}" presName="spacer" presStyleCnt="0"/>
      <dgm:spPr/>
    </dgm:pt>
    <dgm:pt modelId="{35F32F4C-08CF-466D-AC69-96ECFF72AD10}" type="pres">
      <dgm:prSet presAssocID="{DDAA92FE-F584-4554-9310-0B4AF399C256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07FA4F-EC1C-4ADA-BF63-69C3A8B86F9D}" type="pres">
      <dgm:prSet presAssocID="{DDAA92FE-F584-4554-9310-0B4AF399C25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60A5050-90C4-431A-B650-F5CDC87F54B8}" type="presOf" srcId="{3B1DF91B-0DCF-4D24-90F2-61656B6200E4}" destId="{1A07FA4F-EC1C-4ADA-BF63-69C3A8B86F9D}" srcOrd="0" destOrd="0" presId="urn:microsoft.com/office/officeart/2005/8/layout/vList2"/>
    <dgm:cxn modelId="{3181D9BD-9EB0-4808-AFF9-9036A40EEE23}" type="presOf" srcId="{533BB4C5-52C8-4744-854C-69F29D780EE3}" destId="{13D06692-ED4B-49AD-B5A2-61CBD861D76D}" srcOrd="0" destOrd="0" presId="urn:microsoft.com/office/officeart/2005/8/layout/vList2"/>
    <dgm:cxn modelId="{D3493E6E-9E8D-44FB-BCAF-18A772AA92F3}" type="presOf" srcId="{2F37AD8E-FCB5-447F-8679-5A8C18F2328C}" destId="{41F6CBFD-8712-41F9-BFAE-3D6DD9561FF2}" srcOrd="0" destOrd="0" presId="urn:microsoft.com/office/officeart/2005/8/layout/vList2"/>
    <dgm:cxn modelId="{5C44CCC1-AC4F-467C-857C-E7FA5629E39D}" type="presOf" srcId="{E77966E0-41CD-454D-BE59-D07771DEE8B1}" destId="{0AA02EB4-E262-49B4-B17E-8B63A4091D60}" srcOrd="0" destOrd="0" presId="urn:microsoft.com/office/officeart/2005/8/layout/vList2"/>
    <dgm:cxn modelId="{F3851603-3D1A-4DF3-A1A4-414B55C6FD1A}" srcId="{2F37AD8E-FCB5-447F-8679-5A8C18F2328C}" destId="{E77966E0-41CD-454D-BE59-D07771DEE8B1}" srcOrd="2" destOrd="0" parTransId="{4577271C-1D5B-4325-98D5-D38BACA5F7EC}" sibTransId="{599D2606-EE0F-4414-A5CB-5DEAA9833DE1}"/>
    <dgm:cxn modelId="{0999D2BF-09F8-4F1F-A4C5-6D73EA36CD3E}" srcId="{DDAA92FE-F584-4554-9310-0B4AF399C256}" destId="{3B1DF91B-0DCF-4D24-90F2-61656B6200E4}" srcOrd="0" destOrd="0" parTransId="{59E9E1E1-355A-4786-964F-BFA119FCBDC9}" sibTransId="{7C28F459-79A1-4284-A69C-15CED9CF63B4}"/>
    <dgm:cxn modelId="{C35F4B34-83DC-450A-8F52-A68898283EA7}" type="presOf" srcId="{D6B592C5-908E-4BD7-95D6-1EA1B20F30DB}" destId="{D8FF9414-ACD6-43FB-ACA3-64B73A95307C}" srcOrd="0" destOrd="0" presId="urn:microsoft.com/office/officeart/2005/8/layout/vList2"/>
    <dgm:cxn modelId="{09D07C3D-BFF1-4F30-A84D-C57E06A5D82D}" srcId="{2F37AD8E-FCB5-447F-8679-5A8C18F2328C}" destId="{DDAA92FE-F584-4554-9310-0B4AF399C256}" srcOrd="5" destOrd="0" parTransId="{D02269E5-B815-437C-9223-1D84C2CF7BD1}" sibTransId="{F44F424A-A10E-49AE-B25D-5787A5124F39}"/>
    <dgm:cxn modelId="{A91DD7DF-085D-4B8B-AB8D-B2D2A23EC221}" type="presOf" srcId="{9BA4D823-137C-4E1E-A918-763627BCBC4E}" destId="{75C2A191-D0DE-431C-9911-A49BA0BCA80A}" srcOrd="0" destOrd="0" presId="urn:microsoft.com/office/officeart/2005/8/layout/vList2"/>
    <dgm:cxn modelId="{A9520BD4-50DF-4EE6-9C64-3854B54F0E1C}" srcId="{2F37AD8E-FCB5-447F-8679-5A8C18F2328C}" destId="{BC70CA27-E1EF-47EC-8BF2-95CEF9EA350C}" srcOrd="1" destOrd="0" parTransId="{DF890F1C-437D-4884-A617-FDC9F4CA09E4}" sibTransId="{D945225E-4DE3-4924-AD88-5F0A4A19C12D}"/>
    <dgm:cxn modelId="{5905EACB-9935-46E2-8299-AC9B7FB6B871}" srcId="{2F37AD8E-FCB5-447F-8679-5A8C18F2328C}" destId="{533BB4C5-52C8-4744-854C-69F29D780EE3}" srcOrd="4" destOrd="0" parTransId="{BDC7338B-B610-40B9-8575-8CE097E5CD9F}" sibTransId="{313D94BB-502D-4B61-96E2-C0E553AF4880}"/>
    <dgm:cxn modelId="{75B9FF60-B8FD-4367-8000-E550B0C6B87F}" type="presOf" srcId="{BC70CA27-E1EF-47EC-8BF2-95CEF9EA350C}" destId="{D1A369C6-EDC0-4F24-A88C-6EF4FEAD21E3}" srcOrd="0" destOrd="0" presId="urn:microsoft.com/office/officeart/2005/8/layout/vList2"/>
    <dgm:cxn modelId="{98711C28-2F31-453F-AC34-28D69E7BB7A4}" srcId="{2F37AD8E-FCB5-447F-8679-5A8C18F2328C}" destId="{D6B592C5-908E-4BD7-95D6-1EA1B20F30DB}" srcOrd="3" destOrd="0" parTransId="{3C696B65-277A-47E3-A5D3-992858DDEA05}" sibTransId="{43C49E33-A823-403D-B7C0-2FA588081B33}"/>
    <dgm:cxn modelId="{0CD4940C-F20B-4133-B11A-B2DDC7247C65}" type="presOf" srcId="{DDAA92FE-F584-4554-9310-0B4AF399C256}" destId="{35F32F4C-08CF-466D-AC69-96ECFF72AD10}" srcOrd="0" destOrd="0" presId="urn:microsoft.com/office/officeart/2005/8/layout/vList2"/>
    <dgm:cxn modelId="{F006A826-58E8-4C78-866B-EE26AC94188B}" srcId="{2F37AD8E-FCB5-447F-8679-5A8C18F2328C}" destId="{9BA4D823-137C-4E1E-A918-763627BCBC4E}" srcOrd="0" destOrd="0" parTransId="{61A81A47-AD09-4B09-928C-622423689BB9}" sibTransId="{339308C6-9773-40F9-A258-E4E1E4303371}"/>
    <dgm:cxn modelId="{7583C9F7-AC55-43AA-B775-765A88EFC85F}" type="presParOf" srcId="{41F6CBFD-8712-41F9-BFAE-3D6DD9561FF2}" destId="{75C2A191-D0DE-431C-9911-A49BA0BCA80A}" srcOrd="0" destOrd="0" presId="urn:microsoft.com/office/officeart/2005/8/layout/vList2"/>
    <dgm:cxn modelId="{71C43DB9-C705-4C5A-AA5A-CAA5EDD0C5F2}" type="presParOf" srcId="{41F6CBFD-8712-41F9-BFAE-3D6DD9561FF2}" destId="{D96E0CA5-868E-44A9-9DA2-A25893A8DD26}" srcOrd="1" destOrd="0" presId="urn:microsoft.com/office/officeart/2005/8/layout/vList2"/>
    <dgm:cxn modelId="{36E0EDCC-354A-4E5E-9CA7-CF95EE98E5E4}" type="presParOf" srcId="{41F6CBFD-8712-41F9-BFAE-3D6DD9561FF2}" destId="{D1A369C6-EDC0-4F24-A88C-6EF4FEAD21E3}" srcOrd="2" destOrd="0" presId="urn:microsoft.com/office/officeart/2005/8/layout/vList2"/>
    <dgm:cxn modelId="{38AE3490-5139-4A3D-A356-7040E7CD3F6B}" type="presParOf" srcId="{41F6CBFD-8712-41F9-BFAE-3D6DD9561FF2}" destId="{8B12818E-FE83-4758-BD4D-3ABFCA37BD46}" srcOrd="3" destOrd="0" presId="urn:microsoft.com/office/officeart/2005/8/layout/vList2"/>
    <dgm:cxn modelId="{AAAAFAC8-0060-48F3-AD14-61A41DF65707}" type="presParOf" srcId="{41F6CBFD-8712-41F9-BFAE-3D6DD9561FF2}" destId="{0AA02EB4-E262-49B4-B17E-8B63A4091D60}" srcOrd="4" destOrd="0" presId="urn:microsoft.com/office/officeart/2005/8/layout/vList2"/>
    <dgm:cxn modelId="{AD28BA03-D61B-4164-AF8B-D35E6E6D771C}" type="presParOf" srcId="{41F6CBFD-8712-41F9-BFAE-3D6DD9561FF2}" destId="{EEF118A1-CA66-4E93-A3BA-D0DC96281811}" srcOrd="5" destOrd="0" presId="urn:microsoft.com/office/officeart/2005/8/layout/vList2"/>
    <dgm:cxn modelId="{00373223-DF3F-4DBD-AB63-18C500A09015}" type="presParOf" srcId="{41F6CBFD-8712-41F9-BFAE-3D6DD9561FF2}" destId="{D8FF9414-ACD6-43FB-ACA3-64B73A95307C}" srcOrd="6" destOrd="0" presId="urn:microsoft.com/office/officeart/2005/8/layout/vList2"/>
    <dgm:cxn modelId="{AD3B9BD9-E739-4214-8F8F-B78ABCC49048}" type="presParOf" srcId="{41F6CBFD-8712-41F9-BFAE-3D6DD9561FF2}" destId="{8D3DA5B6-94C9-4535-A9C3-C9ECE0ACF6BF}" srcOrd="7" destOrd="0" presId="urn:microsoft.com/office/officeart/2005/8/layout/vList2"/>
    <dgm:cxn modelId="{C0467E94-2EDE-4242-9027-88175B60437A}" type="presParOf" srcId="{41F6CBFD-8712-41F9-BFAE-3D6DD9561FF2}" destId="{13D06692-ED4B-49AD-B5A2-61CBD861D76D}" srcOrd="8" destOrd="0" presId="urn:microsoft.com/office/officeart/2005/8/layout/vList2"/>
    <dgm:cxn modelId="{E3C34886-3054-473B-8CC4-3B82F751AA39}" type="presParOf" srcId="{41F6CBFD-8712-41F9-BFAE-3D6DD9561FF2}" destId="{93029F15-2AC5-4619-AB7D-B49BDFD20440}" srcOrd="9" destOrd="0" presId="urn:microsoft.com/office/officeart/2005/8/layout/vList2"/>
    <dgm:cxn modelId="{4A6326AF-C8E6-458B-B476-17B540FFD481}" type="presParOf" srcId="{41F6CBFD-8712-41F9-BFAE-3D6DD9561FF2}" destId="{35F32F4C-08CF-466D-AC69-96ECFF72AD10}" srcOrd="10" destOrd="0" presId="urn:microsoft.com/office/officeart/2005/8/layout/vList2"/>
    <dgm:cxn modelId="{A4A2240C-85FE-45EE-8626-9B9511A55FD5}" type="presParOf" srcId="{41F6CBFD-8712-41F9-BFAE-3D6DD9561FF2}" destId="{1A07FA4F-EC1C-4ADA-BF63-69C3A8B86F9D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37AD8E-FCB5-447F-8679-5A8C18F2328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2D77B77-3C0B-479C-B2BA-2591B8B60621}">
      <dgm:prSet custT="1"/>
      <dgm:spPr/>
      <dgm:t>
        <a:bodyPr/>
        <a:lstStyle/>
        <a:p>
          <a:r>
            <a:rPr lang="es-MX" sz="1400" dirty="0" smtClean="0"/>
            <a:t>Una vez formulado el problema de investigación, podría decirse que el paso siguiente es establecer qué pretende la investigación, qué tipo de conocimiento se quiere lograr con ésta, y en ello consisten los objetivos. En este sentido, los objetivos son propiamente </a:t>
          </a:r>
          <a:r>
            <a:rPr lang="es-MX" sz="1400" dirty="0" err="1" smtClean="0"/>
            <a:t>objetivosde</a:t>
          </a:r>
          <a:r>
            <a:rPr lang="es-MX" sz="1400" dirty="0" smtClean="0"/>
            <a:t> “conocimiento”, que implican el alcance de los resultados de la investigación.</a:t>
          </a:r>
          <a:endParaRPr lang="es-ES" sz="1400" dirty="0"/>
        </a:p>
      </dgm:t>
    </dgm:pt>
    <dgm:pt modelId="{B8AFAAA9-8EB0-49AB-AF79-3CA4B6470C70}" type="parTrans" cxnId="{E450FFD8-091F-49AA-A6A9-768958CBE0BD}">
      <dgm:prSet/>
      <dgm:spPr/>
      <dgm:t>
        <a:bodyPr/>
        <a:lstStyle/>
        <a:p>
          <a:endParaRPr lang="es-ES" sz="2800"/>
        </a:p>
      </dgm:t>
    </dgm:pt>
    <dgm:pt modelId="{A48BB37A-B475-4FC2-9432-DBDF942445C5}" type="sibTrans" cxnId="{E450FFD8-091F-49AA-A6A9-768958CBE0BD}">
      <dgm:prSet/>
      <dgm:spPr/>
      <dgm:t>
        <a:bodyPr/>
        <a:lstStyle/>
        <a:p>
          <a:endParaRPr lang="es-ES" sz="2800"/>
        </a:p>
      </dgm:t>
    </dgm:pt>
    <dgm:pt modelId="{D29FA5FC-B026-4C34-A885-2CA0EB0D2A4B}">
      <dgm:prSet custT="1"/>
      <dgm:spPr/>
      <dgm:t>
        <a:bodyPr/>
        <a:lstStyle/>
        <a:p>
          <a:r>
            <a:rPr lang="es-MX" sz="1400" dirty="0" smtClean="0"/>
            <a:t>Hay una estrecha relación entre los objetivos y las preguntas, ya que aquellos se corresponden con éstas o se derivan de ellas. De alguna manera, los objetivos resultarían una especie de traducción de interrogantes a acciones concretas a ser realizadas en el transcurso</a:t>
          </a:r>
          <a:r>
            <a:rPr lang="es-ES" sz="1400" dirty="0" smtClean="0"/>
            <a:t>de la investigación.</a:t>
          </a:r>
          <a:endParaRPr lang="es-ES" sz="1400" dirty="0"/>
        </a:p>
      </dgm:t>
    </dgm:pt>
    <dgm:pt modelId="{4017A9B8-2985-4C22-B36F-FE629939D5EC}" type="parTrans" cxnId="{22EA7056-5382-4E6C-AF57-CA21ED5785BF}">
      <dgm:prSet/>
      <dgm:spPr/>
      <dgm:t>
        <a:bodyPr/>
        <a:lstStyle/>
        <a:p>
          <a:endParaRPr lang="es-ES" sz="2800"/>
        </a:p>
      </dgm:t>
    </dgm:pt>
    <dgm:pt modelId="{BED4C3B4-CBF5-43D3-8526-AA05BA6ECFDD}" type="sibTrans" cxnId="{22EA7056-5382-4E6C-AF57-CA21ED5785BF}">
      <dgm:prSet/>
      <dgm:spPr/>
      <dgm:t>
        <a:bodyPr/>
        <a:lstStyle/>
        <a:p>
          <a:endParaRPr lang="es-ES" sz="2800"/>
        </a:p>
      </dgm:t>
    </dgm:pt>
    <dgm:pt modelId="{FC75E70C-C349-4E70-B8B7-EDF27DF97370}">
      <dgm:prSet custT="1"/>
      <dgm:spPr/>
      <dgm:t>
        <a:bodyPr/>
        <a:lstStyle/>
        <a:p>
          <a:r>
            <a:rPr lang="es-AR" altLang="es-AR" sz="1800" b="1" dirty="0" smtClean="0"/>
            <a:t>Objetivos generales</a:t>
          </a:r>
          <a:endParaRPr lang="es-ES" sz="1800" dirty="0"/>
        </a:p>
      </dgm:t>
    </dgm:pt>
    <dgm:pt modelId="{579B155B-29FE-4227-B5A3-1BC41D74C0A9}" type="parTrans" cxnId="{69CA3B2C-7887-484E-916C-046DAAB26562}">
      <dgm:prSet/>
      <dgm:spPr/>
      <dgm:t>
        <a:bodyPr/>
        <a:lstStyle/>
        <a:p>
          <a:endParaRPr lang="es-ES" sz="2800"/>
        </a:p>
      </dgm:t>
    </dgm:pt>
    <dgm:pt modelId="{0238D9F1-AFD0-41DF-A91A-5E2737ACAA5E}" type="sibTrans" cxnId="{69CA3B2C-7887-484E-916C-046DAAB26562}">
      <dgm:prSet/>
      <dgm:spPr/>
      <dgm:t>
        <a:bodyPr/>
        <a:lstStyle/>
        <a:p>
          <a:endParaRPr lang="es-ES" sz="2800"/>
        </a:p>
      </dgm:t>
    </dgm:pt>
    <dgm:pt modelId="{B9C96D7B-EC0C-45D6-8981-0AB9C4141D50}">
      <dgm:prSet custT="1"/>
      <dgm:spPr/>
      <dgm:t>
        <a:bodyPr/>
        <a:lstStyle/>
        <a:p>
          <a:r>
            <a:rPr lang="es-AR" altLang="es-AR" sz="1800" b="1" dirty="0" smtClean="0"/>
            <a:t>Objetivos específicos</a:t>
          </a:r>
          <a:endParaRPr lang="es-AR" altLang="es-AR" sz="1800" i="1" dirty="0" smtClean="0"/>
        </a:p>
      </dgm:t>
    </dgm:pt>
    <dgm:pt modelId="{850DB2C6-8560-413C-ADDB-3B3846BEFA46}" type="parTrans" cxnId="{70A83476-DD8A-40CD-B925-6BA58DBA1763}">
      <dgm:prSet/>
      <dgm:spPr/>
      <dgm:t>
        <a:bodyPr/>
        <a:lstStyle/>
        <a:p>
          <a:endParaRPr lang="es-ES" sz="2800"/>
        </a:p>
      </dgm:t>
    </dgm:pt>
    <dgm:pt modelId="{0CC7ED93-F8D6-43B2-B4D5-554591F71FBF}" type="sibTrans" cxnId="{70A83476-DD8A-40CD-B925-6BA58DBA1763}">
      <dgm:prSet/>
      <dgm:spPr/>
      <dgm:t>
        <a:bodyPr/>
        <a:lstStyle/>
        <a:p>
          <a:endParaRPr lang="es-ES" sz="2800"/>
        </a:p>
      </dgm:t>
    </dgm:pt>
    <dgm:pt modelId="{31AA393D-EE82-4B2E-8219-A64FAB8DD956}">
      <dgm:prSet custT="1"/>
      <dgm:spPr/>
      <dgm:t>
        <a:bodyPr/>
        <a:lstStyle/>
        <a:p>
          <a:r>
            <a:rPr lang="es-AR" altLang="es-AR" sz="1600" i="1" dirty="0" smtClean="0"/>
            <a:t>Son las acciones puntuales que se  derivan de las generales.</a:t>
          </a:r>
        </a:p>
      </dgm:t>
    </dgm:pt>
    <dgm:pt modelId="{2B62E97E-F6A2-4599-81F6-5C1403D05089}" type="parTrans" cxnId="{F40E58A8-8296-4A7B-AEF8-B651FB1E48B6}">
      <dgm:prSet/>
      <dgm:spPr/>
      <dgm:t>
        <a:bodyPr/>
        <a:lstStyle/>
        <a:p>
          <a:endParaRPr lang="es-ES" sz="2800"/>
        </a:p>
      </dgm:t>
    </dgm:pt>
    <dgm:pt modelId="{6BF0527C-EEEC-4312-B4E8-AD19105104F2}" type="sibTrans" cxnId="{F40E58A8-8296-4A7B-AEF8-B651FB1E48B6}">
      <dgm:prSet/>
      <dgm:spPr/>
      <dgm:t>
        <a:bodyPr/>
        <a:lstStyle/>
        <a:p>
          <a:endParaRPr lang="es-ES" sz="2800"/>
        </a:p>
      </dgm:t>
    </dgm:pt>
    <dgm:pt modelId="{D569D310-FA47-4412-8E05-D2324E9936C5}">
      <dgm:prSet custT="1"/>
      <dgm:spPr/>
      <dgm:t>
        <a:bodyPr/>
        <a:lstStyle/>
        <a:p>
          <a:r>
            <a:rPr lang="es-AR" altLang="es-AR" sz="1800" i="1" dirty="0" smtClean="0"/>
            <a:t>Cada objetivo general genera uno o más objetivos específicos.</a:t>
          </a:r>
        </a:p>
      </dgm:t>
    </dgm:pt>
    <dgm:pt modelId="{0673A09B-E0BC-4ED6-9BE8-D4638FB449FF}" type="parTrans" cxnId="{2F60CB8D-A0B7-4256-92F6-93D0790154EB}">
      <dgm:prSet/>
      <dgm:spPr/>
      <dgm:t>
        <a:bodyPr/>
        <a:lstStyle/>
        <a:p>
          <a:endParaRPr lang="es-ES" sz="2800"/>
        </a:p>
      </dgm:t>
    </dgm:pt>
    <dgm:pt modelId="{6F4A4E10-04B8-45D6-BF0D-F52DED93DC74}" type="sibTrans" cxnId="{2F60CB8D-A0B7-4256-92F6-93D0790154EB}">
      <dgm:prSet/>
      <dgm:spPr/>
      <dgm:t>
        <a:bodyPr/>
        <a:lstStyle/>
        <a:p>
          <a:endParaRPr lang="es-ES" sz="2800"/>
        </a:p>
      </dgm:t>
    </dgm:pt>
    <dgm:pt modelId="{56836101-EC90-42D0-BCFD-F96B17F69620}">
      <dgm:prSet custT="1"/>
      <dgm:spPr/>
      <dgm:t>
        <a:bodyPr/>
        <a:lstStyle/>
        <a:p>
          <a:r>
            <a:rPr lang="es-AR" altLang="es-AR" sz="1600" i="1" dirty="0" smtClean="0"/>
            <a:t>Son las acciones generales a realizar para alcanzar las metas.</a:t>
          </a:r>
          <a:endParaRPr lang="es-ES" sz="1600" dirty="0"/>
        </a:p>
      </dgm:t>
    </dgm:pt>
    <dgm:pt modelId="{A26AC39F-DB21-458D-818F-3517BF61FF34}" type="parTrans" cxnId="{4EA94D30-0FE0-4504-8CD5-889F65EE1338}">
      <dgm:prSet/>
      <dgm:spPr/>
      <dgm:t>
        <a:bodyPr/>
        <a:lstStyle/>
        <a:p>
          <a:endParaRPr lang="es-ES" sz="2800"/>
        </a:p>
      </dgm:t>
    </dgm:pt>
    <dgm:pt modelId="{8F70FA05-DC15-4043-8EDA-8EA61AA67F55}" type="sibTrans" cxnId="{4EA94D30-0FE0-4504-8CD5-889F65EE1338}">
      <dgm:prSet/>
      <dgm:spPr/>
      <dgm:t>
        <a:bodyPr/>
        <a:lstStyle/>
        <a:p>
          <a:endParaRPr lang="es-ES" sz="2800"/>
        </a:p>
      </dgm:t>
    </dgm:pt>
    <dgm:pt modelId="{41F6CBFD-8712-41F9-BFAE-3D6DD9561FF2}" type="pres">
      <dgm:prSet presAssocID="{2F37AD8E-FCB5-447F-8679-5A8C18F232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70A12FD-4783-4461-9844-32CB87FD3667}" type="pres">
      <dgm:prSet presAssocID="{F2D77B77-3C0B-479C-B2BA-2591B8B6062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723C42-0217-4960-BB85-527A96919E68}" type="pres">
      <dgm:prSet presAssocID="{A48BB37A-B475-4FC2-9432-DBDF942445C5}" presName="spacer" presStyleCnt="0"/>
      <dgm:spPr/>
    </dgm:pt>
    <dgm:pt modelId="{0FFD1822-87A6-4394-BF80-4B1DDA80FCD4}" type="pres">
      <dgm:prSet presAssocID="{D29FA5FC-B026-4C34-A885-2CA0EB0D2A4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190599-AF88-4FDA-A4A1-C20F50C759F4}" type="pres">
      <dgm:prSet presAssocID="{BED4C3B4-CBF5-43D3-8526-AA05BA6ECFDD}" presName="spacer" presStyleCnt="0"/>
      <dgm:spPr/>
    </dgm:pt>
    <dgm:pt modelId="{FF374664-B653-4B23-B533-4B220BE34D57}" type="pres">
      <dgm:prSet presAssocID="{FC75E70C-C349-4E70-B8B7-EDF27DF9737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7B7030-B7D7-4CCC-A850-098B65718E6A}" type="pres">
      <dgm:prSet presAssocID="{FC75E70C-C349-4E70-B8B7-EDF27DF9737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77DAE2-9195-447A-BBB3-B9A51CAB295F}" type="pres">
      <dgm:prSet presAssocID="{B9C96D7B-EC0C-45D6-8981-0AB9C4141D5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537107-F437-4D00-8D9F-735DE34D65F5}" type="pres">
      <dgm:prSet presAssocID="{B9C96D7B-EC0C-45D6-8981-0AB9C4141D5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CA1A9F-C694-46D3-AAA1-EAD64611608C}" type="pres">
      <dgm:prSet presAssocID="{D569D310-FA47-4412-8E05-D2324E9936C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F60CB8D-A0B7-4256-92F6-93D0790154EB}" srcId="{2F37AD8E-FCB5-447F-8679-5A8C18F2328C}" destId="{D569D310-FA47-4412-8E05-D2324E9936C5}" srcOrd="4" destOrd="0" parTransId="{0673A09B-E0BC-4ED6-9BE8-D4638FB449FF}" sibTransId="{6F4A4E10-04B8-45D6-BF0D-F52DED93DC74}"/>
    <dgm:cxn modelId="{F846A668-330D-4277-B5DE-E33BD7777BBC}" type="presOf" srcId="{31AA393D-EE82-4B2E-8219-A64FAB8DD956}" destId="{45537107-F437-4D00-8D9F-735DE34D65F5}" srcOrd="0" destOrd="0" presId="urn:microsoft.com/office/officeart/2005/8/layout/vList2"/>
    <dgm:cxn modelId="{70A83476-DD8A-40CD-B925-6BA58DBA1763}" srcId="{2F37AD8E-FCB5-447F-8679-5A8C18F2328C}" destId="{B9C96D7B-EC0C-45D6-8981-0AB9C4141D50}" srcOrd="3" destOrd="0" parTransId="{850DB2C6-8560-413C-ADDB-3B3846BEFA46}" sibTransId="{0CC7ED93-F8D6-43B2-B4D5-554591F71FBF}"/>
    <dgm:cxn modelId="{0CC19438-A9B8-44F2-B5BA-EA0622CB5071}" type="presOf" srcId="{D29FA5FC-B026-4C34-A885-2CA0EB0D2A4B}" destId="{0FFD1822-87A6-4394-BF80-4B1DDA80FCD4}" srcOrd="0" destOrd="0" presId="urn:microsoft.com/office/officeart/2005/8/layout/vList2"/>
    <dgm:cxn modelId="{E450FFD8-091F-49AA-A6A9-768958CBE0BD}" srcId="{2F37AD8E-FCB5-447F-8679-5A8C18F2328C}" destId="{F2D77B77-3C0B-479C-B2BA-2591B8B60621}" srcOrd="0" destOrd="0" parTransId="{B8AFAAA9-8EB0-49AB-AF79-3CA4B6470C70}" sibTransId="{A48BB37A-B475-4FC2-9432-DBDF942445C5}"/>
    <dgm:cxn modelId="{D3493E6E-9E8D-44FB-BCAF-18A772AA92F3}" type="presOf" srcId="{2F37AD8E-FCB5-447F-8679-5A8C18F2328C}" destId="{41F6CBFD-8712-41F9-BFAE-3D6DD9561FF2}" srcOrd="0" destOrd="0" presId="urn:microsoft.com/office/officeart/2005/8/layout/vList2"/>
    <dgm:cxn modelId="{39B7EF28-56A3-4C6C-A97D-62D927CF1BC3}" type="presOf" srcId="{FC75E70C-C349-4E70-B8B7-EDF27DF97370}" destId="{FF374664-B653-4B23-B533-4B220BE34D57}" srcOrd="0" destOrd="0" presId="urn:microsoft.com/office/officeart/2005/8/layout/vList2"/>
    <dgm:cxn modelId="{22EA7056-5382-4E6C-AF57-CA21ED5785BF}" srcId="{2F37AD8E-FCB5-447F-8679-5A8C18F2328C}" destId="{D29FA5FC-B026-4C34-A885-2CA0EB0D2A4B}" srcOrd="1" destOrd="0" parTransId="{4017A9B8-2985-4C22-B36F-FE629939D5EC}" sibTransId="{BED4C3B4-CBF5-43D3-8526-AA05BA6ECFDD}"/>
    <dgm:cxn modelId="{2D4D9FFF-D350-45AE-A794-EE01E314C8EE}" type="presOf" srcId="{B9C96D7B-EC0C-45D6-8981-0AB9C4141D50}" destId="{DB77DAE2-9195-447A-BBB3-B9A51CAB295F}" srcOrd="0" destOrd="0" presId="urn:microsoft.com/office/officeart/2005/8/layout/vList2"/>
    <dgm:cxn modelId="{077FEB4F-0DA1-4485-B362-89F0FE0FDB96}" type="presOf" srcId="{56836101-EC90-42D0-BCFD-F96B17F69620}" destId="{477B7030-B7D7-4CCC-A850-098B65718E6A}" srcOrd="0" destOrd="0" presId="urn:microsoft.com/office/officeart/2005/8/layout/vList2"/>
    <dgm:cxn modelId="{69CA3B2C-7887-484E-916C-046DAAB26562}" srcId="{2F37AD8E-FCB5-447F-8679-5A8C18F2328C}" destId="{FC75E70C-C349-4E70-B8B7-EDF27DF97370}" srcOrd="2" destOrd="0" parTransId="{579B155B-29FE-4227-B5A3-1BC41D74C0A9}" sibTransId="{0238D9F1-AFD0-41DF-A91A-5E2737ACAA5E}"/>
    <dgm:cxn modelId="{9610231C-3D0C-4CE8-8F20-6ABA87DDAFB3}" type="presOf" srcId="{F2D77B77-3C0B-479C-B2BA-2591B8B60621}" destId="{570A12FD-4783-4461-9844-32CB87FD3667}" srcOrd="0" destOrd="0" presId="urn:microsoft.com/office/officeart/2005/8/layout/vList2"/>
    <dgm:cxn modelId="{F40E58A8-8296-4A7B-AEF8-B651FB1E48B6}" srcId="{B9C96D7B-EC0C-45D6-8981-0AB9C4141D50}" destId="{31AA393D-EE82-4B2E-8219-A64FAB8DD956}" srcOrd="0" destOrd="0" parTransId="{2B62E97E-F6A2-4599-81F6-5C1403D05089}" sibTransId="{6BF0527C-EEEC-4312-B4E8-AD19105104F2}"/>
    <dgm:cxn modelId="{4EA94D30-0FE0-4504-8CD5-889F65EE1338}" srcId="{FC75E70C-C349-4E70-B8B7-EDF27DF97370}" destId="{56836101-EC90-42D0-BCFD-F96B17F69620}" srcOrd="0" destOrd="0" parTransId="{A26AC39F-DB21-458D-818F-3517BF61FF34}" sibTransId="{8F70FA05-DC15-4043-8EDA-8EA61AA67F55}"/>
    <dgm:cxn modelId="{4BFF6A29-E004-44CC-ADCE-80825D8304FA}" type="presOf" srcId="{D569D310-FA47-4412-8E05-D2324E9936C5}" destId="{92CA1A9F-C694-46D3-AAA1-EAD64611608C}" srcOrd="0" destOrd="0" presId="urn:microsoft.com/office/officeart/2005/8/layout/vList2"/>
    <dgm:cxn modelId="{C8EFEEC3-802F-4425-B6C0-C6598626B395}" type="presParOf" srcId="{41F6CBFD-8712-41F9-BFAE-3D6DD9561FF2}" destId="{570A12FD-4783-4461-9844-32CB87FD3667}" srcOrd="0" destOrd="0" presId="urn:microsoft.com/office/officeart/2005/8/layout/vList2"/>
    <dgm:cxn modelId="{18FB8230-39F4-4E97-8418-9944F0BE4821}" type="presParOf" srcId="{41F6CBFD-8712-41F9-BFAE-3D6DD9561FF2}" destId="{00723C42-0217-4960-BB85-527A96919E68}" srcOrd="1" destOrd="0" presId="urn:microsoft.com/office/officeart/2005/8/layout/vList2"/>
    <dgm:cxn modelId="{265524C5-F653-4474-9396-3CBF2730729B}" type="presParOf" srcId="{41F6CBFD-8712-41F9-BFAE-3D6DD9561FF2}" destId="{0FFD1822-87A6-4394-BF80-4B1DDA80FCD4}" srcOrd="2" destOrd="0" presId="urn:microsoft.com/office/officeart/2005/8/layout/vList2"/>
    <dgm:cxn modelId="{BE6931F0-D48A-44AC-B637-6375D8E249A0}" type="presParOf" srcId="{41F6CBFD-8712-41F9-BFAE-3D6DD9561FF2}" destId="{2C190599-AF88-4FDA-A4A1-C20F50C759F4}" srcOrd="3" destOrd="0" presId="urn:microsoft.com/office/officeart/2005/8/layout/vList2"/>
    <dgm:cxn modelId="{2F76C0DE-E0C1-4384-83B3-AE9D2EE5BCEB}" type="presParOf" srcId="{41F6CBFD-8712-41F9-BFAE-3D6DD9561FF2}" destId="{FF374664-B653-4B23-B533-4B220BE34D57}" srcOrd="4" destOrd="0" presId="urn:microsoft.com/office/officeart/2005/8/layout/vList2"/>
    <dgm:cxn modelId="{34B1BB34-5395-4E16-8C58-57FEC6FF7AFF}" type="presParOf" srcId="{41F6CBFD-8712-41F9-BFAE-3D6DD9561FF2}" destId="{477B7030-B7D7-4CCC-A850-098B65718E6A}" srcOrd="5" destOrd="0" presId="urn:microsoft.com/office/officeart/2005/8/layout/vList2"/>
    <dgm:cxn modelId="{AA418EF2-2BA5-4E2D-B799-513FF6F16989}" type="presParOf" srcId="{41F6CBFD-8712-41F9-BFAE-3D6DD9561FF2}" destId="{DB77DAE2-9195-447A-BBB3-B9A51CAB295F}" srcOrd="6" destOrd="0" presId="urn:microsoft.com/office/officeart/2005/8/layout/vList2"/>
    <dgm:cxn modelId="{75DCB7C3-5A97-4535-97C5-BBB4CB92A23C}" type="presParOf" srcId="{41F6CBFD-8712-41F9-BFAE-3D6DD9561FF2}" destId="{45537107-F437-4D00-8D9F-735DE34D65F5}" srcOrd="7" destOrd="0" presId="urn:microsoft.com/office/officeart/2005/8/layout/vList2"/>
    <dgm:cxn modelId="{52980FD0-6A48-4E16-9C49-F3B30C013FC3}" type="presParOf" srcId="{41F6CBFD-8712-41F9-BFAE-3D6DD9561FF2}" destId="{92CA1A9F-C694-46D3-AAA1-EAD64611608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4DEF44-CEB2-4F67-9B0C-B2C737BA43A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9AE37C72-8398-4177-B1FE-40170D7DBD3D}">
      <dgm:prSet/>
      <dgm:spPr/>
      <dgm:t>
        <a:bodyPr/>
        <a:lstStyle/>
        <a:p>
          <a:pPr rtl="0"/>
          <a:r>
            <a:rPr lang="es-MX" smtClean="0"/>
            <a:t>Objetivo General:</a:t>
          </a:r>
          <a:endParaRPr lang="es-AR"/>
        </a:p>
      </dgm:t>
    </dgm:pt>
    <dgm:pt modelId="{733A118D-EFF9-42B9-B58F-769C38C664E8}" type="parTrans" cxnId="{20511325-8937-4D0F-81F7-BACCB6868FED}">
      <dgm:prSet/>
      <dgm:spPr/>
      <dgm:t>
        <a:bodyPr/>
        <a:lstStyle/>
        <a:p>
          <a:endParaRPr lang="es-ES"/>
        </a:p>
      </dgm:t>
    </dgm:pt>
    <dgm:pt modelId="{DF364DF2-7EB7-4A01-AF49-C162D718F8C0}" type="sibTrans" cxnId="{20511325-8937-4D0F-81F7-BACCB6868FED}">
      <dgm:prSet/>
      <dgm:spPr/>
      <dgm:t>
        <a:bodyPr/>
        <a:lstStyle/>
        <a:p>
          <a:endParaRPr lang="es-ES"/>
        </a:p>
      </dgm:t>
    </dgm:pt>
    <dgm:pt modelId="{BD1BBFA7-93CC-40B7-A4CE-2DF0FF04DD9C}">
      <dgm:prSet/>
      <dgm:spPr/>
      <dgm:t>
        <a:bodyPr/>
        <a:lstStyle/>
        <a:p>
          <a:pPr rtl="0"/>
          <a:r>
            <a:rPr lang="es-MX" smtClean="0"/>
            <a:t>Analizar el impacto de las redes sociales en la formación de la opinión pública en jóvenes universitarios, para comprender cómo influyen estos medios en sus percepciones y actitudes hacia temas políticos y sociales.</a:t>
          </a:r>
          <a:endParaRPr lang="es-AR"/>
        </a:p>
      </dgm:t>
    </dgm:pt>
    <dgm:pt modelId="{7F39925C-14E1-4EB6-AA03-E24917EBD46A}" type="parTrans" cxnId="{B7A1630D-686C-4801-A285-08946D8F2EEA}">
      <dgm:prSet/>
      <dgm:spPr/>
      <dgm:t>
        <a:bodyPr/>
        <a:lstStyle/>
        <a:p>
          <a:endParaRPr lang="es-ES"/>
        </a:p>
      </dgm:t>
    </dgm:pt>
    <dgm:pt modelId="{22A40B35-F0D1-407F-B198-6D5C6515B751}" type="sibTrans" cxnId="{B7A1630D-686C-4801-A285-08946D8F2EEA}">
      <dgm:prSet/>
      <dgm:spPr/>
      <dgm:t>
        <a:bodyPr/>
        <a:lstStyle/>
        <a:p>
          <a:endParaRPr lang="es-ES"/>
        </a:p>
      </dgm:t>
    </dgm:pt>
    <dgm:pt modelId="{5AE8EEC0-DF47-4128-AA6B-CBDC6E667194}">
      <dgm:prSet/>
      <dgm:spPr/>
      <dgm:t>
        <a:bodyPr/>
        <a:lstStyle/>
        <a:p>
          <a:pPr rtl="0"/>
          <a:r>
            <a:rPr lang="es-MX" smtClean="0"/>
            <a:t>Objetivos Específicos:</a:t>
          </a:r>
          <a:endParaRPr lang="es-AR"/>
        </a:p>
      </dgm:t>
    </dgm:pt>
    <dgm:pt modelId="{FA98C522-35B0-412B-89E2-9E5B77C25485}" type="parTrans" cxnId="{205FE0B3-D435-4B63-8826-7B1C20247B7B}">
      <dgm:prSet/>
      <dgm:spPr/>
      <dgm:t>
        <a:bodyPr/>
        <a:lstStyle/>
        <a:p>
          <a:endParaRPr lang="es-ES"/>
        </a:p>
      </dgm:t>
    </dgm:pt>
    <dgm:pt modelId="{DCE0CBB8-F198-4BF2-8CE7-4180DA07336E}" type="sibTrans" cxnId="{205FE0B3-D435-4B63-8826-7B1C20247B7B}">
      <dgm:prSet/>
      <dgm:spPr/>
      <dgm:t>
        <a:bodyPr/>
        <a:lstStyle/>
        <a:p>
          <a:endParaRPr lang="es-ES"/>
        </a:p>
      </dgm:t>
    </dgm:pt>
    <dgm:pt modelId="{8EE99AD0-B9F1-43C6-BE7C-C723E26B2E59}">
      <dgm:prSet/>
      <dgm:spPr/>
      <dgm:t>
        <a:bodyPr/>
        <a:lstStyle/>
        <a:p>
          <a:pPr rtl="0"/>
          <a:r>
            <a:rPr lang="es-MX" smtClean="0"/>
            <a:t>Identificar las principales plataformas de redes sociales utilizadas por los jóvenes universitarios y su frecuencia de uso.</a:t>
          </a:r>
          <a:endParaRPr lang="es-AR"/>
        </a:p>
      </dgm:t>
    </dgm:pt>
    <dgm:pt modelId="{51DA0143-5703-4DD0-85AF-8AB27126FC37}" type="parTrans" cxnId="{C08A9E5C-E64E-4222-B814-5BF1A4CD27BF}">
      <dgm:prSet/>
      <dgm:spPr/>
      <dgm:t>
        <a:bodyPr/>
        <a:lstStyle/>
        <a:p>
          <a:endParaRPr lang="es-ES"/>
        </a:p>
      </dgm:t>
    </dgm:pt>
    <dgm:pt modelId="{D0C1CB01-7C3C-4DDE-B8B1-EA64CBEDE277}" type="sibTrans" cxnId="{C08A9E5C-E64E-4222-B814-5BF1A4CD27BF}">
      <dgm:prSet/>
      <dgm:spPr/>
      <dgm:t>
        <a:bodyPr/>
        <a:lstStyle/>
        <a:p>
          <a:endParaRPr lang="es-ES"/>
        </a:p>
      </dgm:t>
    </dgm:pt>
    <dgm:pt modelId="{B2684704-2D1F-4099-8846-F7366BD67B23}">
      <dgm:prSet/>
      <dgm:spPr/>
      <dgm:t>
        <a:bodyPr/>
        <a:lstStyle/>
        <a:p>
          <a:pPr rtl="0"/>
          <a:r>
            <a:rPr lang="es-MX" smtClean="0"/>
            <a:t>Examinar los tipos de contenido que los jóvenes universitarios consumen en redes sociales y cómo estos afectan su percepción de la realidad.</a:t>
          </a:r>
          <a:endParaRPr lang="es-AR"/>
        </a:p>
      </dgm:t>
    </dgm:pt>
    <dgm:pt modelId="{3552FA10-3E2A-4A14-A4BD-90115FD812ED}" type="parTrans" cxnId="{A36479F0-BB28-4303-9691-D4B8B41E0C01}">
      <dgm:prSet/>
      <dgm:spPr/>
      <dgm:t>
        <a:bodyPr/>
        <a:lstStyle/>
        <a:p>
          <a:endParaRPr lang="es-ES"/>
        </a:p>
      </dgm:t>
    </dgm:pt>
    <dgm:pt modelId="{D8135D42-3938-4CDD-B384-6AA91A34E3C3}" type="sibTrans" cxnId="{A36479F0-BB28-4303-9691-D4B8B41E0C01}">
      <dgm:prSet/>
      <dgm:spPr/>
      <dgm:t>
        <a:bodyPr/>
        <a:lstStyle/>
        <a:p>
          <a:endParaRPr lang="es-ES"/>
        </a:p>
      </dgm:t>
    </dgm:pt>
    <dgm:pt modelId="{33A19378-BF9E-49BF-820E-598B85337FC1}">
      <dgm:prSet/>
      <dgm:spPr/>
      <dgm:t>
        <a:bodyPr/>
        <a:lstStyle/>
        <a:p>
          <a:pPr rtl="0"/>
          <a:r>
            <a:rPr lang="es-MX" smtClean="0"/>
            <a:t>Evaluar el grado de confianza que los jóvenes universitarios tienen en la información que reciben a través de redes sociales en comparación con medios tradicionales.</a:t>
          </a:r>
          <a:endParaRPr lang="es-AR"/>
        </a:p>
      </dgm:t>
    </dgm:pt>
    <dgm:pt modelId="{F480ADC3-DE37-4719-9601-50305170ABD1}" type="parTrans" cxnId="{D8F8CE98-EC1C-4469-8218-BAF636FAA4DC}">
      <dgm:prSet/>
      <dgm:spPr/>
      <dgm:t>
        <a:bodyPr/>
        <a:lstStyle/>
        <a:p>
          <a:endParaRPr lang="es-ES"/>
        </a:p>
      </dgm:t>
    </dgm:pt>
    <dgm:pt modelId="{E8DB20F1-C2A5-4A6D-87BD-66C0E2F4E036}" type="sibTrans" cxnId="{D8F8CE98-EC1C-4469-8218-BAF636FAA4DC}">
      <dgm:prSet/>
      <dgm:spPr/>
      <dgm:t>
        <a:bodyPr/>
        <a:lstStyle/>
        <a:p>
          <a:endParaRPr lang="es-ES"/>
        </a:p>
      </dgm:t>
    </dgm:pt>
    <dgm:pt modelId="{3FD1A407-AF2C-45EB-B99D-D38E933D44DD}">
      <dgm:prSet/>
      <dgm:spPr/>
      <dgm:t>
        <a:bodyPr/>
        <a:lstStyle/>
        <a:p>
          <a:pPr rtl="0"/>
          <a:r>
            <a:rPr lang="es-MX" smtClean="0"/>
            <a:t>Determinar la relación entre el uso de redes sociales y la participación activa de los jóvenes universitarios en debates políticos y sociales.</a:t>
          </a:r>
          <a:endParaRPr lang="es-AR"/>
        </a:p>
      </dgm:t>
    </dgm:pt>
    <dgm:pt modelId="{BEDDBDA2-3656-4915-B9AD-0575276769D6}" type="parTrans" cxnId="{2D5C2F1D-BA85-4A16-BCF6-46607F14C0AA}">
      <dgm:prSet/>
      <dgm:spPr/>
      <dgm:t>
        <a:bodyPr/>
        <a:lstStyle/>
        <a:p>
          <a:endParaRPr lang="es-ES"/>
        </a:p>
      </dgm:t>
    </dgm:pt>
    <dgm:pt modelId="{1276A203-A1BE-416A-BD2A-B5DC2A0A5119}" type="sibTrans" cxnId="{2D5C2F1D-BA85-4A16-BCF6-46607F14C0AA}">
      <dgm:prSet/>
      <dgm:spPr/>
      <dgm:t>
        <a:bodyPr/>
        <a:lstStyle/>
        <a:p>
          <a:endParaRPr lang="es-ES"/>
        </a:p>
      </dgm:t>
    </dgm:pt>
    <dgm:pt modelId="{114F6BD3-AC79-4F11-B5CE-8FAE38558492}" type="pres">
      <dgm:prSet presAssocID="{A94DEF44-CEB2-4F67-9B0C-B2C737BA43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200F3FA-44F2-41E4-8196-FC375FED61A8}" type="pres">
      <dgm:prSet presAssocID="{9AE37C72-8398-4177-B1FE-40170D7DBD3D}" presName="composite" presStyleCnt="0"/>
      <dgm:spPr/>
    </dgm:pt>
    <dgm:pt modelId="{C1051477-4A3D-41BB-8892-DCEC3AE279AA}" type="pres">
      <dgm:prSet presAssocID="{9AE37C72-8398-4177-B1FE-40170D7DBD3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4D8533-A1C9-464B-9F20-43B39B65CDCE}" type="pres">
      <dgm:prSet presAssocID="{9AE37C72-8398-4177-B1FE-40170D7DBD3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5E4CED-D15A-4183-86A1-C356A2029A4F}" type="pres">
      <dgm:prSet presAssocID="{DF364DF2-7EB7-4A01-AF49-C162D718F8C0}" presName="space" presStyleCnt="0"/>
      <dgm:spPr/>
    </dgm:pt>
    <dgm:pt modelId="{BC301148-05D4-404A-8181-2D0B90E775BB}" type="pres">
      <dgm:prSet presAssocID="{5AE8EEC0-DF47-4128-AA6B-CBDC6E667194}" presName="composite" presStyleCnt="0"/>
      <dgm:spPr/>
    </dgm:pt>
    <dgm:pt modelId="{E5DF66A6-900E-494E-A713-4CDBA3D12416}" type="pres">
      <dgm:prSet presAssocID="{5AE8EEC0-DF47-4128-AA6B-CBDC6E66719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8D1709-0CE2-486C-B0F1-63D6977ED8EC}" type="pres">
      <dgm:prSet presAssocID="{5AE8EEC0-DF47-4128-AA6B-CBDC6E66719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0679735-BFEB-4BD9-B0A7-431C30CED9AD}" type="presOf" srcId="{A94DEF44-CEB2-4F67-9B0C-B2C737BA43A4}" destId="{114F6BD3-AC79-4F11-B5CE-8FAE38558492}" srcOrd="0" destOrd="0" presId="urn:microsoft.com/office/officeart/2005/8/layout/hList1"/>
    <dgm:cxn modelId="{88E9C627-7C77-4043-A4C7-B6AB290C15F8}" type="presOf" srcId="{9AE37C72-8398-4177-B1FE-40170D7DBD3D}" destId="{C1051477-4A3D-41BB-8892-DCEC3AE279AA}" srcOrd="0" destOrd="0" presId="urn:microsoft.com/office/officeart/2005/8/layout/hList1"/>
    <dgm:cxn modelId="{57AB9394-64E8-4873-932C-7A4DEE8E8C29}" type="presOf" srcId="{5AE8EEC0-DF47-4128-AA6B-CBDC6E667194}" destId="{E5DF66A6-900E-494E-A713-4CDBA3D12416}" srcOrd="0" destOrd="0" presId="urn:microsoft.com/office/officeart/2005/8/layout/hList1"/>
    <dgm:cxn modelId="{10AF0F4B-7CBF-43BC-B797-39E25FCE60B0}" type="presOf" srcId="{B2684704-2D1F-4099-8846-F7366BD67B23}" destId="{3B8D1709-0CE2-486C-B0F1-63D6977ED8EC}" srcOrd="0" destOrd="1" presId="urn:microsoft.com/office/officeart/2005/8/layout/hList1"/>
    <dgm:cxn modelId="{9470DCA2-27A9-40CE-B027-CCFE12F6FDCE}" type="presOf" srcId="{BD1BBFA7-93CC-40B7-A4CE-2DF0FF04DD9C}" destId="{244D8533-A1C9-464B-9F20-43B39B65CDCE}" srcOrd="0" destOrd="0" presId="urn:microsoft.com/office/officeart/2005/8/layout/hList1"/>
    <dgm:cxn modelId="{20511325-8937-4D0F-81F7-BACCB6868FED}" srcId="{A94DEF44-CEB2-4F67-9B0C-B2C737BA43A4}" destId="{9AE37C72-8398-4177-B1FE-40170D7DBD3D}" srcOrd="0" destOrd="0" parTransId="{733A118D-EFF9-42B9-B58F-769C38C664E8}" sibTransId="{DF364DF2-7EB7-4A01-AF49-C162D718F8C0}"/>
    <dgm:cxn modelId="{B7A1630D-686C-4801-A285-08946D8F2EEA}" srcId="{9AE37C72-8398-4177-B1FE-40170D7DBD3D}" destId="{BD1BBFA7-93CC-40B7-A4CE-2DF0FF04DD9C}" srcOrd="0" destOrd="0" parTransId="{7F39925C-14E1-4EB6-AA03-E24917EBD46A}" sibTransId="{22A40B35-F0D1-407F-B198-6D5C6515B751}"/>
    <dgm:cxn modelId="{205FE0B3-D435-4B63-8826-7B1C20247B7B}" srcId="{A94DEF44-CEB2-4F67-9B0C-B2C737BA43A4}" destId="{5AE8EEC0-DF47-4128-AA6B-CBDC6E667194}" srcOrd="1" destOrd="0" parTransId="{FA98C522-35B0-412B-89E2-9E5B77C25485}" sibTransId="{DCE0CBB8-F198-4BF2-8CE7-4180DA07336E}"/>
    <dgm:cxn modelId="{2D5C2F1D-BA85-4A16-BCF6-46607F14C0AA}" srcId="{5AE8EEC0-DF47-4128-AA6B-CBDC6E667194}" destId="{3FD1A407-AF2C-45EB-B99D-D38E933D44DD}" srcOrd="3" destOrd="0" parTransId="{BEDDBDA2-3656-4915-B9AD-0575276769D6}" sibTransId="{1276A203-A1BE-416A-BD2A-B5DC2A0A5119}"/>
    <dgm:cxn modelId="{692E45DD-94A5-4AB0-91BD-744C442D4975}" type="presOf" srcId="{8EE99AD0-B9F1-43C6-BE7C-C723E26B2E59}" destId="{3B8D1709-0CE2-486C-B0F1-63D6977ED8EC}" srcOrd="0" destOrd="0" presId="urn:microsoft.com/office/officeart/2005/8/layout/hList1"/>
    <dgm:cxn modelId="{3F850943-C477-49BE-8439-7F15ED325004}" type="presOf" srcId="{3FD1A407-AF2C-45EB-B99D-D38E933D44DD}" destId="{3B8D1709-0CE2-486C-B0F1-63D6977ED8EC}" srcOrd="0" destOrd="3" presId="urn:microsoft.com/office/officeart/2005/8/layout/hList1"/>
    <dgm:cxn modelId="{D8F8CE98-EC1C-4469-8218-BAF636FAA4DC}" srcId="{5AE8EEC0-DF47-4128-AA6B-CBDC6E667194}" destId="{33A19378-BF9E-49BF-820E-598B85337FC1}" srcOrd="2" destOrd="0" parTransId="{F480ADC3-DE37-4719-9601-50305170ABD1}" sibTransId="{E8DB20F1-C2A5-4A6D-87BD-66C0E2F4E036}"/>
    <dgm:cxn modelId="{19EA00A0-DCE2-40AB-8C49-BD9D23CCA43D}" type="presOf" srcId="{33A19378-BF9E-49BF-820E-598B85337FC1}" destId="{3B8D1709-0CE2-486C-B0F1-63D6977ED8EC}" srcOrd="0" destOrd="2" presId="urn:microsoft.com/office/officeart/2005/8/layout/hList1"/>
    <dgm:cxn modelId="{C08A9E5C-E64E-4222-B814-5BF1A4CD27BF}" srcId="{5AE8EEC0-DF47-4128-AA6B-CBDC6E667194}" destId="{8EE99AD0-B9F1-43C6-BE7C-C723E26B2E59}" srcOrd="0" destOrd="0" parTransId="{51DA0143-5703-4DD0-85AF-8AB27126FC37}" sibTransId="{D0C1CB01-7C3C-4DDE-B8B1-EA64CBEDE277}"/>
    <dgm:cxn modelId="{A36479F0-BB28-4303-9691-D4B8B41E0C01}" srcId="{5AE8EEC0-DF47-4128-AA6B-CBDC6E667194}" destId="{B2684704-2D1F-4099-8846-F7366BD67B23}" srcOrd="1" destOrd="0" parTransId="{3552FA10-3E2A-4A14-A4BD-90115FD812ED}" sibTransId="{D8135D42-3938-4CDD-B384-6AA91A34E3C3}"/>
    <dgm:cxn modelId="{19250D16-8334-4682-806F-BDDDA4230EAF}" type="presParOf" srcId="{114F6BD3-AC79-4F11-B5CE-8FAE38558492}" destId="{C200F3FA-44F2-41E4-8196-FC375FED61A8}" srcOrd="0" destOrd="0" presId="urn:microsoft.com/office/officeart/2005/8/layout/hList1"/>
    <dgm:cxn modelId="{2B793ED5-C105-4BB7-9C6C-36138B9494AD}" type="presParOf" srcId="{C200F3FA-44F2-41E4-8196-FC375FED61A8}" destId="{C1051477-4A3D-41BB-8892-DCEC3AE279AA}" srcOrd="0" destOrd="0" presId="urn:microsoft.com/office/officeart/2005/8/layout/hList1"/>
    <dgm:cxn modelId="{2CEC293D-EBE0-4E9D-878B-DD15A8873B99}" type="presParOf" srcId="{C200F3FA-44F2-41E4-8196-FC375FED61A8}" destId="{244D8533-A1C9-464B-9F20-43B39B65CDCE}" srcOrd="1" destOrd="0" presId="urn:microsoft.com/office/officeart/2005/8/layout/hList1"/>
    <dgm:cxn modelId="{C1504773-5FAD-48F3-8A82-FB63582C60EC}" type="presParOf" srcId="{114F6BD3-AC79-4F11-B5CE-8FAE38558492}" destId="{4E5E4CED-D15A-4183-86A1-C356A2029A4F}" srcOrd="1" destOrd="0" presId="urn:microsoft.com/office/officeart/2005/8/layout/hList1"/>
    <dgm:cxn modelId="{B7C12F5E-2AA8-4492-88B1-70C6C0A22BC9}" type="presParOf" srcId="{114F6BD3-AC79-4F11-B5CE-8FAE38558492}" destId="{BC301148-05D4-404A-8181-2D0B90E775BB}" srcOrd="2" destOrd="0" presId="urn:microsoft.com/office/officeart/2005/8/layout/hList1"/>
    <dgm:cxn modelId="{D3810269-6FE7-4BDA-806D-891FCE70F31D}" type="presParOf" srcId="{BC301148-05D4-404A-8181-2D0B90E775BB}" destId="{E5DF66A6-900E-494E-A713-4CDBA3D12416}" srcOrd="0" destOrd="0" presId="urn:microsoft.com/office/officeart/2005/8/layout/hList1"/>
    <dgm:cxn modelId="{FAD433EF-1FBF-4AEE-8036-AE9E86B92C70}" type="presParOf" srcId="{BC301148-05D4-404A-8181-2D0B90E775BB}" destId="{3B8D1709-0CE2-486C-B0F1-63D6977ED8E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4EF28B-CF16-42FB-BF11-7B66049E6C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D505452-7009-431A-A8CD-FBB5FE4F91F1}">
      <dgm:prSet custT="1"/>
      <dgm:spPr/>
      <dgm:t>
        <a:bodyPr/>
        <a:lstStyle/>
        <a:p>
          <a:pPr rtl="0"/>
          <a:r>
            <a:rPr lang="es-AR" sz="1400" b="1" u="sng" dirty="0" smtClean="0"/>
            <a:t>i) ocurrencias</a:t>
          </a:r>
          <a:r>
            <a:rPr lang="es-AR" sz="1400" b="1" dirty="0" smtClean="0"/>
            <a:t>, que son hipótesis sin fundar teóricamente ni contrastar;</a:t>
          </a:r>
          <a:endParaRPr lang="es-AR" sz="1400" dirty="0"/>
        </a:p>
      </dgm:t>
    </dgm:pt>
    <dgm:pt modelId="{75324F9B-86D5-4313-BD74-1430F132E6D2}" type="parTrans" cxnId="{8ADA00A7-BD61-48AC-8458-87ADAE9F4B35}">
      <dgm:prSet/>
      <dgm:spPr/>
      <dgm:t>
        <a:bodyPr/>
        <a:lstStyle/>
        <a:p>
          <a:endParaRPr lang="es-ES" sz="1400"/>
        </a:p>
      </dgm:t>
    </dgm:pt>
    <dgm:pt modelId="{6A4D3FE7-2DBF-4410-A9FE-19C75CFB5B37}" type="sibTrans" cxnId="{8ADA00A7-BD61-48AC-8458-87ADAE9F4B35}">
      <dgm:prSet/>
      <dgm:spPr/>
      <dgm:t>
        <a:bodyPr/>
        <a:lstStyle/>
        <a:p>
          <a:endParaRPr lang="es-ES" sz="1400"/>
        </a:p>
      </dgm:t>
    </dgm:pt>
    <dgm:pt modelId="{9D70D628-6CBD-4B64-A830-47E69AC3B54A}">
      <dgm:prSet custT="1"/>
      <dgm:spPr/>
      <dgm:t>
        <a:bodyPr/>
        <a:lstStyle/>
        <a:p>
          <a:pPr rtl="0"/>
          <a:r>
            <a:rPr lang="es-MX" sz="1400" b="1" smtClean="0"/>
            <a:t>Ejemplo:</a:t>
          </a:r>
          <a:r>
            <a:rPr lang="es-MX" sz="1400" smtClean="0"/>
            <a:t> "Los estudiantes que usan colores llamativos en sus apuntes tienen mejores resultados en los exámenes."</a:t>
          </a:r>
          <a:endParaRPr lang="es-AR" sz="1400"/>
        </a:p>
      </dgm:t>
    </dgm:pt>
    <dgm:pt modelId="{17FBF1E1-3A3C-4B4C-8212-5E61A814592A}" type="parTrans" cxnId="{1751448B-EFCD-4587-9402-0C2510038136}">
      <dgm:prSet/>
      <dgm:spPr/>
      <dgm:t>
        <a:bodyPr/>
        <a:lstStyle/>
        <a:p>
          <a:endParaRPr lang="es-ES" sz="1400"/>
        </a:p>
      </dgm:t>
    </dgm:pt>
    <dgm:pt modelId="{9FD1A1C7-9C2A-476B-99A4-9D9047AA34B2}" type="sibTrans" cxnId="{1751448B-EFCD-4587-9402-0C2510038136}">
      <dgm:prSet/>
      <dgm:spPr/>
      <dgm:t>
        <a:bodyPr/>
        <a:lstStyle/>
        <a:p>
          <a:endParaRPr lang="es-ES" sz="1400"/>
        </a:p>
      </dgm:t>
    </dgm:pt>
    <dgm:pt modelId="{AE08030D-0811-4D3A-B00C-F681E3E962E6}">
      <dgm:prSet custT="1"/>
      <dgm:spPr/>
      <dgm:t>
        <a:bodyPr/>
        <a:lstStyle/>
        <a:p>
          <a:pPr rtl="0"/>
          <a:r>
            <a:rPr lang="es-AR" sz="1400" b="1" u="sng" dirty="0" smtClean="0"/>
            <a:t>ii) hipótesis empíricas</a:t>
          </a:r>
          <a:r>
            <a:rPr lang="es-AR" sz="1400" b="1" dirty="0" smtClean="0"/>
            <a:t>: conjeturas aisladas sin convalidación, que se apoyan en las regularidades observadas de la evidencia empírica, pero que carecen de fundamento conceptual; </a:t>
          </a:r>
          <a:endParaRPr lang="es-AR" sz="1400" dirty="0"/>
        </a:p>
      </dgm:t>
    </dgm:pt>
    <dgm:pt modelId="{86B5CDA0-4CCE-40FD-8199-31431013AB40}" type="parTrans" cxnId="{CA556596-6D25-40CE-9293-4A7940DA791E}">
      <dgm:prSet/>
      <dgm:spPr/>
      <dgm:t>
        <a:bodyPr/>
        <a:lstStyle/>
        <a:p>
          <a:endParaRPr lang="es-ES" sz="1400"/>
        </a:p>
      </dgm:t>
    </dgm:pt>
    <dgm:pt modelId="{2CC4A5B5-A81E-4304-B668-3FA32B3ECC58}" type="sibTrans" cxnId="{CA556596-6D25-40CE-9293-4A7940DA791E}">
      <dgm:prSet/>
      <dgm:spPr/>
      <dgm:t>
        <a:bodyPr/>
        <a:lstStyle/>
        <a:p>
          <a:endParaRPr lang="es-ES" sz="1400"/>
        </a:p>
      </dgm:t>
    </dgm:pt>
    <dgm:pt modelId="{8D8348A2-9F2B-4E0B-B411-014E55AED4A5}">
      <dgm:prSet custT="1"/>
      <dgm:spPr/>
      <dgm:t>
        <a:bodyPr/>
        <a:lstStyle/>
        <a:p>
          <a:pPr rtl="0"/>
          <a:r>
            <a:rPr lang="es-AR" sz="1400" b="1" smtClean="0"/>
            <a:t>Ejemplo: </a:t>
          </a:r>
          <a:r>
            <a:rPr lang="es-MX" sz="1400" smtClean="0"/>
            <a:t>"Los estudiantes que dedican más tiempo a estudiar suelen obtener mejores calificaciones.“</a:t>
          </a:r>
          <a:endParaRPr lang="es-AR" sz="1400"/>
        </a:p>
      </dgm:t>
    </dgm:pt>
    <dgm:pt modelId="{CFC5C57A-A738-4649-92FD-1D8FCD4EE2F7}" type="parTrans" cxnId="{D7E75293-2779-4FD2-ACE0-31CB98F0A030}">
      <dgm:prSet/>
      <dgm:spPr/>
      <dgm:t>
        <a:bodyPr/>
        <a:lstStyle/>
        <a:p>
          <a:endParaRPr lang="es-ES" sz="1400"/>
        </a:p>
      </dgm:t>
    </dgm:pt>
    <dgm:pt modelId="{BD7E48C2-0029-46DD-B40C-B8D0BEEC0102}" type="sibTrans" cxnId="{D7E75293-2779-4FD2-ACE0-31CB98F0A030}">
      <dgm:prSet/>
      <dgm:spPr/>
      <dgm:t>
        <a:bodyPr/>
        <a:lstStyle/>
        <a:p>
          <a:endParaRPr lang="es-ES" sz="1400"/>
        </a:p>
      </dgm:t>
    </dgm:pt>
    <dgm:pt modelId="{4305B324-44FB-49D4-A84F-AE1B9637C6C9}">
      <dgm:prSet custT="1"/>
      <dgm:spPr/>
      <dgm:t>
        <a:bodyPr/>
        <a:lstStyle/>
        <a:p>
          <a:pPr rtl="0"/>
          <a:r>
            <a:rPr lang="es-AR" sz="1400" b="1" u="sng" dirty="0" smtClean="0"/>
            <a:t>iii) hipótesis plausibles</a:t>
          </a:r>
          <a:r>
            <a:rPr lang="es-AR" sz="1400" b="1" dirty="0" smtClean="0"/>
            <a:t>, que tienen apoyo teórico, pero que no se han sometido a la prueba de la experiencia, </a:t>
          </a:r>
          <a:endParaRPr lang="es-AR" sz="1400" dirty="0"/>
        </a:p>
      </dgm:t>
    </dgm:pt>
    <dgm:pt modelId="{20A9BC8E-9776-42AF-9D88-CFBA202F1CC8}" type="parTrans" cxnId="{AE8DA3D3-83A0-4854-9576-53D660D92BD9}">
      <dgm:prSet/>
      <dgm:spPr/>
      <dgm:t>
        <a:bodyPr/>
        <a:lstStyle/>
        <a:p>
          <a:endParaRPr lang="es-ES" sz="1400"/>
        </a:p>
      </dgm:t>
    </dgm:pt>
    <dgm:pt modelId="{D89DB7DF-5970-42C9-BE55-7198EEDB160F}" type="sibTrans" cxnId="{AE8DA3D3-83A0-4854-9576-53D660D92BD9}">
      <dgm:prSet/>
      <dgm:spPr/>
      <dgm:t>
        <a:bodyPr/>
        <a:lstStyle/>
        <a:p>
          <a:endParaRPr lang="es-ES" sz="1400"/>
        </a:p>
      </dgm:t>
    </dgm:pt>
    <dgm:pt modelId="{9C29E2BE-5FB0-47F9-A101-69E586E1916C}">
      <dgm:prSet custT="1"/>
      <dgm:spPr/>
      <dgm:t>
        <a:bodyPr/>
        <a:lstStyle/>
        <a:p>
          <a:pPr rtl="0"/>
          <a:r>
            <a:rPr lang="es-MX" sz="1400" smtClean="0"/>
            <a:t>Ejemplo: "El uso de métodos de aprendizaje activo, como la enseñanza basada en problemas, mejora la retención del conocimiento en los estudiantes."</a:t>
          </a:r>
          <a:endParaRPr lang="es-AR" sz="1400"/>
        </a:p>
      </dgm:t>
    </dgm:pt>
    <dgm:pt modelId="{B88D5F85-B680-49FF-9EF2-D99D4C725251}" type="parTrans" cxnId="{27DD54C7-7AF0-4C8E-B1F4-F3AD347832A7}">
      <dgm:prSet/>
      <dgm:spPr/>
      <dgm:t>
        <a:bodyPr/>
        <a:lstStyle/>
        <a:p>
          <a:endParaRPr lang="es-ES" sz="1400"/>
        </a:p>
      </dgm:t>
    </dgm:pt>
    <dgm:pt modelId="{DA0CA418-FBB2-4B76-881F-6368ABC549E9}" type="sibTrans" cxnId="{27DD54C7-7AF0-4C8E-B1F4-F3AD347832A7}">
      <dgm:prSet/>
      <dgm:spPr/>
      <dgm:t>
        <a:bodyPr/>
        <a:lstStyle/>
        <a:p>
          <a:endParaRPr lang="es-ES" sz="1400"/>
        </a:p>
      </dgm:t>
    </dgm:pt>
    <dgm:pt modelId="{E919EC77-9CF4-4846-BD17-948442B96126}">
      <dgm:prSet custT="1"/>
      <dgm:spPr/>
      <dgm:t>
        <a:bodyPr/>
        <a:lstStyle/>
        <a:p>
          <a:pPr rtl="0"/>
          <a:r>
            <a:rPr lang="es-AR" sz="1400" b="1" u="sng" dirty="0" err="1" smtClean="0"/>
            <a:t>Iv</a:t>
          </a:r>
          <a:r>
            <a:rPr lang="es-AR" sz="1400" b="1" u="sng" dirty="0" smtClean="0"/>
            <a:t>) hipótesis convalidadas</a:t>
          </a:r>
          <a:r>
            <a:rPr lang="es-AR" sz="1400" b="1" dirty="0" smtClean="0"/>
            <a:t>, que son enunciados conceptuales teóricamente fundados y contrastados con la experiencia. </a:t>
          </a:r>
          <a:endParaRPr lang="es-AR" sz="1400" dirty="0"/>
        </a:p>
      </dgm:t>
    </dgm:pt>
    <dgm:pt modelId="{C48955C6-4F8C-45CF-BF87-180DF4E94D63}" type="parTrans" cxnId="{EDFF5CD1-D59F-47E3-8531-E3F349910A47}">
      <dgm:prSet/>
      <dgm:spPr/>
      <dgm:t>
        <a:bodyPr/>
        <a:lstStyle/>
        <a:p>
          <a:endParaRPr lang="es-ES" sz="1400"/>
        </a:p>
      </dgm:t>
    </dgm:pt>
    <dgm:pt modelId="{6BE6C89F-99B9-42FA-A610-091344F1E141}" type="sibTrans" cxnId="{EDFF5CD1-D59F-47E3-8531-E3F349910A47}">
      <dgm:prSet/>
      <dgm:spPr/>
      <dgm:t>
        <a:bodyPr/>
        <a:lstStyle/>
        <a:p>
          <a:endParaRPr lang="es-ES" sz="1400"/>
        </a:p>
      </dgm:t>
    </dgm:pt>
    <dgm:pt modelId="{7CAC91BF-EC00-425D-8BF5-342331D23DC8}">
      <dgm:prSet custT="1"/>
      <dgm:spPr/>
      <dgm:t>
        <a:bodyPr/>
        <a:lstStyle/>
        <a:p>
          <a:pPr rtl="0"/>
          <a:r>
            <a:rPr lang="es-MX" sz="1400" b="1" smtClean="0"/>
            <a:t>Ejemplo:</a:t>
          </a:r>
          <a:r>
            <a:rPr lang="es-MX" sz="1400" smtClean="0"/>
            <a:t> "El incremento de la motivación intrínseca mejora significativamente el rendimiento académico de los estudiantes."</a:t>
          </a:r>
          <a:endParaRPr lang="es-AR" sz="1400"/>
        </a:p>
      </dgm:t>
    </dgm:pt>
    <dgm:pt modelId="{BA1E3330-FCC7-4108-8FFD-4B9538754DD2}" type="parTrans" cxnId="{B868C1FF-5B52-4CDB-94F3-E44316374FF9}">
      <dgm:prSet/>
      <dgm:spPr/>
      <dgm:t>
        <a:bodyPr/>
        <a:lstStyle/>
        <a:p>
          <a:endParaRPr lang="es-ES" sz="1400"/>
        </a:p>
      </dgm:t>
    </dgm:pt>
    <dgm:pt modelId="{77F60699-87CF-4544-BBE3-F28946817BB0}" type="sibTrans" cxnId="{B868C1FF-5B52-4CDB-94F3-E44316374FF9}">
      <dgm:prSet/>
      <dgm:spPr/>
      <dgm:t>
        <a:bodyPr/>
        <a:lstStyle/>
        <a:p>
          <a:endParaRPr lang="es-ES" sz="1400"/>
        </a:p>
      </dgm:t>
    </dgm:pt>
    <dgm:pt modelId="{046DFD60-858F-4472-8CAB-0E737EF9077A}" type="pres">
      <dgm:prSet presAssocID="{5B4EF28B-CF16-42FB-BF11-7B66049E6C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77D82D3-EB32-4774-90F4-C02DC07F08AF}" type="pres">
      <dgm:prSet presAssocID="{0D505452-7009-431A-A8CD-FBB5FE4F91F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73EFCD-1D45-4EC4-A50A-5843CDD0DF95}" type="pres">
      <dgm:prSet presAssocID="{0D505452-7009-431A-A8CD-FBB5FE4F91F1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A4F2D9-7B1D-45EA-BC6A-BD2021E4CE76}" type="pres">
      <dgm:prSet presAssocID="{AE08030D-0811-4D3A-B00C-F681E3E962E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9C91A2-8246-4D02-84D7-D8F218A58631}" type="pres">
      <dgm:prSet presAssocID="{AE08030D-0811-4D3A-B00C-F681E3E962E6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109A03-C915-4126-BF4F-1B7730BB008C}" type="pres">
      <dgm:prSet presAssocID="{4305B324-44FB-49D4-A84F-AE1B9637C6C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09CF11-B0D9-4E87-BC7E-86445D64195D}" type="pres">
      <dgm:prSet presAssocID="{4305B324-44FB-49D4-A84F-AE1B9637C6C9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93E419-F18A-486E-93E4-14E4CFB43802}" type="pres">
      <dgm:prSet presAssocID="{E919EC77-9CF4-4846-BD17-948442B9612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A2AE5B-DC59-431F-BA26-086E386B69D2}" type="pres">
      <dgm:prSet presAssocID="{E919EC77-9CF4-4846-BD17-948442B96126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7DD54C7-7AF0-4C8E-B1F4-F3AD347832A7}" srcId="{4305B324-44FB-49D4-A84F-AE1B9637C6C9}" destId="{9C29E2BE-5FB0-47F9-A101-69E586E1916C}" srcOrd="0" destOrd="0" parTransId="{B88D5F85-B680-49FF-9EF2-D99D4C725251}" sibTransId="{DA0CA418-FBB2-4B76-881F-6368ABC549E9}"/>
    <dgm:cxn modelId="{96DAB7B4-FC34-4D79-A469-B2AA3C6AB4A8}" type="presOf" srcId="{AE08030D-0811-4D3A-B00C-F681E3E962E6}" destId="{E9A4F2D9-7B1D-45EA-BC6A-BD2021E4CE76}" srcOrd="0" destOrd="0" presId="urn:microsoft.com/office/officeart/2005/8/layout/vList2"/>
    <dgm:cxn modelId="{AE8DA3D3-83A0-4854-9576-53D660D92BD9}" srcId="{5B4EF28B-CF16-42FB-BF11-7B66049E6C4C}" destId="{4305B324-44FB-49D4-A84F-AE1B9637C6C9}" srcOrd="2" destOrd="0" parTransId="{20A9BC8E-9776-42AF-9D88-CFBA202F1CC8}" sibTransId="{D89DB7DF-5970-42C9-BE55-7198EEDB160F}"/>
    <dgm:cxn modelId="{C7C044E9-7DE7-432D-A221-2F20A5E0F4C0}" type="presOf" srcId="{8D8348A2-9F2B-4E0B-B411-014E55AED4A5}" destId="{D09C91A2-8246-4D02-84D7-D8F218A58631}" srcOrd="0" destOrd="0" presId="urn:microsoft.com/office/officeart/2005/8/layout/vList2"/>
    <dgm:cxn modelId="{D7E75293-2779-4FD2-ACE0-31CB98F0A030}" srcId="{AE08030D-0811-4D3A-B00C-F681E3E962E6}" destId="{8D8348A2-9F2B-4E0B-B411-014E55AED4A5}" srcOrd="0" destOrd="0" parTransId="{CFC5C57A-A738-4649-92FD-1D8FCD4EE2F7}" sibTransId="{BD7E48C2-0029-46DD-B40C-B8D0BEEC0102}"/>
    <dgm:cxn modelId="{CA556596-6D25-40CE-9293-4A7940DA791E}" srcId="{5B4EF28B-CF16-42FB-BF11-7B66049E6C4C}" destId="{AE08030D-0811-4D3A-B00C-F681E3E962E6}" srcOrd="1" destOrd="0" parTransId="{86B5CDA0-4CCE-40FD-8199-31431013AB40}" sibTransId="{2CC4A5B5-A81E-4304-B668-3FA32B3ECC58}"/>
    <dgm:cxn modelId="{EDFF5CD1-D59F-47E3-8531-E3F349910A47}" srcId="{5B4EF28B-CF16-42FB-BF11-7B66049E6C4C}" destId="{E919EC77-9CF4-4846-BD17-948442B96126}" srcOrd="3" destOrd="0" parTransId="{C48955C6-4F8C-45CF-BF87-180DF4E94D63}" sibTransId="{6BE6C89F-99B9-42FA-A610-091344F1E141}"/>
    <dgm:cxn modelId="{739AF7A3-15A7-4BF2-8671-A8A9FC9ACDFD}" type="presOf" srcId="{4305B324-44FB-49D4-A84F-AE1B9637C6C9}" destId="{7E109A03-C915-4126-BF4F-1B7730BB008C}" srcOrd="0" destOrd="0" presId="urn:microsoft.com/office/officeart/2005/8/layout/vList2"/>
    <dgm:cxn modelId="{1751448B-EFCD-4587-9402-0C2510038136}" srcId="{0D505452-7009-431A-A8CD-FBB5FE4F91F1}" destId="{9D70D628-6CBD-4B64-A830-47E69AC3B54A}" srcOrd="0" destOrd="0" parTransId="{17FBF1E1-3A3C-4B4C-8212-5E61A814592A}" sibTransId="{9FD1A1C7-9C2A-476B-99A4-9D9047AA34B2}"/>
    <dgm:cxn modelId="{B868C1FF-5B52-4CDB-94F3-E44316374FF9}" srcId="{E919EC77-9CF4-4846-BD17-948442B96126}" destId="{7CAC91BF-EC00-425D-8BF5-342331D23DC8}" srcOrd="0" destOrd="0" parTransId="{BA1E3330-FCC7-4108-8FFD-4B9538754DD2}" sibTransId="{77F60699-87CF-4544-BBE3-F28946817BB0}"/>
    <dgm:cxn modelId="{84D03282-50EF-4F2B-817A-754EF5CDF3CF}" type="presOf" srcId="{0D505452-7009-431A-A8CD-FBB5FE4F91F1}" destId="{777D82D3-EB32-4774-90F4-C02DC07F08AF}" srcOrd="0" destOrd="0" presId="urn:microsoft.com/office/officeart/2005/8/layout/vList2"/>
    <dgm:cxn modelId="{8ADA00A7-BD61-48AC-8458-87ADAE9F4B35}" srcId="{5B4EF28B-CF16-42FB-BF11-7B66049E6C4C}" destId="{0D505452-7009-431A-A8CD-FBB5FE4F91F1}" srcOrd="0" destOrd="0" parTransId="{75324F9B-86D5-4313-BD74-1430F132E6D2}" sibTransId="{6A4D3FE7-2DBF-4410-A9FE-19C75CFB5B37}"/>
    <dgm:cxn modelId="{429903A4-3D6B-4F42-ABD3-EF4BF6C80697}" type="presOf" srcId="{5B4EF28B-CF16-42FB-BF11-7B66049E6C4C}" destId="{046DFD60-858F-4472-8CAB-0E737EF9077A}" srcOrd="0" destOrd="0" presId="urn:microsoft.com/office/officeart/2005/8/layout/vList2"/>
    <dgm:cxn modelId="{46A95B89-1408-472F-8A50-6B167519245E}" type="presOf" srcId="{7CAC91BF-EC00-425D-8BF5-342331D23DC8}" destId="{6DA2AE5B-DC59-431F-BA26-086E386B69D2}" srcOrd="0" destOrd="0" presId="urn:microsoft.com/office/officeart/2005/8/layout/vList2"/>
    <dgm:cxn modelId="{E6BDCD11-C6A9-4A97-A3A5-B286C1AC0D60}" type="presOf" srcId="{E919EC77-9CF4-4846-BD17-948442B96126}" destId="{7193E419-F18A-486E-93E4-14E4CFB43802}" srcOrd="0" destOrd="0" presId="urn:microsoft.com/office/officeart/2005/8/layout/vList2"/>
    <dgm:cxn modelId="{9ED23832-65FC-4B56-8DB2-E96EC485A8C9}" type="presOf" srcId="{9D70D628-6CBD-4B64-A830-47E69AC3B54A}" destId="{E473EFCD-1D45-4EC4-A50A-5843CDD0DF95}" srcOrd="0" destOrd="0" presId="urn:microsoft.com/office/officeart/2005/8/layout/vList2"/>
    <dgm:cxn modelId="{DF81C2BE-73DC-4A93-9476-5521B7CB30E4}" type="presOf" srcId="{9C29E2BE-5FB0-47F9-A101-69E586E1916C}" destId="{B409CF11-B0D9-4E87-BC7E-86445D64195D}" srcOrd="0" destOrd="0" presId="urn:microsoft.com/office/officeart/2005/8/layout/vList2"/>
    <dgm:cxn modelId="{5DE7C9D7-8190-4F53-8F93-020F4EFE8245}" type="presParOf" srcId="{046DFD60-858F-4472-8CAB-0E737EF9077A}" destId="{777D82D3-EB32-4774-90F4-C02DC07F08AF}" srcOrd="0" destOrd="0" presId="urn:microsoft.com/office/officeart/2005/8/layout/vList2"/>
    <dgm:cxn modelId="{AF27D736-936B-48D1-9C91-8593DC8080E7}" type="presParOf" srcId="{046DFD60-858F-4472-8CAB-0E737EF9077A}" destId="{E473EFCD-1D45-4EC4-A50A-5843CDD0DF95}" srcOrd="1" destOrd="0" presId="urn:microsoft.com/office/officeart/2005/8/layout/vList2"/>
    <dgm:cxn modelId="{A029571F-EC9C-4BB8-8448-EB6DE296013C}" type="presParOf" srcId="{046DFD60-858F-4472-8CAB-0E737EF9077A}" destId="{E9A4F2D9-7B1D-45EA-BC6A-BD2021E4CE76}" srcOrd="2" destOrd="0" presId="urn:microsoft.com/office/officeart/2005/8/layout/vList2"/>
    <dgm:cxn modelId="{12B4AF3B-D20C-4F2E-B8EB-F05422036AAD}" type="presParOf" srcId="{046DFD60-858F-4472-8CAB-0E737EF9077A}" destId="{D09C91A2-8246-4D02-84D7-D8F218A58631}" srcOrd="3" destOrd="0" presId="urn:microsoft.com/office/officeart/2005/8/layout/vList2"/>
    <dgm:cxn modelId="{DE0842DE-5F88-4E04-96FD-D40BCC30304C}" type="presParOf" srcId="{046DFD60-858F-4472-8CAB-0E737EF9077A}" destId="{7E109A03-C915-4126-BF4F-1B7730BB008C}" srcOrd="4" destOrd="0" presId="urn:microsoft.com/office/officeart/2005/8/layout/vList2"/>
    <dgm:cxn modelId="{0E25CAEC-3DF6-43CE-BA96-0656718F3B4A}" type="presParOf" srcId="{046DFD60-858F-4472-8CAB-0E737EF9077A}" destId="{B409CF11-B0D9-4E87-BC7E-86445D64195D}" srcOrd="5" destOrd="0" presId="urn:microsoft.com/office/officeart/2005/8/layout/vList2"/>
    <dgm:cxn modelId="{E8B11D0D-7CB3-4665-A717-8E0352BB5614}" type="presParOf" srcId="{046DFD60-858F-4472-8CAB-0E737EF9077A}" destId="{7193E419-F18A-486E-93E4-14E4CFB43802}" srcOrd="6" destOrd="0" presId="urn:microsoft.com/office/officeart/2005/8/layout/vList2"/>
    <dgm:cxn modelId="{EEAD777C-D073-4C52-B53A-275794720879}" type="presParOf" srcId="{046DFD60-858F-4472-8CAB-0E737EF9077A}" destId="{6DA2AE5B-DC59-431F-BA26-086E386B69D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2A191-D0DE-431C-9911-A49BA0BCA80A}">
      <dsp:nvSpPr>
        <dsp:cNvPr id="0" name=""/>
        <dsp:cNvSpPr/>
      </dsp:nvSpPr>
      <dsp:spPr>
        <a:xfrm>
          <a:off x="0" y="57631"/>
          <a:ext cx="6869906" cy="716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Es necesario que la pregunta-problema se formule de manera precisa, evitando ser ambiguos.</a:t>
          </a:r>
          <a:endParaRPr lang="es-AR" sz="1800" kern="1200"/>
        </a:p>
      </dsp:txBody>
      <dsp:txXfrm>
        <a:off x="34954" y="92585"/>
        <a:ext cx="6799998" cy="646132"/>
      </dsp:txXfrm>
    </dsp:sp>
    <dsp:sp modelId="{D1A369C6-EDC0-4F24-A88C-6EF4FEAD21E3}">
      <dsp:nvSpPr>
        <dsp:cNvPr id="0" name=""/>
        <dsp:cNvSpPr/>
      </dsp:nvSpPr>
      <dsp:spPr>
        <a:xfrm>
          <a:off x="0" y="825511"/>
          <a:ext cx="6869906" cy="716040"/>
        </a:xfrm>
        <a:prstGeom prst="roundRect">
          <a:avLst/>
        </a:prstGeom>
        <a:solidFill>
          <a:schemeClr val="accent2">
            <a:hueOff val="1273292"/>
            <a:satOff val="2160"/>
            <a:lumOff val="-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La pregunta problema debe contener los conceptos fundamentales de la investigación.</a:t>
          </a:r>
          <a:endParaRPr lang="es-AR" sz="1800" kern="1200"/>
        </a:p>
      </dsp:txBody>
      <dsp:txXfrm>
        <a:off x="34954" y="860465"/>
        <a:ext cx="6799998" cy="646132"/>
      </dsp:txXfrm>
    </dsp:sp>
    <dsp:sp modelId="{0AA02EB4-E262-49B4-B17E-8B63A4091D60}">
      <dsp:nvSpPr>
        <dsp:cNvPr id="0" name=""/>
        <dsp:cNvSpPr/>
      </dsp:nvSpPr>
      <dsp:spPr>
        <a:xfrm>
          <a:off x="0" y="1593391"/>
          <a:ext cx="6869906" cy="716040"/>
        </a:xfrm>
        <a:prstGeom prst="roundRect">
          <a:avLst/>
        </a:prstGeom>
        <a:solidFill>
          <a:schemeClr val="accent2">
            <a:hueOff val="2546585"/>
            <a:satOff val="4320"/>
            <a:lumOff val="-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Debe expresar relación entre dos o mas variables </a:t>
          </a:r>
          <a:endParaRPr lang="es-AR" sz="1800" kern="1200"/>
        </a:p>
      </dsp:txBody>
      <dsp:txXfrm>
        <a:off x="34954" y="1628345"/>
        <a:ext cx="6799998" cy="646132"/>
      </dsp:txXfrm>
    </dsp:sp>
    <dsp:sp modelId="{D8FF9414-ACD6-43FB-ACA3-64B73A95307C}">
      <dsp:nvSpPr>
        <dsp:cNvPr id="0" name=""/>
        <dsp:cNvSpPr/>
      </dsp:nvSpPr>
      <dsp:spPr>
        <a:xfrm>
          <a:off x="0" y="2361271"/>
          <a:ext cx="6869906" cy="716040"/>
        </a:xfrm>
        <a:prstGeom prst="roundRect">
          <a:avLst/>
        </a:prstGeom>
        <a:solidFill>
          <a:schemeClr val="accent2">
            <a:hueOff val="3819877"/>
            <a:satOff val="6480"/>
            <a:lumOff val="-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Debe evitar preguntas de encrucijada</a:t>
          </a:r>
          <a:endParaRPr lang="es-AR" sz="1800" kern="1200"/>
        </a:p>
      </dsp:txBody>
      <dsp:txXfrm>
        <a:off x="34954" y="2396225"/>
        <a:ext cx="6799998" cy="646132"/>
      </dsp:txXfrm>
    </dsp:sp>
    <dsp:sp modelId="{13D06692-ED4B-49AD-B5A2-61CBD861D76D}">
      <dsp:nvSpPr>
        <dsp:cNvPr id="0" name=""/>
        <dsp:cNvSpPr/>
      </dsp:nvSpPr>
      <dsp:spPr>
        <a:xfrm>
          <a:off x="0" y="3129151"/>
          <a:ext cx="6869906" cy="716040"/>
        </a:xfrm>
        <a:prstGeom prst="roundRect">
          <a:avLst/>
        </a:prstGeom>
        <a:solidFill>
          <a:schemeClr val="accent2">
            <a:hueOff val="5093169"/>
            <a:satOff val="8640"/>
            <a:lumOff val="-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Es importante que en la pregunta se explicite de </a:t>
          </a:r>
          <a:r>
            <a:rPr lang="es-ES" sz="1800" i="1" kern="1200" smtClean="0"/>
            <a:t>quién</a:t>
          </a:r>
          <a:r>
            <a:rPr lang="es-ES" sz="1800" kern="1200" smtClean="0"/>
            <a:t> se está hablando (unidad de análisis)</a:t>
          </a:r>
          <a:endParaRPr lang="es-AR" sz="1800" kern="1200"/>
        </a:p>
      </dsp:txBody>
      <dsp:txXfrm>
        <a:off x="34954" y="3164105"/>
        <a:ext cx="6799998" cy="646132"/>
      </dsp:txXfrm>
    </dsp:sp>
    <dsp:sp modelId="{35F32F4C-08CF-466D-AC69-96ECFF72AD10}">
      <dsp:nvSpPr>
        <dsp:cNvPr id="0" name=""/>
        <dsp:cNvSpPr/>
      </dsp:nvSpPr>
      <dsp:spPr>
        <a:xfrm>
          <a:off x="0" y="3897031"/>
          <a:ext cx="6869906" cy="716040"/>
        </a:xfrm>
        <a:prstGeom prst="roundRect">
          <a:avLst/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smtClean="0"/>
            <a:t>El planteamiento debe implicar la posibilidad de realizar una prueba empírica. Es decir, debe poder observarse en la realidad.</a:t>
          </a:r>
          <a:endParaRPr lang="es-AR" sz="1800" kern="1200"/>
        </a:p>
      </dsp:txBody>
      <dsp:txXfrm>
        <a:off x="34954" y="3931985"/>
        <a:ext cx="6799998" cy="646132"/>
      </dsp:txXfrm>
    </dsp:sp>
    <dsp:sp modelId="{1A07FA4F-EC1C-4ADA-BF63-69C3A8B86F9D}">
      <dsp:nvSpPr>
        <dsp:cNvPr id="0" name=""/>
        <dsp:cNvSpPr/>
      </dsp:nvSpPr>
      <dsp:spPr>
        <a:xfrm>
          <a:off x="0" y="4613071"/>
          <a:ext cx="6869906" cy="633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120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kern="1200" smtClean="0"/>
            <a:t>“... si alguien piensa estudiar cuán sublime es el alma de los adolescentes, está planteando un problema que no puede probarse empíricamente pues ‘lo sublime’ y ‘el alma’ no son observables” (Sampieri, en Destro)</a:t>
          </a:r>
          <a:endParaRPr lang="es-AR" sz="1400" kern="1200"/>
        </a:p>
      </dsp:txBody>
      <dsp:txXfrm>
        <a:off x="0" y="4613071"/>
        <a:ext cx="6869906" cy="6334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A12FD-4783-4461-9844-32CB87FD3667}">
      <dsp:nvSpPr>
        <dsp:cNvPr id="0" name=""/>
        <dsp:cNvSpPr/>
      </dsp:nvSpPr>
      <dsp:spPr>
        <a:xfrm>
          <a:off x="0" y="13"/>
          <a:ext cx="8241506" cy="9688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Una vez formulado el problema de investigación, podría decirse que el paso siguiente es establecer qué pretende la investigación, qué tipo de conocimiento se quiere lograr con ésta, y en ello consisten los objetivos. En este sentido, los objetivos son propiamente </a:t>
          </a:r>
          <a:r>
            <a:rPr lang="es-MX" sz="1400" kern="1200" dirty="0" err="1" smtClean="0"/>
            <a:t>objetivosde</a:t>
          </a:r>
          <a:r>
            <a:rPr lang="es-MX" sz="1400" kern="1200" dirty="0" smtClean="0"/>
            <a:t> “conocimiento”, que implican el alcance de los resultados de la investigación.</a:t>
          </a:r>
          <a:endParaRPr lang="es-ES" sz="1400" kern="1200" dirty="0"/>
        </a:p>
      </dsp:txBody>
      <dsp:txXfrm>
        <a:off x="47296" y="47309"/>
        <a:ext cx="8146914" cy="874268"/>
      </dsp:txXfrm>
    </dsp:sp>
    <dsp:sp modelId="{0FFD1822-87A6-4394-BF80-4B1DDA80FCD4}">
      <dsp:nvSpPr>
        <dsp:cNvPr id="0" name=""/>
        <dsp:cNvSpPr/>
      </dsp:nvSpPr>
      <dsp:spPr>
        <a:xfrm>
          <a:off x="0" y="982739"/>
          <a:ext cx="8241506" cy="968860"/>
        </a:xfrm>
        <a:prstGeom prst="roundRect">
          <a:avLst/>
        </a:prstGeom>
        <a:solidFill>
          <a:schemeClr val="accent2">
            <a:hueOff val="1591615"/>
            <a:satOff val="2700"/>
            <a:lumOff val="-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Hay una estrecha relación entre los objetivos y las preguntas, ya que aquellos se corresponden con éstas o se derivan de ellas. De alguna manera, los objetivos resultarían una especie de traducción de interrogantes a acciones concretas a ser realizadas en el transcurso</a:t>
          </a:r>
          <a:r>
            <a:rPr lang="es-ES" sz="1400" kern="1200" dirty="0" smtClean="0"/>
            <a:t>de la investigación.</a:t>
          </a:r>
          <a:endParaRPr lang="es-ES" sz="1400" kern="1200" dirty="0"/>
        </a:p>
      </dsp:txBody>
      <dsp:txXfrm>
        <a:off x="47296" y="1030035"/>
        <a:ext cx="8146914" cy="874268"/>
      </dsp:txXfrm>
    </dsp:sp>
    <dsp:sp modelId="{FF374664-B653-4B23-B533-4B220BE34D57}">
      <dsp:nvSpPr>
        <dsp:cNvPr id="0" name=""/>
        <dsp:cNvSpPr/>
      </dsp:nvSpPr>
      <dsp:spPr>
        <a:xfrm>
          <a:off x="0" y="1965465"/>
          <a:ext cx="8241506" cy="968860"/>
        </a:xfrm>
        <a:prstGeom prst="roundRect">
          <a:avLst/>
        </a:prstGeom>
        <a:solidFill>
          <a:schemeClr val="accent2">
            <a:hueOff val="3183231"/>
            <a:satOff val="5400"/>
            <a:lumOff val="-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altLang="es-AR" sz="1800" b="1" kern="1200" dirty="0" smtClean="0"/>
            <a:t>Objetivos generales</a:t>
          </a:r>
          <a:endParaRPr lang="es-ES" sz="1800" kern="1200" dirty="0"/>
        </a:p>
      </dsp:txBody>
      <dsp:txXfrm>
        <a:off x="47296" y="2012761"/>
        <a:ext cx="8146914" cy="874268"/>
      </dsp:txXfrm>
    </dsp:sp>
    <dsp:sp modelId="{477B7030-B7D7-4CCC-A850-098B65718E6A}">
      <dsp:nvSpPr>
        <dsp:cNvPr id="0" name=""/>
        <dsp:cNvSpPr/>
      </dsp:nvSpPr>
      <dsp:spPr>
        <a:xfrm>
          <a:off x="0" y="2934325"/>
          <a:ext cx="8241506" cy="25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668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AR" altLang="es-AR" sz="1600" i="1" kern="1200" dirty="0" smtClean="0"/>
            <a:t>Son las acciones generales a realizar para alcanzar las metas.</a:t>
          </a:r>
          <a:endParaRPr lang="es-ES" sz="1600" kern="1200" dirty="0"/>
        </a:p>
      </dsp:txBody>
      <dsp:txXfrm>
        <a:off x="0" y="2934325"/>
        <a:ext cx="8241506" cy="254130"/>
      </dsp:txXfrm>
    </dsp:sp>
    <dsp:sp modelId="{DB77DAE2-9195-447A-BBB3-B9A51CAB295F}">
      <dsp:nvSpPr>
        <dsp:cNvPr id="0" name=""/>
        <dsp:cNvSpPr/>
      </dsp:nvSpPr>
      <dsp:spPr>
        <a:xfrm>
          <a:off x="0" y="3188456"/>
          <a:ext cx="8241506" cy="968860"/>
        </a:xfrm>
        <a:prstGeom prst="roundRect">
          <a:avLst/>
        </a:prstGeom>
        <a:solidFill>
          <a:schemeClr val="accent2">
            <a:hueOff val="4774846"/>
            <a:satOff val="8100"/>
            <a:lumOff val="-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altLang="es-AR" sz="1800" b="1" kern="1200" dirty="0" smtClean="0"/>
            <a:t>Objetivos específicos</a:t>
          </a:r>
          <a:endParaRPr lang="es-AR" altLang="es-AR" sz="1800" i="1" kern="1200" dirty="0" smtClean="0"/>
        </a:p>
      </dsp:txBody>
      <dsp:txXfrm>
        <a:off x="47296" y="3235752"/>
        <a:ext cx="8146914" cy="874268"/>
      </dsp:txXfrm>
    </dsp:sp>
    <dsp:sp modelId="{45537107-F437-4D00-8D9F-735DE34D65F5}">
      <dsp:nvSpPr>
        <dsp:cNvPr id="0" name=""/>
        <dsp:cNvSpPr/>
      </dsp:nvSpPr>
      <dsp:spPr>
        <a:xfrm>
          <a:off x="0" y="4157317"/>
          <a:ext cx="8241506" cy="25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668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AR" altLang="es-AR" sz="1600" i="1" kern="1200" dirty="0" smtClean="0"/>
            <a:t>Son las acciones puntuales que se  derivan de las generales.</a:t>
          </a:r>
        </a:p>
      </dsp:txBody>
      <dsp:txXfrm>
        <a:off x="0" y="4157317"/>
        <a:ext cx="8241506" cy="254130"/>
      </dsp:txXfrm>
    </dsp:sp>
    <dsp:sp modelId="{92CA1A9F-C694-46D3-AAA1-EAD64611608C}">
      <dsp:nvSpPr>
        <dsp:cNvPr id="0" name=""/>
        <dsp:cNvSpPr/>
      </dsp:nvSpPr>
      <dsp:spPr>
        <a:xfrm>
          <a:off x="0" y="4411448"/>
          <a:ext cx="8241506" cy="968860"/>
        </a:xfrm>
        <a:prstGeom prst="roundRect">
          <a:avLst/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altLang="es-AR" sz="1800" i="1" kern="1200" dirty="0" smtClean="0"/>
            <a:t>Cada objetivo general genera uno o más objetivos específicos.</a:t>
          </a:r>
        </a:p>
      </dsp:txBody>
      <dsp:txXfrm>
        <a:off x="47296" y="4458744"/>
        <a:ext cx="8146914" cy="8742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51477-4A3D-41BB-8892-DCEC3AE279AA}">
      <dsp:nvSpPr>
        <dsp:cNvPr id="0" name=""/>
        <dsp:cNvSpPr/>
      </dsp:nvSpPr>
      <dsp:spPr>
        <a:xfrm>
          <a:off x="40" y="128113"/>
          <a:ext cx="3881177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smtClean="0"/>
            <a:t>Objetivo General:</a:t>
          </a:r>
          <a:endParaRPr lang="es-AR" sz="1800" kern="1200"/>
        </a:p>
      </dsp:txBody>
      <dsp:txXfrm>
        <a:off x="40" y="128113"/>
        <a:ext cx="3881177" cy="518400"/>
      </dsp:txXfrm>
    </dsp:sp>
    <dsp:sp modelId="{244D8533-A1C9-464B-9F20-43B39B65CDCE}">
      <dsp:nvSpPr>
        <dsp:cNvPr id="0" name=""/>
        <dsp:cNvSpPr/>
      </dsp:nvSpPr>
      <dsp:spPr>
        <a:xfrm>
          <a:off x="40" y="646513"/>
          <a:ext cx="3881177" cy="46846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smtClean="0"/>
            <a:t>Analizar el impacto de las redes sociales en la formación de la opinión pública en jóvenes universitarios, para comprender cómo influyen estos medios en sus percepciones y actitudes hacia temas políticos y sociales.</a:t>
          </a:r>
          <a:endParaRPr lang="es-AR" sz="1800" kern="1200"/>
        </a:p>
      </dsp:txBody>
      <dsp:txXfrm>
        <a:off x="40" y="646513"/>
        <a:ext cx="3881177" cy="4684685"/>
      </dsp:txXfrm>
    </dsp:sp>
    <dsp:sp modelId="{E5DF66A6-900E-494E-A713-4CDBA3D12416}">
      <dsp:nvSpPr>
        <dsp:cNvPr id="0" name=""/>
        <dsp:cNvSpPr/>
      </dsp:nvSpPr>
      <dsp:spPr>
        <a:xfrm>
          <a:off x="4424582" y="128113"/>
          <a:ext cx="3881177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smtClean="0"/>
            <a:t>Objetivos Específicos:</a:t>
          </a:r>
          <a:endParaRPr lang="es-AR" sz="1800" kern="1200"/>
        </a:p>
      </dsp:txBody>
      <dsp:txXfrm>
        <a:off x="4424582" y="128113"/>
        <a:ext cx="3881177" cy="518400"/>
      </dsp:txXfrm>
    </dsp:sp>
    <dsp:sp modelId="{3B8D1709-0CE2-486C-B0F1-63D6977ED8EC}">
      <dsp:nvSpPr>
        <dsp:cNvPr id="0" name=""/>
        <dsp:cNvSpPr/>
      </dsp:nvSpPr>
      <dsp:spPr>
        <a:xfrm>
          <a:off x="4424582" y="646513"/>
          <a:ext cx="3881177" cy="46846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smtClean="0"/>
            <a:t>Identificar las principales plataformas de redes sociales utilizadas por los jóvenes universitarios y su frecuencia de uso.</a:t>
          </a:r>
          <a:endParaRPr lang="es-AR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smtClean="0"/>
            <a:t>Examinar los tipos de contenido que los jóvenes universitarios consumen en redes sociales y cómo estos afectan su percepción de la realidad.</a:t>
          </a:r>
          <a:endParaRPr lang="es-AR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smtClean="0"/>
            <a:t>Evaluar el grado de confianza que los jóvenes universitarios tienen en la información que reciben a través de redes sociales en comparación con medios tradicionales.</a:t>
          </a:r>
          <a:endParaRPr lang="es-AR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smtClean="0"/>
            <a:t>Determinar la relación entre el uso de redes sociales y la participación activa de los jóvenes universitarios en debates políticos y sociales.</a:t>
          </a:r>
          <a:endParaRPr lang="es-AR" sz="1800" kern="1200"/>
        </a:p>
      </dsp:txBody>
      <dsp:txXfrm>
        <a:off x="4424582" y="646513"/>
        <a:ext cx="3881177" cy="46846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D82D3-EB32-4774-90F4-C02DC07F08AF}">
      <dsp:nvSpPr>
        <dsp:cNvPr id="0" name=""/>
        <dsp:cNvSpPr/>
      </dsp:nvSpPr>
      <dsp:spPr>
        <a:xfrm>
          <a:off x="0" y="20067"/>
          <a:ext cx="8263955" cy="599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u="sng" kern="1200" dirty="0" smtClean="0"/>
            <a:t>i) ocurrencias</a:t>
          </a:r>
          <a:r>
            <a:rPr lang="es-AR" sz="1400" b="1" kern="1200" dirty="0" smtClean="0"/>
            <a:t>, que son hipótesis sin fundar teóricamente ni contrastar;</a:t>
          </a:r>
          <a:endParaRPr lang="es-AR" sz="1400" kern="1200" dirty="0"/>
        </a:p>
      </dsp:txBody>
      <dsp:txXfrm>
        <a:off x="29243" y="49310"/>
        <a:ext cx="8205469" cy="540554"/>
      </dsp:txXfrm>
    </dsp:sp>
    <dsp:sp modelId="{E473EFCD-1D45-4EC4-A50A-5843CDD0DF95}">
      <dsp:nvSpPr>
        <dsp:cNvPr id="0" name=""/>
        <dsp:cNvSpPr/>
      </dsp:nvSpPr>
      <dsp:spPr>
        <a:xfrm>
          <a:off x="0" y="619107"/>
          <a:ext cx="8263955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381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b="1" kern="1200" smtClean="0"/>
            <a:t>Ejemplo:</a:t>
          </a:r>
          <a:r>
            <a:rPr lang="es-MX" sz="1400" kern="1200" smtClean="0"/>
            <a:t> "Los estudiantes que usan colores llamativos en sus apuntes tienen mejores resultados en los exámenes."</a:t>
          </a:r>
          <a:endParaRPr lang="es-AR" sz="1400" kern="1200"/>
        </a:p>
      </dsp:txBody>
      <dsp:txXfrm>
        <a:off x="0" y="619107"/>
        <a:ext cx="8263955" cy="529920"/>
      </dsp:txXfrm>
    </dsp:sp>
    <dsp:sp modelId="{E9A4F2D9-7B1D-45EA-BC6A-BD2021E4CE76}">
      <dsp:nvSpPr>
        <dsp:cNvPr id="0" name=""/>
        <dsp:cNvSpPr/>
      </dsp:nvSpPr>
      <dsp:spPr>
        <a:xfrm>
          <a:off x="0" y="1149027"/>
          <a:ext cx="8263955" cy="599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u="sng" kern="1200" dirty="0" smtClean="0"/>
            <a:t>ii) hipótesis empíricas</a:t>
          </a:r>
          <a:r>
            <a:rPr lang="es-AR" sz="1400" b="1" kern="1200" dirty="0" smtClean="0"/>
            <a:t>: conjeturas aisladas sin convalidación, que se apoyan en las regularidades observadas de la evidencia empírica, pero que carecen de fundamento conceptual; </a:t>
          </a:r>
          <a:endParaRPr lang="es-AR" sz="1400" kern="1200" dirty="0"/>
        </a:p>
      </dsp:txBody>
      <dsp:txXfrm>
        <a:off x="29243" y="1178270"/>
        <a:ext cx="8205469" cy="540554"/>
      </dsp:txXfrm>
    </dsp:sp>
    <dsp:sp modelId="{D09C91A2-8246-4D02-84D7-D8F218A58631}">
      <dsp:nvSpPr>
        <dsp:cNvPr id="0" name=""/>
        <dsp:cNvSpPr/>
      </dsp:nvSpPr>
      <dsp:spPr>
        <a:xfrm>
          <a:off x="0" y="1748068"/>
          <a:ext cx="8263955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381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AR" sz="1400" b="1" kern="1200" smtClean="0"/>
            <a:t>Ejemplo: </a:t>
          </a:r>
          <a:r>
            <a:rPr lang="es-MX" sz="1400" kern="1200" smtClean="0"/>
            <a:t>"Los estudiantes que dedican más tiempo a estudiar suelen obtener mejores calificaciones.“</a:t>
          </a:r>
          <a:endParaRPr lang="es-AR" sz="1400" kern="1200"/>
        </a:p>
      </dsp:txBody>
      <dsp:txXfrm>
        <a:off x="0" y="1748068"/>
        <a:ext cx="8263955" cy="529920"/>
      </dsp:txXfrm>
    </dsp:sp>
    <dsp:sp modelId="{7E109A03-C915-4126-BF4F-1B7730BB008C}">
      <dsp:nvSpPr>
        <dsp:cNvPr id="0" name=""/>
        <dsp:cNvSpPr/>
      </dsp:nvSpPr>
      <dsp:spPr>
        <a:xfrm>
          <a:off x="0" y="2277988"/>
          <a:ext cx="8263955" cy="599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u="sng" kern="1200" dirty="0" smtClean="0"/>
            <a:t>iii) hipótesis plausibles</a:t>
          </a:r>
          <a:r>
            <a:rPr lang="es-AR" sz="1400" b="1" kern="1200" dirty="0" smtClean="0"/>
            <a:t>, que tienen apoyo teórico, pero que no se han sometido a la prueba de la experiencia, </a:t>
          </a:r>
          <a:endParaRPr lang="es-AR" sz="1400" kern="1200" dirty="0"/>
        </a:p>
      </dsp:txBody>
      <dsp:txXfrm>
        <a:off x="29243" y="2307231"/>
        <a:ext cx="8205469" cy="540554"/>
      </dsp:txXfrm>
    </dsp:sp>
    <dsp:sp modelId="{B409CF11-B0D9-4E87-BC7E-86445D64195D}">
      <dsp:nvSpPr>
        <dsp:cNvPr id="0" name=""/>
        <dsp:cNvSpPr/>
      </dsp:nvSpPr>
      <dsp:spPr>
        <a:xfrm>
          <a:off x="0" y="2877028"/>
          <a:ext cx="8263955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381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kern="1200" smtClean="0"/>
            <a:t>Ejemplo: "El uso de métodos de aprendizaje activo, como la enseñanza basada en problemas, mejora la retención del conocimiento en los estudiantes."</a:t>
          </a:r>
          <a:endParaRPr lang="es-AR" sz="1400" kern="1200"/>
        </a:p>
      </dsp:txBody>
      <dsp:txXfrm>
        <a:off x="0" y="2877028"/>
        <a:ext cx="8263955" cy="529920"/>
      </dsp:txXfrm>
    </dsp:sp>
    <dsp:sp modelId="{7193E419-F18A-486E-93E4-14E4CFB43802}">
      <dsp:nvSpPr>
        <dsp:cNvPr id="0" name=""/>
        <dsp:cNvSpPr/>
      </dsp:nvSpPr>
      <dsp:spPr>
        <a:xfrm>
          <a:off x="0" y="3406948"/>
          <a:ext cx="8263955" cy="599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u="sng" kern="1200" dirty="0" err="1" smtClean="0"/>
            <a:t>Iv</a:t>
          </a:r>
          <a:r>
            <a:rPr lang="es-AR" sz="1400" b="1" u="sng" kern="1200" dirty="0" smtClean="0"/>
            <a:t>) hipótesis convalidadas</a:t>
          </a:r>
          <a:r>
            <a:rPr lang="es-AR" sz="1400" b="1" kern="1200" dirty="0" smtClean="0"/>
            <a:t>, que son enunciados conceptuales teóricamente fundados y contrastados con la experiencia. </a:t>
          </a:r>
          <a:endParaRPr lang="es-AR" sz="1400" kern="1200" dirty="0"/>
        </a:p>
      </dsp:txBody>
      <dsp:txXfrm>
        <a:off x="29243" y="3436191"/>
        <a:ext cx="8205469" cy="540554"/>
      </dsp:txXfrm>
    </dsp:sp>
    <dsp:sp modelId="{6DA2AE5B-DC59-431F-BA26-086E386B69D2}">
      <dsp:nvSpPr>
        <dsp:cNvPr id="0" name=""/>
        <dsp:cNvSpPr/>
      </dsp:nvSpPr>
      <dsp:spPr>
        <a:xfrm>
          <a:off x="0" y="4005988"/>
          <a:ext cx="8263955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381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b="1" kern="1200" smtClean="0"/>
            <a:t>Ejemplo:</a:t>
          </a:r>
          <a:r>
            <a:rPr lang="es-MX" sz="1400" kern="1200" smtClean="0"/>
            <a:t> "El incremento de la motivación intrínseca mejora significativamente el rendimiento académico de los estudiantes."</a:t>
          </a:r>
          <a:endParaRPr lang="es-AR" sz="1400" kern="1200"/>
        </a:p>
      </dsp:txBody>
      <dsp:txXfrm>
        <a:off x="0" y="4005988"/>
        <a:ext cx="8263955" cy="529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05647-F65D-4A84-A05C-C1DD94EA25A8}" type="datetimeFigureOut">
              <a:rPr lang="es-ES" smtClean="0"/>
              <a:pPr/>
              <a:t>02/09/2024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FCDF5-D6FF-4B3E-990C-52055F05F51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0056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70827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83266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447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05544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37152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45428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78830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8803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B1488-2513-4086-9AD4-F78F38CECCCB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41960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43036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41274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3008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03648" y="2548961"/>
            <a:ext cx="63367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Asignatura: </a:t>
            </a:r>
            <a:r>
              <a:rPr lang="es-MX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Metodología y técnicas de investigación social</a:t>
            </a:r>
            <a:endParaRPr lang="es-ES" sz="2400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70221" y="4739587"/>
            <a:ext cx="799288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2"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es-ES" sz="20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Clase 4</a:t>
            </a:r>
            <a:endParaRPr lang="es-AR" sz="2000" i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s-AR" sz="2000" b="1" i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Dr. Agustín Salvia - Dra. Jésica Lorena Pla</a:t>
            </a:r>
          </a:p>
        </p:txBody>
      </p:sp>
      <p:sp>
        <p:nvSpPr>
          <p:cNvPr id="7" name="Freeform 8"/>
          <p:cNvSpPr/>
          <p:nvPr/>
        </p:nvSpPr>
        <p:spPr>
          <a:xfrm>
            <a:off x="1589913" y="967844"/>
            <a:ext cx="5353504" cy="1699156"/>
          </a:xfrm>
          <a:custGeom>
            <a:avLst/>
            <a:gdLst/>
            <a:ahLst/>
            <a:cxnLst/>
            <a:rect l="l" t="t" r="r" b="b"/>
            <a:pathLst>
              <a:path w="5353504" h="1699156">
                <a:moveTo>
                  <a:pt x="0" y="0"/>
                </a:moveTo>
                <a:lnTo>
                  <a:pt x="5353503" y="0"/>
                </a:lnTo>
                <a:lnTo>
                  <a:pt x="5353503" y="1699156"/>
                </a:lnTo>
                <a:lnTo>
                  <a:pt x="0" y="16991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58669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b="5286"/>
          <a:stretch/>
        </p:blipFill>
        <p:spPr>
          <a:xfrm>
            <a:off x="381000" y="381000"/>
            <a:ext cx="6611273" cy="435800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4572000"/>
            <a:ext cx="5181600" cy="230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94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990600"/>
            <a:ext cx="7981950" cy="1831975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es-AR" altLang="es-AR" sz="1800" b="1" dirty="0" smtClean="0"/>
              <a:t>IMPORTANTE: no confundir tema con problema.</a:t>
            </a:r>
            <a:endParaRPr lang="es-AR" altLang="es-AR" sz="1800" dirty="0" smtClean="0"/>
          </a:p>
          <a:p>
            <a:pPr eaLnBrk="1" hangingPunct="1"/>
            <a:endParaRPr lang="es-AR" altLang="es-AR" sz="1800" dirty="0" smtClean="0"/>
          </a:p>
          <a:p>
            <a:pPr algn="ctr" eaLnBrk="1" hangingPunct="1">
              <a:buFontTx/>
              <a:buNone/>
            </a:pPr>
            <a:r>
              <a:rPr lang="es-AR" altLang="es-AR" sz="1800" b="1" dirty="0" smtClean="0"/>
              <a:t>El tema ubica al problema</a:t>
            </a:r>
            <a:r>
              <a:rPr lang="es-AR" altLang="es-AR" sz="1800" dirty="0" smtClean="0"/>
              <a:t>, pero no lo define, no lo plantea.</a:t>
            </a:r>
          </a:p>
          <a:p>
            <a:pPr algn="ctr" eaLnBrk="1" hangingPunct="1">
              <a:buFontTx/>
              <a:buNone/>
            </a:pPr>
            <a:endParaRPr lang="es-AR" altLang="es-AR" sz="1800" dirty="0" smtClean="0"/>
          </a:p>
          <a:p>
            <a:pPr algn="ctr" eaLnBrk="1" hangingPunct="1">
              <a:buFontTx/>
              <a:buNone/>
            </a:pPr>
            <a:r>
              <a:rPr lang="es-AR" altLang="es-AR" sz="1800" b="1" dirty="0" smtClean="0"/>
              <a:t>El tema contextualiza al problema.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33625" y="46482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>
                <a:latin typeface="TimesNewRomanPS"/>
              </a:rPr>
              <a:t>a) el campo, las tradiciones e innovaciones teóricas y metodológicas de la disciplina</a:t>
            </a:r>
          </a:p>
          <a:p>
            <a:r>
              <a:rPr lang="es-AR" dirty="0">
                <a:latin typeface="TimesNewRomanPS"/>
              </a:rPr>
              <a:t>b) las modas académicas</a:t>
            </a:r>
          </a:p>
          <a:p>
            <a:r>
              <a:rPr lang="es-MX" dirty="0">
                <a:latin typeface="TimesNewRomanPS"/>
              </a:rPr>
              <a:t>c) las circunstancias del contexto</a:t>
            </a:r>
          </a:p>
          <a:p>
            <a:r>
              <a:rPr lang="es-MX" dirty="0">
                <a:latin typeface="TimesNewRomanPS"/>
              </a:rPr>
              <a:t>d) los intereses personales o la ideología</a:t>
            </a:r>
          </a:p>
          <a:p>
            <a:r>
              <a:rPr lang="es-MX" dirty="0">
                <a:latin typeface="TimesNewRomanPS"/>
              </a:rPr>
              <a:t>e) las líneas de trabajo</a:t>
            </a:r>
          </a:p>
          <a:p>
            <a:r>
              <a:rPr lang="es-AR" dirty="0">
                <a:latin typeface="TimesNewRomanPS"/>
              </a:rPr>
              <a:t>f) las exigencias institucionales</a:t>
            </a:r>
            <a:endParaRPr lang="es-AR" dirty="0"/>
          </a:p>
        </p:txBody>
      </p:sp>
      <p:sp>
        <p:nvSpPr>
          <p:cNvPr id="3" name="Flecha izquierda 2"/>
          <p:cNvSpPr/>
          <p:nvPr/>
        </p:nvSpPr>
        <p:spPr>
          <a:xfrm rot="16200000">
            <a:off x="3924300" y="1631228"/>
            <a:ext cx="1295400" cy="4152900"/>
          </a:xfrm>
          <a:prstGeom prst="leftArrow">
            <a:avLst>
              <a:gd name="adj1" fmla="val 50000"/>
              <a:gd name="adj2" fmla="val 49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CuadroTexto 3"/>
          <p:cNvSpPr txBox="1"/>
          <p:nvPr/>
        </p:nvSpPr>
        <p:spPr>
          <a:xfrm>
            <a:off x="3218888" y="3703925"/>
            <a:ext cx="283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¿De donde salen los temas?</a:t>
            </a:r>
            <a:endParaRPr lang="es-A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48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1172873" y="1981200"/>
            <a:ext cx="6877050" cy="92333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A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Planteo de </a:t>
            </a:r>
            <a:r>
              <a:rPr kumimoji="0" lang="es-ES_tradnl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una</a:t>
            </a:r>
            <a:r>
              <a:rPr kumimoji="0" lang="es-ES_tradnl" altLang="es-AR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 pregunta - problema</a:t>
            </a:r>
            <a:endParaRPr kumimoji="0" lang="es-ES_tradnl" altLang="es-A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A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Delimitar </a:t>
            </a:r>
            <a:r>
              <a:rPr kumimoji="0" lang="es-ES_tradnl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vertiente </a:t>
            </a:r>
            <a:r>
              <a:rPr kumimoji="0" lang="es-ES_tradnl" altLang="es-A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teorico</a:t>
            </a:r>
            <a:r>
              <a:rPr kumimoji="0" lang="es-ES_tradnl" altLang="es-AR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 / analítica (conceptos) y poblacional (u</a:t>
            </a:r>
            <a:r>
              <a:rPr kumimoji="0" lang="es-ES_tradnl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nidad de análisis, tiempo </a:t>
            </a:r>
            <a:r>
              <a:rPr kumimoji="0" lang="es-ES_tradnl" altLang="es-A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y </a:t>
            </a:r>
            <a:r>
              <a:rPr kumimoji="0" lang="es-ES_tradnl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espacio)</a:t>
            </a:r>
            <a:endParaRPr kumimoji="0" lang="es-ES_tradnl" altLang="es-A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1172873" y="3987244"/>
            <a:ext cx="6867525" cy="64633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A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Identificación </a:t>
            </a:r>
            <a:r>
              <a:rPr lang="es-ES_tradnl" altLang="es-AR" sz="1800" dirty="0" smtClean="0">
                <a:solidFill>
                  <a:srgbClr val="000000"/>
                </a:solidFill>
                <a:cs typeface="Arial" charset="0"/>
              </a:rPr>
              <a:t>de</a:t>
            </a:r>
            <a:r>
              <a:rPr kumimoji="0" lang="es-ES_tradnl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 Hipótesis: proposiciones que afirman la existencia o no de asociación esperada</a:t>
            </a:r>
            <a:endParaRPr kumimoji="0" lang="es-ES_tradnl" alt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7176" name="6 CuadroTexto"/>
          <p:cNvSpPr txBox="1">
            <a:spLocks noChangeArrowheads="1"/>
          </p:cNvSpPr>
          <p:nvPr/>
        </p:nvSpPr>
        <p:spPr bwMode="auto">
          <a:xfrm>
            <a:off x="395288" y="558800"/>
            <a:ext cx="8137525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A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¿Es suficiente establecer</a:t>
            </a:r>
            <a:r>
              <a:rPr kumimoji="0" lang="es-MX" altLang="es-AR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 una pregunta - problema? NO</a:t>
            </a:r>
            <a:endParaRPr kumimoji="0" lang="es-AR" altLang="es-AR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" name="Flecha izquierda y derecha 1"/>
          <p:cNvSpPr/>
          <p:nvPr/>
        </p:nvSpPr>
        <p:spPr>
          <a:xfrm rot="5400000">
            <a:off x="4114799" y="3265695"/>
            <a:ext cx="914400" cy="52869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Rectángulo 2"/>
          <p:cNvSpPr/>
          <p:nvPr/>
        </p:nvSpPr>
        <p:spPr>
          <a:xfrm>
            <a:off x="1048183" y="5069958"/>
            <a:ext cx="7466012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MX" sz="1400" dirty="0">
                <a:latin typeface="TimesNewRomanPS"/>
              </a:rPr>
              <a:t>Las respuestas son el camino andado. Solo las preguntas nos conducen hacia delante”</a:t>
            </a:r>
          </a:p>
          <a:p>
            <a:r>
              <a:rPr lang="es-AR" sz="1400" dirty="0">
                <a:latin typeface="TimesNewRomanPS"/>
              </a:rPr>
              <a:t>(</a:t>
            </a:r>
            <a:r>
              <a:rPr lang="es-AR" sz="1400" dirty="0" err="1">
                <a:latin typeface="TimesNewRomanPS"/>
              </a:rPr>
              <a:t>Gaarder</a:t>
            </a:r>
            <a:r>
              <a:rPr lang="es-AR" sz="1400" dirty="0">
                <a:latin typeface="TimesNewRomanPS"/>
              </a:rPr>
              <a:t>, 1998)</a:t>
            </a:r>
          </a:p>
          <a:p>
            <a:r>
              <a:rPr lang="es-AR" sz="1400" dirty="0">
                <a:latin typeface="TimesNewRomanPS"/>
              </a:rPr>
              <a:t>La tarea de investigar consiste, básicamente, en: a) formular preguntas, b) imaginar </a:t>
            </a:r>
            <a:r>
              <a:rPr lang="es-AR" sz="1400" dirty="0" smtClean="0">
                <a:latin typeface="TimesNewRomanPS"/>
              </a:rPr>
              <a:t>respuestas a </a:t>
            </a:r>
            <a:r>
              <a:rPr lang="es-AR" sz="1400" dirty="0">
                <a:latin typeface="TimesNewRomanPS"/>
              </a:rPr>
              <a:t>estas preguntas (llamamos hipótesis a estas respuestas imaginarias o </a:t>
            </a:r>
            <a:r>
              <a:rPr lang="es-AR" sz="1400" dirty="0" smtClean="0">
                <a:latin typeface="TimesNewRomanPS"/>
              </a:rPr>
              <a:t>conjeturales)</a:t>
            </a:r>
            <a:r>
              <a:rPr lang="es-MX" sz="1400" dirty="0" smtClean="0">
                <a:latin typeface="TimesNewRomanPS"/>
              </a:rPr>
              <a:t>y  c</a:t>
            </a:r>
            <a:r>
              <a:rPr lang="es-MX" sz="1400" dirty="0">
                <a:latin typeface="TimesNewRomanPS"/>
              </a:rPr>
              <a:t>) tratar de averiguar si nuestras respuestas son verdaderas (en rigor, si son falsas, con </a:t>
            </a:r>
            <a:r>
              <a:rPr lang="es-MX" sz="1400" dirty="0" smtClean="0">
                <a:latin typeface="TimesNewRomanPS"/>
              </a:rPr>
              <a:t>lo cual </a:t>
            </a:r>
            <a:r>
              <a:rPr lang="es-MX" sz="1400" dirty="0">
                <a:latin typeface="TimesNewRomanPS"/>
              </a:rPr>
              <a:t>sabremos que no son verdaderas</a:t>
            </a:r>
            <a:r>
              <a:rPr lang="es-MX" sz="600" dirty="0">
                <a:latin typeface="TimesNewRomanPS"/>
              </a:rPr>
              <a:t>2</a:t>
            </a:r>
            <a:r>
              <a:rPr lang="es-MX" sz="1400" dirty="0" smtClean="0">
                <a:latin typeface="TimesNewRomanPS"/>
              </a:rPr>
              <a:t>). (Lucia </a:t>
            </a:r>
            <a:r>
              <a:rPr lang="es-MX" sz="1400" dirty="0" err="1" smtClean="0">
                <a:latin typeface="TimesNewRomanPS"/>
              </a:rPr>
              <a:t>Destro</a:t>
            </a:r>
            <a:r>
              <a:rPr lang="es-MX" sz="1400" dirty="0" smtClean="0">
                <a:latin typeface="TimesNewRomanPS"/>
              </a:rPr>
              <a:t>)</a:t>
            </a:r>
            <a:endParaRPr lang="es-AR" sz="1400" dirty="0"/>
          </a:p>
        </p:txBody>
      </p:sp>
      <p:sp>
        <p:nvSpPr>
          <p:cNvPr id="5" name="Flecha derecha 4"/>
          <p:cNvSpPr/>
          <p:nvPr/>
        </p:nvSpPr>
        <p:spPr>
          <a:xfrm rot="5400000">
            <a:off x="7772400" y="6324600"/>
            <a:ext cx="609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0537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6 CuadroTexto"/>
          <p:cNvSpPr txBox="1">
            <a:spLocks noChangeArrowheads="1"/>
          </p:cNvSpPr>
          <p:nvPr/>
        </p:nvSpPr>
        <p:spPr bwMode="auto">
          <a:xfrm>
            <a:off x="395288" y="558800"/>
            <a:ext cx="8137525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A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¿Es suficiente establecer</a:t>
            </a:r>
            <a:r>
              <a:rPr kumimoji="0" lang="es-MX" altLang="es-AR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 una pregunta - problema? NO</a:t>
            </a:r>
            <a:endParaRPr kumimoji="0" lang="es-AR" altLang="es-AR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942" y="1533689"/>
            <a:ext cx="6554115" cy="1819529"/>
          </a:xfrm>
          <a:prstGeom prst="rect">
            <a:avLst/>
          </a:prstGeom>
        </p:spPr>
      </p:pic>
      <p:sp>
        <p:nvSpPr>
          <p:cNvPr id="10" name="1 CuadroTexto"/>
          <p:cNvSpPr txBox="1">
            <a:spLocks noChangeArrowheads="1"/>
          </p:cNvSpPr>
          <p:nvPr/>
        </p:nvSpPr>
        <p:spPr bwMode="auto">
          <a:xfrm>
            <a:off x="395288" y="3564791"/>
            <a:ext cx="805021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altLang="es-AR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rPr>
              <a:t>De una proposición teórica derivamos por deducción lógica y mediante definiciones operacionales de los conceptos, una o más proposiciones o hipótesis empíricas (consecuencias observables de las hipótesis teóricas).</a:t>
            </a:r>
            <a:r>
              <a:rPr kumimoji="0" lang="es-AR" altLang="es-AR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 pitchFamily="2" charset="0"/>
                <a:ea typeface="+mn-ea"/>
                <a:cs typeface="Calibri" pitchFamily="34" charset="0"/>
              </a:rPr>
              <a:t> </a:t>
            </a:r>
            <a:endParaRPr kumimoji="0" lang="es-AR" altLang="es-AR" sz="16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brima" pitchFamily="2" charset="0"/>
              <a:ea typeface="+mn-ea"/>
              <a:cs typeface="Calibri" pitchFamily="34" charset="0"/>
            </a:endParaRPr>
          </a:p>
          <a:p>
            <a:pPr lvl="0" algn="just" fontAlgn="base">
              <a:spcBef>
                <a:spcPct val="10000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itchFamily="2" charset="2"/>
              <a:buChar char="q"/>
              <a:defRPr/>
            </a:pPr>
            <a:r>
              <a:rPr lang="es-ES_tradnl" altLang="es-AR" sz="1600" dirty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s-ES_tradnl" altLang="es-AR" sz="1600" dirty="0">
                <a:solidFill>
                  <a:srgbClr val="000000"/>
                </a:solidFill>
                <a:cs typeface="Arial" charset="0"/>
              </a:rPr>
              <a:t>Definir la pregunta de investigación y la hipótesis de trabajo (proposiciones teóricas que dan sentido a la pregunta y </a:t>
            </a:r>
            <a:r>
              <a:rPr lang="es-ES_tradnl" altLang="es-AR" sz="1600" dirty="0" err="1">
                <a:solidFill>
                  <a:srgbClr val="000000"/>
                </a:solidFill>
                <a:cs typeface="Arial" charset="0"/>
              </a:rPr>
              <a:t>preconfiguran</a:t>
            </a:r>
            <a:r>
              <a:rPr lang="es-ES_tradnl" altLang="es-AR" sz="1600" dirty="0">
                <a:solidFill>
                  <a:srgbClr val="000000"/>
                </a:solidFill>
                <a:cs typeface="Arial" charset="0"/>
              </a:rPr>
              <a:t> su respuesta)</a:t>
            </a:r>
          </a:p>
          <a:p>
            <a:pPr lvl="0" algn="just" fontAlgn="base">
              <a:spcBef>
                <a:spcPct val="10000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itchFamily="2" charset="2"/>
              <a:buChar char="q"/>
              <a:defRPr/>
            </a:pPr>
            <a:r>
              <a:rPr lang="es-ES_tradnl" altLang="es-AR" sz="1600" dirty="0">
                <a:solidFill>
                  <a:srgbClr val="000000"/>
                </a:solidFill>
                <a:cs typeface="Arial" charset="0"/>
              </a:rPr>
              <a:t> Establecer las relaciones esperables entre dimensiones y variables (proposiciones empíricas) </a:t>
            </a:r>
          </a:p>
          <a:p>
            <a:pPr lvl="0" algn="just" fontAlgn="base">
              <a:spcBef>
                <a:spcPct val="10000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itchFamily="2" charset="2"/>
              <a:buChar char="q"/>
              <a:defRPr/>
            </a:pPr>
            <a:r>
              <a:rPr lang="es-ES_tradnl" altLang="es-AR" sz="1600" dirty="0">
                <a:solidFill>
                  <a:srgbClr val="000000"/>
                </a:solidFill>
                <a:cs typeface="Arial" charset="0"/>
              </a:rPr>
              <a:t> Seleccionar, ajustar y elaborar indicadores e índices observables para cada dimensión / variables.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AR" altLang="es-AR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brima" pitchFamily="2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012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382495"/>
            <a:ext cx="7501889" cy="2215991"/>
          </a:xfrm>
        </p:spPr>
        <p:txBody>
          <a:bodyPr/>
          <a:lstStyle/>
          <a:p>
            <a:r>
              <a:rPr lang="es-MX" sz="1800" dirty="0" smtClean="0">
                <a:latin typeface="+mj-lt"/>
                <a:ea typeface="Calibri"/>
                <a:cs typeface="Times New Roman"/>
              </a:rPr>
              <a:t>* Una </a:t>
            </a:r>
            <a:r>
              <a:rPr lang="es-MX" sz="1800" dirty="0">
                <a:latin typeface="+mj-lt"/>
                <a:ea typeface="Calibri"/>
                <a:cs typeface="Times New Roman"/>
              </a:rPr>
              <a:t>hipótesis para ser considerada científica debe ser contrastable </a:t>
            </a:r>
            <a:r>
              <a:rPr lang="es-MX" sz="1800" dirty="0" smtClean="0">
                <a:latin typeface="+mj-lt"/>
                <a:ea typeface="Calibri"/>
                <a:cs typeface="Times New Roman"/>
              </a:rPr>
              <a:t>empíricamente.</a:t>
            </a:r>
            <a:br>
              <a:rPr lang="es-MX" sz="1800" dirty="0" smtClean="0">
                <a:latin typeface="+mj-lt"/>
                <a:ea typeface="Calibri"/>
                <a:cs typeface="Times New Roman"/>
              </a:rPr>
            </a:br>
            <a:r>
              <a:rPr lang="es-MX" sz="1800" dirty="0" smtClean="0">
                <a:latin typeface="+mj-lt"/>
                <a:ea typeface="Calibri"/>
                <a:cs typeface="Times New Roman"/>
              </a:rPr>
              <a:t>- Debe </a:t>
            </a:r>
            <a:r>
              <a:rPr lang="es-MX" sz="1800" dirty="0">
                <a:latin typeface="+mj-lt"/>
                <a:ea typeface="Calibri"/>
                <a:cs typeface="Times New Roman"/>
              </a:rPr>
              <a:t>encontrarse el referente empírico en el cual se establecerá si dicha hipótesis se mantiene o se descarta. Según lo hallado podremos decir si esa hipótesis se ha refutado o </a:t>
            </a:r>
            <a:r>
              <a:rPr lang="es-MX" sz="1800" dirty="0" smtClean="0">
                <a:latin typeface="+mj-lt"/>
                <a:ea typeface="Calibri"/>
                <a:cs typeface="Times New Roman"/>
              </a:rPr>
              <a:t>no</a:t>
            </a:r>
            <a:br>
              <a:rPr lang="es-MX" sz="1800" dirty="0" smtClean="0">
                <a:latin typeface="+mj-lt"/>
                <a:ea typeface="Calibri"/>
                <a:cs typeface="Times New Roman"/>
              </a:rPr>
            </a:br>
            <a:r>
              <a:rPr lang="es-MX" sz="1800" dirty="0" smtClean="0">
                <a:latin typeface="+mj-lt"/>
                <a:ea typeface="Calibri"/>
                <a:cs typeface="Times New Roman"/>
              </a:rPr>
              <a:t>- </a:t>
            </a:r>
            <a:r>
              <a:rPr lang="es-ES" altLang="es-AR" sz="1800" dirty="0" smtClean="0">
                <a:latin typeface="+mj-lt"/>
              </a:rPr>
              <a:t>Sus </a:t>
            </a:r>
            <a:r>
              <a:rPr lang="es-ES" altLang="es-AR" sz="1800" dirty="0">
                <a:latin typeface="+mj-lt"/>
              </a:rPr>
              <a:t>términos (variables)deben ser observables(medibles)</a:t>
            </a:r>
            <a:br>
              <a:rPr lang="es-ES" altLang="es-AR" sz="1800" dirty="0">
                <a:latin typeface="+mj-lt"/>
              </a:rPr>
            </a:br>
            <a:r>
              <a:rPr lang="es-AR" sz="1800" dirty="0">
                <a:latin typeface="+mj-lt"/>
              </a:rPr>
              <a:t/>
            </a:r>
            <a:br>
              <a:rPr lang="es-AR" sz="1800" dirty="0">
                <a:latin typeface="+mj-lt"/>
              </a:rPr>
            </a:br>
            <a:endParaRPr lang="es-AR" sz="1800" dirty="0">
              <a:latin typeface="+mj-lt"/>
            </a:endParaRPr>
          </a:p>
        </p:txBody>
      </p:sp>
      <p:sp>
        <p:nvSpPr>
          <p:cNvPr id="4" name="Flecha abajo 3"/>
          <p:cNvSpPr/>
          <p:nvPr/>
        </p:nvSpPr>
        <p:spPr>
          <a:xfrm>
            <a:off x="6629400" y="6075005"/>
            <a:ext cx="1905000" cy="4606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5"/>
          <p:cNvSpPr/>
          <p:nvPr/>
        </p:nvSpPr>
        <p:spPr>
          <a:xfrm>
            <a:off x="457200" y="3276600"/>
            <a:ext cx="5181600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altLang="es-AR" dirty="0" smtClean="0"/>
              <a:t>* </a:t>
            </a:r>
            <a:r>
              <a:rPr lang="es-ES" altLang="es-AR" dirty="0" smtClean="0"/>
              <a:t>Son </a:t>
            </a:r>
            <a:r>
              <a:rPr lang="es-ES" altLang="es-AR" dirty="0"/>
              <a:t>proposiciones sujetas a la contrastación empírica.</a:t>
            </a:r>
            <a:br>
              <a:rPr lang="es-ES" altLang="es-AR" dirty="0"/>
            </a:br>
            <a:r>
              <a:rPr lang="es-ES" altLang="es-AR" dirty="0" smtClean="0"/>
              <a:t>* Deben </a:t>
            </a:r>
            <a:r>
              <a:rPr lang="es-ES" altLang="es-AR" dirty="0"/>
              <a:t>ser claras, precisas .</a:t>
            </a:r>
            <a:br>
              <a:rPr lang="es-ES" altLang="es-AR" dirty="0"/>
            </a:br>
            <a:r>
              <a:rPr lang="es-ES" altLang="es-AR" dirty="0" smtClean="0"/>
              <a:t>* Además </a:t>
            </a:r>
            <a:r>
              <a:rPr lang="es-ES" altLang="es-AR" dirty="0"/>
              <a:t>de plantear una relación entre los términos </a:t>
            </a:r>
            <a:r>
              <a:rPr lang="es-ES" altLang="es-AR" dirty="0" smtClean="0"/>
              <a:t>también </a:t>
            </a:r>
            <a:r>
              <a:rPr lang="es-ES" altLang="es-AR" dirty="0"/>
              <a:t>enuncia cómo es la relación (la dirección y el sentido</a:t>
            </a:r>
            <a:r>
              <a:rPr lang="es-ES" altLang="es-AR" dirty="0" smtClean="0"/>
              <a:t>)</a:t>
            </a:r>
            <a:endParaRPr lang="es-AR" dirty="0"/>
          </a:p>
        </p:txBody>
      </p:sp>
      <p:sp>
        <p:nvSpPr>
          <p:cNvPr id="7" name="Rectángulo 6"/>
          <p:cNvSpPr/>
          <p:nvPr/>
        </p:nvSpPr>
        <p:spPr>
          <a:xfrm>
            <a:off x="6096000" y="4055634"/>
            <a:ext cx="2971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altLang="es-AR" dirty="0" smtClean="0"/>
              <a:t/>
            </a:r>
            <a:br>
              <a:rPr lang="es-AR" altLang="es-AR" dirty="0" smtClean="0"/>
            </a:br>
            <a:r>
              <a:rPr lang="es-CL" b="1" dirty="0" smtClean="0"/>
              <a:t>¿De dónde provienen los aspectos centrales para el planteo de hipótesis? Provienen del marco conceptual</a:t>
            </a:r>
            <a:endParaRPr lang="es-AR" dirty="0"/>
          </a:p>
        </p:txBody>
      </p:sp>
      <p:sp>
        <p:nvSpPr>
          <p:cNvPr id="8" name="CuadroTexto 7"/>
          <p:cNvSpPr txBox="1"/>
          <p:nvPr/>
        </p:nvSpPr>
        <p:spPr>
          <a:xfrm>
            <a:off x="685800" y="457200"/>
            <a:ext cx="80772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Las hipótesis….</a:t>
            </a:r>
            <a:endParaRPr lang="es-AR" sz="2400" b="1" dirty="0"/>
          </a:p>
        </p:txBody>
      </p:sp>
      <p:sp>
        <p:nvSpPr>
          <p:cNvPr id="9" name="object 19"/>
          <p:cNvSpPr txBox="1"/>
          <p:nvPr/>
        </p:nvSpPr>
        <p:spPr>
          <a:xfrm>
            <a:off x="990773" y="5605484"/>
            <a:ext cx="1419062" cy="701474"/>
          </a:xfrm>
          <a:prstGeom prst="rect">
            <a:avLst/>
          </a:prstGeom>
          <a:solidFill>
            <a:srgbClr val="701807"/>
          </a:solidFill>
          <a:ln w="19811">
            <a:solidFill>
              <a:srgbClr val="4D1C11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248920">
              <a:lnSpc>
                <a:spcPct val="100000"/>
              </a:lnSpc>
              <a:spcBef>
                <a:spcPts val="190"/>
              </a:spcBef>
            </a:pPr>
            <a:r>
              <a:rPr sz="1100"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sz="1100" spc="-50" dirty="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FFFFFF"/>
                </a:solidFill>
                <a:latin typeface="Cambria"/>
                <a:cs typeface="Cambria"/>
              </a:rPr>
              <a:t>Palabra</a:t>
            </a:r>
            <a:r>
              <a:rPr sz="1100" spc="1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mbria"/>
                <a:cs typeface="Cambria"/>
              </a:rPr>
              <a:t>hipótesis</a:t>
            </a:r>
            <a:endParaRPr sz="1100" dirty="0">
              <a:latin typeface="Cambria"/>
              <a:cs typeface="Cambria"/>
            </a:endParaRPr>
          </a:p>
          <a:p>
            <a:pPr marL="1090295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Cambria"/>
                <a:cs typeface="Cambria"/>
              </a:rPr>
              <a:t>deriva</a:t>
            </a:r>
            <a:r>
              <a:rPr sz="1100" spc="2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Cambria"/>
                <a:cs typeface="Cambria"/>
              </a:rPr>
              <a:t>de:</a:t>
            </a:r>
            <a:endParaRPr sz="1100" dirty="0">
              <a:latin typeface="Cambria"/>
              <a:cs typeface="Cambria"/>
            </a:endParaRPr>
          </a:p>
        </p:txBody>
      </p:sp>
      <p:sp>
        <p:nvSpPr>
          <p:cNvPr id="10" name="object 20"/>
          <p:cNvSpPr txBox="1"/>
          <p:nvPr/>
        </p:nvSpPr>
        <p:spPr>
          <a:xfrm>
            <a:off x="2822408" y="5535913"/>
            <a:ext cx="2940734" cy="84061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1311275" algn="l"/>
              </a:tabLst>
            </a:pPr>
            <a:r>
              <a:rPr sz="1100"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sz="1100" spc="-120" dirty="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sz="1100" spc="165" dirty="0">
                <a:solidFill>
                  <a:srgbClr val="252525"/>
                </a:solidFill>
                <a:latin typeface="Cambria"/>
                <a:cs typeface="Cambria"/>
              </a:rPr>
              <a:t>HIPO</a:t>
            </a:r>
            <a:r>
              <a:rPr sz="1100" dirty="0">
                <a:solidFill>
                  <a:srgbClr val="252525"/>
                </a:solidFill>
                <a:latin typeface="Cambria"/>
                <a:cs typeface="Cambria"/>
              </a:rPr>
              <a:t>	</a:t>
            </a:r>
            <a:r>
              <a:rPr sz="1100" spc="114" dirty="0">
                <a:solidFill>
                  <a:srgbClr val="252525"/>
                </a:solidFill>
                <a:latin typeface="Cambria"/>
                <a:cs typeface="Cambria"/>
              </a:rPr>
              <a:t>=</a:t>
            </a:r>
            <a:r>
              <a:rPr sz="1100" spc="7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1100" spc="155" dirty="0">
                <a:solidFill>
                  <a:srgbClr val="252525"/>
                </a:solidFill>
                <a:latin typeface="Cambria"/>
                <a:cs typeface="Cambria"/>
              </a:rPr>
              <a:t>BAJO</a:t>
            </a:r>
            <a:endParaRPr sz="1100" dirty="0">
              <a:latin typeface="Cambria"/>
              <a:cs typeface="Cambria"/>
            </a:endParaRPr>
          </a:p>
          <a:p>
            <a:pPr marL="378460" marR="5080" indent="-366395">
              <a:lnSpc>
                <a:spcPct val="100000"/>
              </a:lnSpc>
              <a:spcBef>
                <a:spcPts val="575"/>
              </a:spcBef>
              <a:tabLst>
                <a:tab pos="1582420" algn="l"/>
              </a:tabLst>
            </a:pPr>
            <a:r>
              <a:rPr sz="1100"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sz="1100" spc="-120" dirty="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sz="1100" spc="90" dirty="0">
                <a:solidFill>
                  <a:srgbClr val="252525"/>
                </a:solidFill>
                <a:latin typeface="Cambria"/>
                <a:cs typeface="Cambria"/>
              </a:rPr>
              <a:t>THESIS</a:t>
            </a:r>
            <a:r>
              <a:rPr sz="1100" dirty="0">
                <a:solidFill>
                  <a:srgbClr val="252525"/>
                </a:solidFill>
                <a:latin typeface="Cambria"/>
                <a:cs typeface="Cambria"/>
              </a:rPr>
              <a:t>	</a:t>
            </a:r>
            <a:r>
              <a:rPr sz="1100" spc="114" dirty="0">
                <a:solidFill>
                  <a:srgbClr val="252525"/>
                </a:solidFill>
                <a:latin typeface="Cambria"/>
                <a:cs typeface="Cambria"/>
              </a:rPr>
              <a:t>=</a:t>
            </a:r>
            <a:r>
              <a:rPr sz="1100" spc="16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1100" dirty="0">
                <a:solidFill>
                  <a:srgbClr val="252525"/>
                </a:solidFill>
                <a:latin typeface="Cambria"/>
                <a:cs typeface="Cambria"/>
              </a:rPr>
              <a:t>Posición</a:t>
            </a:r>
            <a:r>
              <a:rPr sz="1100" spc="19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1100" spc="-50" dirty="0">
                <a:solidFill>
                  <a:srgbClr val="252525"/>
                </a:solidFill>
                <a:latin typeface="Cambria"/>
                <a:cs typeface="Cambria"/>
              </a:rPr>
              <a:t>o </a:t>
            </a:r>
            <a:r>
              <a:rPr sz="1100" dirty="0">
                <a:solidFill>
                  <a:srgbClr val="252525"/>
                </a:solidFill>
                <a:latin typeface="Cambria"/>
                <a:cs typeface="Cambria"/>
              </a:rPr>
              <a:t>situación.</a:t>
            </a:r>
            <a:r>
              <a:rPr sz="1100" spc="22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1100" spc="50" dirty="0">
                <a:solidFill>
                  <a:srgbClr val="252525"/>
                </a:solidFill>
                <a:latin typeface="Cambria"/>
                <a:cs typeface="Cambria"/>
              </a:rPr>
              <a:t>Significa</a:t>
            </a:r>
            <a:r>
              <a:rPr sz="1100" spc="24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1100" spc="35" dirty="0">
                <a:solidFill>
                  <a:srgbClr val="252525"/>
                </a:solidFill>
                <a:latin typeface="Cambria"/>
                <a:cs typeface="Cambria"/>
              </a:rPr>
              <a:t>una </a:t>
            </a:r>
            <a:r>
              <a:rPr sz="1100" dirty="0">
                <a:solidFill>
                  <a:srgbClr val="252525"/>
                </a:solidFill>
                <a:latin typeface="Cambria"/>
                <a:cs typeface="Cambria"/>
              </a:rPr>
              <a:t>explicación</a:t>
            </a:r>
            <a:r>
              <a:rPr sz="1100" spc="37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mbria"/>
                <a:cs typeface="Cambria"/>
              </a:rPr>
              <a:t>supuesta </a:t>
            </a:r>
            <a:r>
              <a:rPr sz="1100" dirty="0">
                <a:solidFill>
                  <a:srgbClr val="252525"/>
                </a:solidFill>
                <a:latin typeface="Cambria"/>
                <a:cs typeface="Cambria"/>
              </a:rPr>
              <a:t>que</a:t>
            </a:r>
            <a:r>
              <a:rPr sz="1100" spc="7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1100" dirty="0">
                <a:solidFill>
                  <a:srgbClr val="252525"/>
                </a:solidFill>
                <a:latin typeface="Cambria"/>
                <a:cs typeface="Cambria"/>
              </a:rPr>
              <a:t>está</a:t>
            </a:r>
            <a:r>
              <a:rPr sz="1100" spc="7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1100" dirty="0">
                <a:solidFill>
                  <a:srgbClr val="252525"/>
                </a:solidFill>
                <a:latin typeface="Cambria"/>
                <a:cs typeface="Cambria"/>
              </a:rPr>
              <a:t>bajo</a:t>
            </a:r>
            <a:r>
              <a:rPr sz="1100" spc="7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mbria"/>
                <a:cs typeface="Cambria"/>
              </a:rPr>
              <a:t>ciertos hechos</a:t>
            </a:r>
            <a:endParaRPr sz="11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115755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1000" y="610136"/>
            <a:ext cx="85344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>
                <a:latin typeface="Arial" pitchFamily="34" charset="0"/>
                <a:cs typeface="Arial" pitchFamily="34" charset="0"/>
              </a:rPr>
              <a:t>¿Qué son las hipótesis?</a:t>
            </a:r>
          </a:p>
          <a:p>
            <a:pPr algn="ctr"/>
            <a:endParaRPr lang="es-ES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1600" dirty="0" smtClean="0">
                <a:latin typeface="Arial" pitchFamily="34" charset="0"/>
                <a:cs typeface="Arial" pitchFamily="34" charset="0"/>
              </a:rPr>
              <a:t>Es un intento de explicación o una respuesta "provisional" a un fenómeno. Su función consiste en delimitar el problema que se va a investigar según algunos elementos tales como el tiempo, el lugar, las características de los sujetos,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etc</a:t>
            </a:r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1600" dirty="0" smtClean="0">
                <a:latin typeface="Arial" pitchFamily="34" charset="0"/>
                <a:cs typeface="Arial" pitchFamily="34" charset="0"/>
              </a:rPr>
              <a:t>Una hipótesis es una afirmación provisoria, supuesta, susceptible de comprobación empírica que contribuye a orientar al investigador.</a:t>
            </a:r>
          </a:p>
          <a:p>
            <a:pPr algn="ctr"/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ES" sz="1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1600" b="1" dirty="0" smtClean="0">
                <a:latin typeface="Arial" pitchFamily="34" charset="0"/>
                <a:cs typeface="Arial" pitchFamily="34" charset="0"/>
              </a:rPr>
              <a:t>¿Qué son las variables?</a:t>
            </a:r>
          </a:p>
          <a:p>
            <a:pPr algn="ctr"/>
            <a:endParaRPr lang="es-ES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1600" dirty="0" smtClean="0">
                <a:latin typeface="Arial" pitchFamily="34" charset="0"/>
                <a:cs typeface="Arial" pitchFamily="34" charset="0"/>
              </a:rPr>
              <a:t>Una variable es una característica de algo susceptible de tomar más de un valor o de ser expresada en varias categorías. Las variables más comunes tomadas en la investigación social son la edad, sexo, la filiación étnica, la educación, los ingresos, el estatus matrimonial y la ocupación.</a:t>
            </a:r>
          </a:p>
          <a:p>
            <a:pPr algn="ctr"/>
            <a:endParaRPr lang="es-ES" sz="1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1600" b="1" dirty="0" smtClean="0">
                <a:latin typeface="Arial" pitchFamily="34" charset="0"/>
                <a:cs typeface="Arial" pitchFamily="34" charset="0"/>
              </a:rPr>
              <a:t>¿Cómo se relacionan las hipótesis, la preguntas y objetivos de investigación?</a:t>
            </a:r>
          </a:p>
          <a:p>
            <a:pPr algn="ctr"/>
            <a:endParaRPr lang="es-ES" sz="16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1600" dirty="0" smtClean="0">
                <a:latin typeface="Arial" pitchFamily="34" charset="0"/>
                <a:cs typeface="Arial" pitchFamily="34" charset="0"/>
              </a:rPr>
              <a:t>Las hipótesis proponen tentativamente las respuestas a las preguntas de investigación, la relación entre ambas es directa e íntima. Las hipótesis relevan a los objetivos y preguntas de investigación para guiar el estudio. Por ello, como se puntualizará más adelante, las hipótesis comúnmente surgen de los objetivos y preguntas de investigación, una vez que éstas han sido reevaluadas a raíz de la revisión de la literatura.</a:t>
            </a:r>
            <a:endParaRPr lang="es-NI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NI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57928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1055" y="491388"/>
            <a:ext cx="7501889" cy="1040349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NI" sz="1200" b="1" dirty="0">
                <a:latin typeface="Arial"/>
                <a:ea typeface="Calibri"/>
                <a:cs typeface="Times New Roman"/>
              </a:rPr>
              <a:t/>
            </a:r>
            <a:br>
              <a:rPr lang="es-NI" sz="1200" b="1" dirty="0">
                <a:latin typeface="Arial"/>
                <a:ea typeface="Calibri"/>
                <a:cs typeface="Times New Roman"/>
              </a:rPr>
            </a:br>
            <a:r>
              <a:rPr lang="es-MX" sz="1200" dirty="0">
                <a:ea typeface="Calibri"/>
                <a:cs typeface="Times New Roman"/>
              </a:rPr>
              <a:t>Una hipótesis para ser considerada científica debe ser contrastable empíricamente.</a:t>
            </a:r>
            <a:br>
              <a:rPr lang="es-MX" sz="1200" dirty="0">
                <a:ea typeface="Calibri"/>
                <a:cs typeface="Times New Roman"/>
              </a:rPr>
            </a:br>
            <a:r>
              <a:rPr lang="es-MX" sz="1200" dirty="0">
                <a:ea typeface="Calibri"/>
                <a:cs typeface="Times New Roman"/>
              </a:rPr>
              <a:t/>
            </a:r>
            <a:br>
              <a:rPr lang="es-MX" sz="1200" dirty="0">
                <a:ea typeface="Calibri"/>
                <a:cs typeface="Times New Roman"/>
              </a:rPr>
            </a:br>
            <a:r>
              <a:rPr lang="es-MX" sz="1200" dirty="0">
                <a:ea typeface="Calibri"/>
                <a:cs typeface="Times New Roman"/>
              </a:rPr>
              <a:t>Debe encontrarse el referente empírico en el cual se establecerá si dicha hipótesis se mantiene o se descarta. Según lo hallado podremos decir si esa hipótesis se ha refutado o no</a:t>
            </a:r>
            <a:endParaRPr lang="es-AR" sz="12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74065" y="2165730"/>
            <a:ext cx="8195868" cy="3909275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NI" sz="2000" b="1" dirty="0" err="1">
                <a:latin typeface="Arial"/>
                <a:ea typeface="Calibri"/>
                <a:cs typeface="Times New Roman"/>
              </a:rPr>
              <a:t>Operacionalización</a:t>
            </a:r>
            <a:r>
              <a:rPr lang="es-NI" sz="2000" b="1" dirty="0">
                <a:latin typeface="Arial"/>
                <a:ea typeface="Calibri"/>
                <a:cs typeface="Times New Roman"/>
              </a:rPr>
              <a:t> de variables.</a:t>
            </a:r>
            <a:endParaRPr lang="es-NI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NI" b="1" dirty="0">
                <a:latin typeface="Arial"/>
                <a:ea typeface="Calibri"/>
                <a:cs typeface="Times New Roman"/>
              </a:rPr>
              <a:t> </a:t>
            </a:r>
            <a:endParaRPr lang="es-NI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NI" dirty="0" smtClean="0">
                <a:latin typeface="Arial"/>
                <a:ea typeface="Calibri"/>
                <a:cs typeface="Times New Roman"/>
              </a:rPr>
              <a:t>Es </a:t>
            </a:r>
            <a:r>
              <a:rPr lang="es-NI" dirty="0">
                <a:latin typeface="Arial"/>
                <a:ea typeface="Calibri"/>
                <a:cs typeface="Times New Roman"/>
              </a:rPr>
              <a:t>el procedimiento por el cual se pasa de variables generales a indicadores, es el proceso de medición en las ciencias sociales y está compuesto por una serie de fases: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s-NI" sz="16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es-NI" dirty="0">
                <a:latin typeface="Arial"/>
                <a:ea typeface="Calibri"/>
                <a:cs typeface="Times New Roman"/>
              </a:rPr>
              <a:t>Búsqueda de las dimensiones de la variable general.</a:t>
            </a:r>
            <a:endParaRPr lang="es-NI" sz="16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es-NI" dirty="0">
                <a:latin typeface="Arial"/>
                <a:ea typeface="Calibri"/>
                <a:cs typeface="Times New Roman"/>
              </a:rPr>
              <a:t>Construir o elaborar los indicadores. Los indicadores tienen que estar relacionados con la dimensión de la que pretenden ser indicador, y tiene que ser expresión numérica cuantitativa (que podamos obtener datos).</a:t>
            </a:r>
            <a:endParaRPr lang="es-NI" sz="16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"/>
            </a:pPr>
            <a:r>
              <a:rPr lang="es-NI" dirty="0" err="1">
                <a:latin typeface="Arial"/>
                <a:ea typeface="Calibri"/>
                <a:cs typeface="Times New Roman"/>
              </a:rPr>
              <a:t>Operacionalización</a:t>
            </a:r>
            <a:r>
              <a:rPr lang="es-NI" dirty="0">
                <a:latin typeface="Arial"/>
                <a:ea typeface="Calibri"/>
                <a:cs typeface="Times New Roman"/>
              </a:rPr>
              <a:t> de las variables</a:t>
            </a:r>
            <a:endParaRPr lang="es-NI" sz="1600" dirty="0">
              <a:ea typeface="Calibri"/>
              <a:cs typeface="Times New Roman"/>
            </a:endParaRPr>
          </a:p>
          <a:p>
            <a:endParaRPr lang="es-AR" dirty="0"/>
          </a:p>
        </p:txBody>
      </p:sp>
      <p:sp>
        <p:nvSpPr>
          <p:cNvPr id="4" name="Flecha abajo 3"/>
          <p:cNvSpPr/>
          <p:nvPr/>
        </p:nvSpPr>
        <p:spPr>
          <a:xfrm>
            <a:off x="3429000" y="1705118"/>
            <a:ext cx="1905000" cy="4606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01601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78739" y="1802930"/>
            <a:ext cx="8506460" cy="3036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1.</a:t>
            </a:r>
            <a:r>
              <a:rPr sz="1600" b="1" spc="-8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UNIDADES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16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ANÁLISIS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latin typeface="Arial"/>
                <a:cs typeface="Arial"/>
              </a:rPr>
              <a:t>Constituyen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los</a:t>
            </a:r>
            <a:r>
              <a:rPr sz="1600" b="1" spc="-9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objetos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9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la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investigación,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sobre </a:t>
            </a:r>
            <a:r>
              <a:rPr sz="1600" b="1" dirty="0">
                <a:latin typeface="Arial"/>
                <a:cs typeface="Arial"/>
              </a:rPr>
              <a:t>qué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quién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trata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el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estudio.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Son,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por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tanto, </a:t>
            </a:r>
            <a:r>
              <a:rPr sz="1600" b="1" dirty="0">
                <a:latin typeface="Arial"/>
                <a:cs typeface="Arial"/>
              </a:rPr>
              <a:t>portadoras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las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variables</a:t>
            </a:r>
            <a:r>
              <a:rPr sz="1600" b="1" spc="-10" dirty="0" smtClean="0">
                <a:latin typeface="Arial"/>
                <a:cs typeface="Arial"/>
              </a:rPr>
              <a:t>.</a:t>
            </a:r>
            <a:endParaRPr lang="es-MX" sz="1600" b="1" spc="-10" dirty="0" smtClean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endParaRPr lang="es-MX" sz="1600" b="1" spc="-1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MX" sz="1600" b="1" dirty="0" smtClean="0">
                <a:latin typeface="Arial"/>
                <a:cs typeface="Arial"/>
              </a:rPr>
              <a:t>2.</a:t>
            </a:r>
            <a:r>
              <a:rPr lang="es-MX" sz="1600" b="1" spc="-45" dirty="0" smtClean="0">
                <a:latin typeface="Arial"/>
                <a:cs typeface="Arial"/>
              </a:rPr>
              <a:t> </a:t>
            </a:r>
            <a:r>
              <a:rPr lang="es-MX" sz="1600" b="1" dirty="0" smtClean="0">
                <a:latin typeface="Arial"/>
                <a:cs typeface="Arial"/>
              </a:rPr>
              <a:t>LAS</a:t>
            </a:r>
            <a:r>
              <a:rPr lang="es-MX" sz="1600" b="1" spc="-45" dirty="0" smtClean="0">
                <a:latin typeface="Arial"/>
                <a:cs typeface="Arial"/>
              </a:rPr>
              <a:t> </a:t>
            </a:r>
            <a:r>
              <a:rPr lang="es-MX" sz="1600" b="1" spc="-10" dirty="0" smtClean="0">
                <a:latin typeface="Arial"/>
                <a:cs typeface="Arial"/>
              </a:rPr>
              <a:t>VARIABLES</a:t>
            </a:r>
            <a:endParaRPr lang="es-MX" sz="1600" dirty="0" smtClean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lang="es-MX" sz="1600" b="1" dirty="0" smtClean="0">
                <a:latin typeface="Arial"/>
                <a:cs typeface="Arial"/>
              </a:rPr>
              <a:t>Son</a:t>
            </a:r>
            <a:r>
              <a:rPr lang="es-MX" sz="1600" b="1" spc="-90" dirty="0" smtClean="0">
                <a:latin typeface="Arial"/>
                <a:cs typeface="Arial"/>
              </a:rPr>
              <a:t> </a:t>
            </a:r>
            <a:r>
              <a:rPr lang="es-MX" sz="1600" b="1" dirty="0" smtClean="0">
                <a:latin typeface="Arial"/>
                <a:cs typeface="Arial"/>
              </a:rPr>
              <a:t>los</a:t>
            </a:r>
            <a:r>
              <a:rPr lang="es-MX" sz="1600" b="1" spc="-95" dirty="0" smtClean="0">
                <a:latin typeface="Arial"/>
                <a:cs typeface="Arial"/>
              </a:rPr>
              <a:t> </a:t>
            </a:r>
            <a:r>
              <a:rPr lang="es-MX" sz="1600" b="1" dirty="0" smtClean="0">
                <a:latin typeface="Arial"/>
                <a:cs typeface="Arial"/>
              </a:rPr>
              <a:t>aspectos</a:t>
            </a:r>
            <a:r>
              <a:rPr lang="es-MX" sz="1600" b="1" spc="-50" dirty="0" smtClean="0">
                <a:latin typeface="Arial"/>
                <a:cs typeface="Arial"/>
              </a:rPr>
              <a:t> </a:t>
            </a:r>
            <a:r>
              <a:rPr lang="es-MX" sz="1600" b="1" dirty="0" smtClean="0">
                <a:latin typeface="Arial"/>
                <a:cs typeface="Arial"/>
              </a:rPr>
              <a:t>o</a:t>
            </a:r>
            <a:r>
              <a:rPr lang="es-MX" sz="1600" b="1" spc="-90" dirty="0" smtClean="0">
                <a:latin typeface="Arial"/>
                <a:cs typeface="Arial"/>
              </a:rPr>
              <a:t> </a:t>
            </a:r>
            <a:r>
              <a:rPr lang="es-MX" sz="1600" b="1" dirty="0" smtClean="0">
                <a:latin typeface="Arial"/>
                <a:cs typeface="Arial"/>
              </a:rPr>
              <a:t>características</a:t>
            </a:r>
            <a:r>
              <a:rPr lang="es-MX" sz="1600" b="1" spc="-35" dirty="0" smtClean="0">
                <a:latin typeface="Arial"/>
                <a:cs typeface="Arial"/>
              </a:rPr>
              <a:t> </a:t>
            </a:r>
            <a:r>
              <a:rPr lang="es-MX" sz="1600" b="1" spc="-10" dirty="0" smtClean="0">
                <a:latin typeface="Arial"/>
                <a:cs typeface="Arial"/>
              </a:rPr>
              <a:t>cuantitativas </a:t>
            </a:r>
            <a:r>
              <a:rPr lang="es-MX" sz="1600" b="1" dirty="0" smtClean="0">
                <a:latin typeface="Arial"/>
                <a:cs typeface="Arial"/>
              </a:rPr>
              <a:t>o</a:t>
            </a:r>
            <a:r>
              <a:rPr lang="es-MX" sz="1600" b="1" spc="-75" dirty="0" smtClean="0">
                <a:latin typeface="Arial"/>
                <a:cs typeface="Arial"/>
              </a:rPr>
              <a:t> </a:t>
            </a:r>
            <a:r>
              <a:rPr lang="es-MX" sz="1600" b="1" dirty="0" smtClean="0">
                <a:latin typeface="Arial"/>
                <a:cs typeface="Arial"/>
              </a:rPr>
              <a:t>cualitativas</a:t>
            </a:r>
            <a:r>
              <a:rPr lang="es-MX" sz="1600" b="1" spc="-45" dirty="0" smtClean="0">
                <a:latin typeface="Arial"/>
                <a:cs typeface="Arial"/>
              </a:rPr>
              <a:t> </a:t>
            </a:r>
            <a:r>
              <a:rPr lang="es-MX" sz="1600" b="1" dirty="0" smtClean="0">
                <a:latin typeface="Arial"/>
                <a:cs typeface="Arial"/>
              </a:rPr>
              <a:t>de</a:t>
            </a:r>
            <a:r>
              <a:rPr lang="es-MX" sz="1600" b="1" spc="-75" dirty="0" smtClean="0">
                <a:latin typeface="Arial"/>
                <a:cs typeface="Arial"/>
              </a:rPr>
              <a:t> </a:t>
            </a:r>
            <a:r>
              <a:rPr lang="es-MX" sz="1600" b="1" dirty="0" smtClean="0">
                <a:latin typeface="Arial"/>
                <a:cs typeface="Arial"/>
              </a:rPr>
              <a:t>las</a:t>
            </a:r>
            <a:r>
              <a:rPr lang="es-MX" sz="1600" b="1" spc="-70" dirty="0" smtClean="0">
                <a:latin typeface="Arial"/>
                <a:cs typeface="Arial"/>
              </a:rPr>
              <a:t> </a:t>
            </a:r>
            <a:r>
              <a:rPr lang="es-MX" sz="1600" b="1" dirty="0" smtClean="0">
                <a:latin typeface="Arial"/>
                <a:cs typeface="Arial"/>
              </a:rPr>
              <a:t>unidades</a:t>
            </a:r>
            <a:r>
              <a:rPr lang="es-MX" sz="1600" b="1" spc="-55" dirty="0" smtClean="0">
                <a:latin typeface="Arial"/>
                <a:cs typeface="Arial"/>
              </a:rPr>
              <a:t> </a:t>
            </a:r>
            <a:r>
              <a:rPr lang="es-MX" sz="1600" b="1" dirty="0" smtClean="0">
                <a:latin typeface="Arial"/>
                <a:cs typeface="Arial"/>
              </a:rPr>
              <a:t>de</a:t>
            </a:r>
            <a:r>
              <a:rPr lang="es-MX" sz="1600" b="1" spc="-75" dirty="0" smtClean="0">
                <a:latin typeface="Arial"/>
                <a:cs typeface="Arial"/>
              </a:rPr>
              <a:t> </a:t>
            </a:r>
            <a:r>
              <a:rPr lang="es-MX" sz="1600" b="1" dirty="0" smtClean="0">
                <a:latin typeface="Arial"/>
                <a:cs typeface="Arial"/>
              </a:rPr>
              <a:t>análisis,</a:t>
            </a:r>
            <a:r>
              <a:rPr lang="es-MX" sz="1600" b="1" spc="-70" dirty="0" smtClean="0">
                <a:latin typeface="Arial"/>
                <a:cs typeface="Arial"/>
              </a:rPr>
              <a:t> </a:t>
            </a:r>
            <a:r>
              <a:rPr lang="es-MX" sz="1600" b="1" spc="-25" dirty="0" smtClean="0">
                <a:latin typeface="Arial"/>
                <a:cs typeface="Arial"/>
              </a:rPr>
              <a:t>que </a:t>
            </a:r>
            <a:r>
              <a:rPr lang="es-MX" sz="1600" b="1" dirty="0" smtClean="0">
                <a:latin typeface="Arial"/>
                <a:cs typeface="Arial"/>
              </a:rPr>
              <a:t>son</a:t>
            </a:r>
            <a:r>
              <a:rPr lang="es-MX" sz="1600" b="1" spc="-65" dirty="0" smtClean="0">
                <a:latin typeface="Arial"/>
                <a:cs typeface="Arial"/>
              </a:rPr>
              <a:t> </a:t>
            </a:r>
            <a:r>
              <a:rPr lang="es-MX" sz="1600" b="1" dirty="0" smtClean="0">
                <a:latin typeface="Arial"/>
                <a:cs typeface="Arial"/>
              </a:rPr>
              <a:t>objeto</a:t>
            </a:r>
            <a:r>
              <a:rPr lang="es-MX" sz="1600" b="1" spc="-45" dirty="0" smtClean="0">
                <a:latin typeface="Arial"/>
                <a:cs typeface="Arial"/>
              </a:rPr>
              <a:t> </a:t>
            </a:r>
            <a:r>
              <a:rPr lang="es-MX" sz="1600" b="1" dirty="0" smtClean="0">
                <a:latin typeface="Arial"/>
                <a:cs typeface="Arial"/>
              </a:rPr>
              <a:t>del</a:t>
            </a:r>
            <a:r>
              <a:rPr lang="es-MX" sz="1600" b="1" spc="-60" dirty="0" smtClean="0">
                <a:latin typeface="Arial"/>
                <a:cs typeface="Arial"/>
              </a:rPr>
              <a:t> </a:t>
            </a:r>
            <a:r>
              <a:rPr lang="es-MX" sz="1600" b="1" spc="-10" dirty="0" smtClean="0">
                <a:latin typeface="Arial"/>
                <a:cs typeface="Arial"/>
              </a:rPr>
              <a:t>estudio.</a:t>
            </a:r>
            <a:endParaRPr lang="es-MX" sz="16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lang="es-MX" sz="1600" dirty="0" smtClean="0">
              <a:latin typeface="Arial"/>
              <a:cs typeface="Arial"/>
            </a:endParaRPr>
          </a:p>
          <a:p>
            <a:pPr marL="12700" marR="1431925">
              <a:lnSpc>
                <a:spcPct val="100000"/>
              </a:lnSpc>
            </a:pPr>
            <a:r>
              <a:rPr lang="es-MX" sz="1600" b="1" dirty="0" smtClean="0">
                <a:latin typeface="Arial"/>
                <a:cs typeface="Arial"/>
              </a:rPr>
              <a:t>Constituyen</a:t>
            </a:r>
            <a:r>
              <a:rPr lang="es-MX" sz="1600" b="1" spc="-85" dirty="0" smtClean="0">
                <a:latin typeface="Arial"/>
                <a:cs typeface="Arial"/>
              </a:rPr>
              <a:t> </a:t>
            </a:r>
            <a:r>
              <a:rPr lang="es-MX" sz="1600" b="1" dirty="0" smtClean="0">
                <a:latin typeface="Arial"/>
                <a:cs typeface="Arial"/>
              </a:rPr>
              <a:t>conceptos</a:t>
            </a:r>
            <a:r>
              <a:rPr lang="es-MX" sz="1600" b="1" spc="-85" dirty="0" smtClean="0">
                <a:latin typeface="Arial"/>
                <a:cs typeface="Arial"/>
              </a:rPr>
              <a:t> </a:t>
            </a:r>
            <a:r>
              <a:rPr lang="es-MX" sz="1600" b="1" dirty="0" smtClean="0">
                <a:latin typeface="Arial"/>
                <a:cs typeface="Arial"/>
              </a:rPr>
              <a:t>que</a:t>
            </a:r>
            <a:r>
              <a:rPr lang="es-MX" sz="1600" b="1" spc="-110" dirty="0" smtClean="0">
                <a:latin typeface="Arial"/>
                <a:cs typeface="Arial"/>
              </a:rPr>
              <a:t> </a:t>
            </a:r>
            <a:r>
              <a:rPr lang="es-MX" sz="1600" b="1" dirty="0" smtClean="0">
                <a:latin typeface="Arial"/>
                <a:cs typeface="Arial"/>
              </a:rPr>
              <a:t>reúnen</a:t>
            </a:r>
            <a:r>
              <a:rPr lang="es-MX" sz="1600" b="1" spc="-100" dirty="0" smtClean="0">
                <a:latin typeface="Arial"/>
                <a:cs typeface="Arial"/>
              </a:rPr>
              <a:t> </a:t>
            </a:r>
            <a:r>
              <a:rPr lang="es-MX" sz="1600" b="1" spc="-25" dirty="0" smtClean="0">
                <a:latin typeface="Arial"/>
                <a:cs typeface="Arial"/>
              </a:rPr>
              <a:t>dos </a:t>
            </a:r>
            <a:r>
              <a:rPr lang="es-MX" sz="1600" b="1" dirty="0" smtClean="0">
                <a:latin typeface="Arial"/>
                <a:cs typeface="Arial"/>
              </a:rPr>
              <a:t>características</a:t>
            </a:r>
            <a:r>
              <a:rPr lang="es-MX" sz="1600" b="1" spc="-155" dirty="0" smtClean="0">
                <a:latin typeface="Arial"/>
                <a:cs typeface="Arial"/>
              </a:rPr>
              <a:t> </a:t>
            </a:r>
            <a:r>
              <a:rPr lang="es-MX" sz="1600" b="1" spc="-10" dirty="0" smtClean="0">
                <a:latin typeface="Arial"/>
                <a:cs typeface="Arial"/>
              </a:rPr>
              <a:t>fundamentales:</a:t>
            </a:r>
            <a:endParaRPr lang="es-MX" sz="1600" dirty="0" smtClean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21055" y="491388"/>
            <a:ext cx="7501889" cy="8739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0" tIns="12065" rIns="0" bIns="0" rtlCol="0">
            <a:spAutoFit/>
          </a:bodyPr>
          <a:lstStyle/>
          <a:p>
            <a:pPr marL="2030730" algn="ctr">
              <a:lnSpc>
                <a:spcPct val="100000"/>
              </a:lnSpc>
              <a:spcBef>
                <a:spcPts val="100"/>
              </a:spcBef>
            </a:pPr>
            <a:r>
              <a:rPr lang="es-AR" sz="2800" b="1" spc="-10" dirty="0">
                <a:latin typeface="Arial"/>
                <a:cs typeface="Arial"/>
              </a:rPr>
              <a:t>ESTRUCTURA</a:t>
            </a:r>
            <a:r>
              <a:rPr lang="es-AR" sz="2800" b="1" spc="-105" dirty="0">
                <a:latin typeface="Arial"/>
                <a:cs typeface="Arial"/>
              </a:rPr>
              <a:t> </a:t>
            </a:r>
            <a:r>
              <a:rPr lang="es-AR" sz="2800" b="1" dirty="0">
                <a:latin typeface="Arial"/>
                <a:cs typeface="Arial"/>
              </a:rPr>
              <a:t>DE</a:t>
            </a:r>
            <a:r>
              <a:rPr lang="es-AR" sz="2800" b="1" spc="-15" dirty="0">
                <a:latin typeface="Arial"/>
                <a:cs typeface="Arial"/>
              </a:rPr>
              <a:t> </a:t>
            </a:r>
            <a:r>
              <a:rPr lang="es-AR" sz="2800" b="1" dirty="0">
                <a:latin typeface="Arial"/>
                <a:cs typeface="Arial"/>
              </a:rPr>
              <a:t>LA</a:t>
            </a:r>
            <a:r>
              <a:rPr lang="es-AR" sz="2800" b="1" spc="-125" dirty="0">
                <a:latin typeface="Arial"/>
                <a:cs typeface="Arial"/>
              </a:rPr>
              <a:t> </a:t>
            </a:r>
            <a:r>
              <a:rPr lang="es-AR" sz="2800" b="1" spc="-10" dirty="0">
                <a:latin typeface="Arial"/>
                <a:cs typeface="Arial"/>
              </a:rPr>
              <a:t>HIPÓTESIS</a:t>
            </a:r>
            <a:endParaRPr lang="es-AR" sz="2800" dirty="0">
              <a:latin typeface="Arial"/>
              <a:cs typeface="Arial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286000" y="4839659"/>
            <a:ext cx="6400800" cy="184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5765" marR="323850" indent="-3937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97840" algn="l"/>
                <a:tab pos="2254885" algn="l"/>
              </a:tabLst>
            </a:pPr>
            <a:r>
              <a:rPr lang="es-MX" sz="1400" b="1" dirty="0">
                <a:latin typeface="Arial"/>
                <a:cs typeface="Arial"/>
              </a:rPr>
              <a:t>Rasgos</a:t>
            </a:r>
            <a:r>
              <a:rPr lang="es-MX" sz="1400" b="1" spc="-85" dirty="0">
                <a:latin typeface="Arial"/>
                <a:cs typeface="Arial"/>
              </a:rPr>
              <a:t> </a:t>
            </a:r>
            <a:r>
              <a:rPr lang="es-MX" sz="1400" b="1" dirty="0">
                <a:latin typeface="Arial"/>
                <a:cs typeface="Arial"/>
              </a:rPr>
              <a:t>que</a:t>
            </a:r>
            <a:r>
              <a:rPr lang="es-MX" sz="1400" b="1" spc="-85" dirty="0">
                <a:latin typeface="Arial"/>
                <a:cs typeface="Arial"/>
              </a:rPr>
              <a:t> </a:t>
            </a:r>
            <a:r>
              <a:rPr lang="es-MX" sz="1400" b="1" dirty="0">
                <a:latin typeface="Arial"/>
                <a:cs typeface="Arial"/>
              </a:rPr>
              <a:t>permiten</a:t>
            </a:r>
            <a:r>
              <a:rPr lang="es-MX" sz="1400" b="1" spc="-85" dirty="0">
                <a:latin typeface="Arial"/>
                <a:cs typeface="Arial"/>
              </a:rPr>
              <a:t> </a:t>
            </a:r>
            <a:r>
              <a:rPr lang="es-MX" sz="1400" b="1" dirty="0">
                <a:latin typeface="Arial"/>
                <a:cs typeface="Arial"/>
              </a:rPr>
              <a:t>ser</a:t>
            </a:r>
            <a:r>
              <a:rPr lang="es-MX" sz="1400" b="1" spc="-80" dirty="0">
                <a:latin typeface="Arial"/>
                <a:cs typeface="Arial"/>
              </a:rPr>
              <a:t> </a:t>
            </a:r>
            <a:r>
              <a:rPr lang="es-MX" sz="1400" b="1" dirty="0">
                <a:latin typeface="Arial"/>
                <a:cs typeface="Arial"/>
              </a:rPr>
              <a:t>observados</a:t>
            </a:r>
            <a:r>
              <a:rPr lang="es-MX" sz="1400" b="1" spc="-65" dirty="0">
                <a:latin typeface="Arial"/>
                <a:cs typeface="Arial"/>
              </a:rPr>
              <a:t> </a:t>
            </a:r>
            <a:r>
              <a:rPr lang="es-MX" sz="1400" b="1" spc="-25" dirty="0">
                <a:latin typeface="Arial"/>
                <a:cs typeface="Arial"/>
              </a:rPr>
              <a:t>de 	</a:t>
            </a:r>
            <a:r>
              <a:rPr lang="es-MX" sz="1400" b="1" spc="-10" dirty="0">
                <a:latin typeface="Arial"/>
                <a:cs typeface="Arial"/>
              </a:rPr>
              <a:t>manera</a:t>
            </a:r>
            <a:r>
              <a:rPr lang="es-MX" sz="1400" b="1" dirty="0">
                <a:latin typeface="Arial"/>
                <a:cs typeface="Arial"/>
              </a:rPr>
              <a:t>	directa</a:t>
            </a:r>
            <a:r>
              <a:rPr lang="es-MX" sz="1400" b="1" spc="-30" dirty="0">
                <a:latin typeface="Arial"/>
                <a:cs typeface="Arial"/>
              </a:rPr>
              <a:t> </a:t>
            </a:r>
            <a:r>
              <a:rPr lang="es-MX" sz="1400" b="1" dirty="0">
                <a:latin typeface="Arial"/>
                <a:cs typeface="Arial"/>
              </a:rPr>
              <a:t>o</a:t>
            </a:r>
            <a:r>
              <a:rPr lang="es-MX" sz="1400" b="1" spc="-60" dirty="0">
                <a:latin typeface="Arial"/>
                <a:cs typeface="Arial"/>
              </a:rPr>
              <a:t> </a:t>
            </a:r>
            <a:r>
              <a:rPr lang="es-MX" sz="1400" b="1" dirty="0">
                <a:latin typeface="Arial"/>
                <a:cs typeface="Arial"/>
              </a:rPr>
              <a:t>indirecta</a:t>
            </a:r>
            <a:r>
              <a:rPr lang="es-MX" sz="1400" b="1" spc="-40" dirty="0">
                <a:latin typeface="Arial"/>
                <a:cs typeface="Arial"/>
              </a:rPr>
              <a:t> </a:t>
            </a:r>
            <a:r>
              <a:rPr lang="es-MX" sz="1400" b="1" dirty="0">
                <a:latin typeface="Arial"/>
                <a:cs typeface="Arial"/>
              </a:rPr>
              <a:t>y</a:t>
            </a:r>
            <a:r>
              <a:rPr lang="es-MX" sz="1400" b="1" spc="-65" dirty="0">
                <a:latin typeface="Arial"/>
                <a:cs typeface="Arial"/>
              </a:rPr>
              <a:t> </a:t>
            </a:r>
            <a:r>
              <a:rPr lang="es-MX" sz="1400" b="1" dirty="0">
                <a:latin typeface="Arial"/>
                <a:cs typeface="Arial"/>
              </a:rPr>
              <a:t>que</a:t>
            </a:r>
            <a:r>
              <a:rPr lang="es-MX" sz="1400" b="1" spc="-50" dirty="0">
                <a:latin typeface="Arial"/>
                <a:cs typeface="Arial"/>
              </a:rPr>
              <a:t> </a:t>
            </a:r>
            <a:r>
              <a:rPr lang="es-MX" sz="1400" b="1" dirty="0">
                <a:latin typeface="Arial"/>
                <a:cs typeface="Arial"/>
              </a:rPr>
              <a:t>por</a:t>
            </a:r>
            <a:r>
              <a:rPr lang="es-MX" sz="1400" b="1" spc="-60" dirty="0">
                <a:latin typeface="Arial"/>
                <a:cs typeface="Arial"/>
              </a:rPr>
              <a:t> </a:t>
            </a:r>
            <a:r>
              <a:rPr lang="es-MX" sz="1400" b="1" spc="-10" dirty="0">
                <a:latin typeface="Arial"/>
                <a:cs typeface="Arial"/>
              </a:rPr>
              <a:t>tanto 	</a:t>
            </a:r>
            <a:r>
              <a:rPr lang="es-MX" sz="1400" b="1" dirty="0">
                <a:latin typeface="Arial"/>
                <a:cs typeface="Arial"/>
              </a:rPr>
              <a:t>permiten</a:t>
            </a:r>
            <a:r>
              <a:rPr lang="es-MX" sz="1400" b="1" spc="-90" dirty="0">
                <a:latin typeface="Arial"/>
                <a:cs typeface="Arial"/>
              </a:rPr>
              <a:t> </a:t>
            </a:r>
            <a:r>
              <a:rPr lang="es-MX" sz="1400" b="1" dirty="0">
                <a:latin typeface="Arial"/>
                <a:cs typeface="Arial"/>
              </a:rPr>
              <a:t>algún</a:t>
            </a:r>
            <a:r>
              <a:rPr lang="es-MX" sz="1400" b="1" spc="-75" dirty="0">
                <a:latin typeface="Arial"/>
                <a:cs typeface="Arial"/>
              </a:rPr>
              <a:t> </a:t>
            </a:r>
            <a:r>
              <a:rPr lang="es-MX" sz="1400" b="1" dirty="0">
                <a:latin typeface="Arial"/>
                <a:cs typeface="Arial"/>
              </a:rPr>
              <a:t>tipo</a:t>
            </a:r>
            <a:r>
              <a:rPr lang="es-MX" sz="1400" b="1" spc="-85" dirty="0">
                <a:latin typeface="Arial"/>
                <a:cs typeface="Arial"/>
              </a:rPr>
              <a:t> </a:t>
            </a:r>
            <a:r>
              <a:rPr lang="es-MX" sz="1400" b="1" dirty="0">
                <a:latin typeface="Arial"/>
                <a:cs typeface="Arial"/>
              </a:rPr>
              <a:t>de</a:t>
            </a:r>
            <a:r>
              <a:rPr lang="es-MX" sz="1400" b="1" spc="-75" dirty="0">
                <a:latin typeface="Arial"/>
                <a:cs typeface="Arial"/>
              </a:rPr>
              <a:t> </a:t>
            </a:r>
            <a:r>
              <a:rPr lang="es-MX" sz="1400" b="1" dirty="0">
                <a:latin typeface="Arial"/>
                <a:cs typeface="Arial"/>
              </a:rPr>
              <a:t>confrontación</a:t>
            </a:r>
            <a:r>
              <a:rPr lang="es-MX" sz="1400" b="1" spc="-65" dirty="0">
                <a:latin typeface="Arial"/>
                <a:cs typeface="Arial"/>
              </a:rPr>
              <a:t> </a:t>
            </a:r>
            <a:r>
              <a:rPr lang="es-MX" sz="1400" b="1" dirty="0">
                <a:latin typeface="Arial"/>
                <a:cs typeface="Arial"/>
              </a:rPr>
              <a:t>con</a:t>
            </a:r>
            <a:r>
              <a:rPr lang="es-MX" sz="1400" b="1" spc="-75" dirty="0">
                <a:latin typeface="Arial"/>
                <a:cs typeface="Arial"/>
              </a:rPr>
              <a:t> </a:t>
            </a:r>
            <a:r>
              <a:rPr lang="es-MX" sz="1400" b="1" spc="-25" dirty="0">
                <a:latin typeface="Arial"/>
                <a:cs typeface="Arial"/>
              </a:rPr>
              <a:t>la 	</a:t>
            </a:r>
            <a:r>
              <a:rPr lang="es-MX" sz="1400" b="1" dirty="0">
                <a:latin typeface="Arial"/>
                <a:cs typeface="Arial"/>
              </a:rPr>
              <a:t>realidad</a:t>
            </a:r>
            <a:r>
              <a:rPr lang="es-MX" sz="1400" b="1" spc="-110" dirty="0">
                <a:latin typeface="Arial"/>
                <a:cs typeface="Arial"/>
              </a:rPr>
              <a:t> </a:t>
            </a:r>
            <a:r>
              <a:rPr lang="es-MX" sz="1400" b="1" spc="-10" dirty="0">
                <a:latin typeface="Arial"/>
                <a:cs typeface="Arial"/>
              </a:rPr>
              <a:t>empírica.</a:t>
            </a:r>
            <a:endParaRPr lang="es-MX"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0"/>
              </a:spcBef>
              <a:buClr>
                <a:srgbClr val="FFFFFF"/>
              </a:buClr>
              <a:buFont typeface="Arial"/>
              <a:buAutoNum type="arabicPeriod"/>
            </a:pPr>
            <a:endParaRPr lang="es-MX" sz="1400" dirty="0">
              <a:latin typeface="Arial"/>
              <a:cs typeface="Arial"/>
            </a:endParaRPr>
          </a:p>
          <a:p>
            <a:pPr marL="497840" marR="5080" indent="-485775">
              <a:lnSpc>
                <a:spcPct val="100000"/>
              </a:lnSpc>
              <a:buAutoNum type="arabicPeriod"/>
              <a:tabLst>
                <a:tab pos="497840" algn="l"/>
                <a:tab pos="506095" algn="l"/>
                <a:tab pos="2830195" algn="l"/>
              </a:tabLst>
            </a:pPr>
            <a:r>
              <a:rPr lang="es-MX" sz="1400" b="1" dirty="0">
                <a:latin typeface="Arial"/>
                <a:cs typeface="Arial"/>
              </a:rPr>
              <a:t>	Tienen</a:t>
            </a:r>
            <a:r>
              <a:rPr lang="es-MX" sz="1400" b="1" spc="-75" dirty="0">
                <a:latin typeface="Arial"/>
                <a:cs typeface="Arial"/>
              </a:rPr>
              <a:t> </a:t>
            </a:r>
            <a:r>
              <a:rPr lang="es-MX" sz="1400" b="1" dirty="0">
                <a:latin typeface="Arial"/>
                <a:cs typeface="Arial"/>
              </a:rPr>
              <a:t>la</a:t>
            </a:r>
            <a:r>
              <a:rPr lang="es-MX" sz="1400" b="1" spc="-75" dirty="0">
                <a:latin typeface="Arial"/>
                <a:cs typeface="Arial"/>
              </a:rPr>
              <a:t> </a:t>
            </a:r>
            <a:r>
              <a:rPr lang="es-MX" sz="1400" b="1" dirty="0">
                <a:latin typeface="Arial"/>
                <a:cs typeface="Arial"/>
              </a:rPr>
              <a:t>propiedad</a:t>
            </a:r>
            <a:r>
              <a:rPr lang="es-MX" sz="1400" b="1" spc="-60" dirty="0">
                <a:latin typeface="Arial"/>
                <a:cs typeface="Arial"/>
              </a:rPr>
              <a:t> </a:t>
            </a:r>
            <a:r>
              <a:rPr lang="es-MX" sz="1400" b="1" dirty="0">
                <a:latin typeface="Arial"/>
                <a:cs typeface="Arial"/>
              </a:rPr>
              <a:t>de</a:t>
            </a:r>
            <a:r>
              <a:rPr lang="es-MX" sz="1400" b="1" spc="-75" dirty="0">
                <a:latin typeface="Arial"/>
                <a:cs typeface="Arial"/>
              </a:rPr>
              <a:t> </a:t>
            </a:r>
            <a:r>
              <a:rPr lang="es-MX" sz="1400" b="1" dirty="0">
                <a:latin typeface="Arial"/>
                <a:cs typeface="Arial"/>
              </a:rPr>
              <a:t>poder</a:t>
            </a:r>
            <a:r>
              <a:rPr lang="es-MX" sz="1400" b="1" spc="-75" dirty="0">
                <a:latin typeface="Arial"/>
                <a:cs typeface="Arial"/>
              </a:rPr>
              <a:t> </a:t>
            </a:r>
            <a:r>
              <a:rPr lang="es-MX" sz="1400" b="1" dirty="0">
                <a:latin typeface="Arial"/>
                <a:cs typeface="Arial"/>
              </a:rPr>
              <a:t>variar</a:t>
            </a:r>
            <a:r>
              <a:rPr lang="es-MX" sz="1400" b="1" spc="-60" dirty="0">
                <a:latin typeface="Arial"/>
                <a:cs typeface="Arial"/>
              </a:rPr>
              <a:t> </a:t>
            </a:r>
            <a:r>
              <a:rPr lang="es-MX" sz="1400" b="1" dirty="0">
                <a:latin typeface="Arial"/>
                <a:cs typeface="Arial"/>
              </a:rPr>
              <a:t>y</a:t>
            </a:r>
            <a:r>
              <a:rPr lang="es-MX" sz="1400" b="1" spc="-75" dirty="0">
                <a:latin typeface="Arial"/>
                <a:cs typeface="Arial"/>
              </a:rPr>
              <a:t> </a:t>
            </a:r>
            <a:r>
              <a:rPr lang="es-MX" sz="1400" b="1" spc="-25" dirty="0">
                <a:latin typeface="Arial"/>
                <a:cs typeface="Arial"/>
              </a:rPr>
              <a:t>ser </a:t>
            </a:r>
            <a:r>
              <a:rPr lang="es-MX" sz="1400" b="1" dirty="0">
                <a:latin typeface="Arial"/>
                <a:cs typeface="Arial"/>
              </a:rPr>
              <a:t>mensurables</a:t>
            </a:r>
            <a:r>
              <a:rPr lang="es-MX" sz="1400" b="1" spc="-80" dirty="0">
                <a:latin typeface="Arial"/>
                <a:cs typeface="Arial"/>
              </a:rPr>
              <a:t> </a:t>
            </a:r>
            <a:r>
              <a:rPr lang="es-MX" sz="1400" b="1" dirty="0">
                <a:latin typeface="Arial"/>
                <a:cs typeface="Arial"/>
              </a:rPr>
              <a:t>de</a:t>
            </a:r>
            <a:r>
              <a:rPr lang="es-MX" sz="1400" b="1" spc="-80" dirty="0">
                <a:latin typeface="Arial"/>
                <a:cs typeface="Arial"/>
              </a:rPr>
              <a:t> </a:t>
            </a:r>
            <a:r>
              <a:rPr lang="es-MX" sz="1400" b="1" dirty="0">
                <a:latin typeface="Arial"/>
                <a:cs typeface="Arial"/>
              </a:rPr>
              <a:t>alguna</a:t>
            </a:r>
            <a:r>
              <a:rPr lang="es-MX" sz="1400" b="1" spc="-70" dirty="0">
                <a:latin typeface="Arial"/>
                <a:cs typeface="Arial"/>
              </a:rPr>
              <a:t> </a:t>
            </a:r>
            <a:r>
              <a:rPr lang="es-MX" sz="1400" b="1" dirty="0">
                <a:latin typeface="Arial"/>
                <a:cs typeface="Arial"/>
              </a:rPr>
              <a:t>forma,</a:t>
            </a:r>
            <a:r>
              <a:rPr lang="es-MX" sz="1400" b="1" spc="-80" dirty="0">
                <a:latin typeface="Arial"/>
                <a:cs typeface="Arial"/>
              </a:rPr>
              <a:t> </a:t>
            </a:r>
            <a:r>
              <a:rPr lang="es-MX" sz="1400" b="1" dirty="0">
                <a:latin typeface="Arial"/>
                <a:cs typeface="Arial"/>
              </a:rPr>
              <a:t>desde</a:t>
            </a:r>
            <a:r>
              <a:rPr lang="es-MX" sz="1400" b="1" spc="-70" dirty="0">
                <a:latin typeface="Arial"/>
                <a:cs typeface="Arial"/>
              </a:rPr>
              <a:t> </a:t>
            </a:r>
            <a:r>
              <a:rPr lang="es-MX" sz="1400" b="1" dirty="0">
                <a:latin typeface="Arial"/>
                <a:cs typeface="Arial"/>
              </a:rPr>
              <a:t>la</a:t>
            </a:r>
            <a:r>
              <a:rPr lang="es-MX" sz="1400" b="1" spc="-80" dirty="0">
                <a:latin typeface="Arial"/>
                <a:cs typeface="Arial"/>
              </a:rPr>
              <a:t> </a:t>
            </a:r>
            <a:r>
              <a:rPr lang="es-MX" sz="1400" b="1" spc="-20" dirty="0">
                <a:latin typeface="Arial"/>
                <a:cs typeface="Arial"/>
              </a:rPr>
              <a:t>mera </a:t>
            </a:r>
            <a:r>
              <a:rPr lang="es-MX" sz="1400" b="1" spc="-10" dirty="0">
                <a:latin typeface="Arial"/>
                <a:cs typeface="Arial"/>
              </a:rPr>
              <a:t>clasificación</a:t>
            </a:r>
            <a:r>
              <a:rPr lang="es-MX" sz="1400" b="1" dirty="0">
                <a:latin typeface="Arial"/>
                <a:cs typeface="Arial"/>
              </a:rPr>
              <a:t>	(Ej.</a:t>
            </a:r>
            <a:r>
              <a:rPr lang="es-MX" sz="1400" b="1" spc="-60" dirty="0">
                <a:latin typeface="Arial"/>
                <a:cs typeface="Arial"/>
              </a:rPr>
              <a:t> </a:t>
            </a:r>
            <a:r>
              <a:rPr lang="es-MX" sz="1400" b="1" dirty="0">
                <a:latin typeface="Arial"/>
                <a:cs typeface="Arial"/>
              </a:rPr>
              <a:t>Sexo)</a:t>
            </a:r>
            <a:r>
              <a:rPr lang="es-MX" sz="1400" b="1" spc="-40" dirty="0">
                <a:latin typeface="Arial"/>
                <a:cs typeface="Arial"/>
              </a:rPr>
              <a:t> </a:t>
            </a:r>
            <a:r>
              <a:rPr lang="es-MX" sz="1400" b="1" dirty="0">
                <a:latin typeface="Arial"/>
                <a:cs typeface="Arial"/>
              </a:rPr>
              <a:t>hasta</a:t>
            </a:r>
            <a:r>
              <a:rPr lang="es-MX" sz="1400" b="1" spc="-40" dirty="0">
                <a:latin typeface="Arial"/>
                <a:cs typeface="Arial"/>
              </a:rPr>
              <a:t> </a:t>
            </a:r>
            <a:r>
              <a:rPr lang="es-MX" sz="1400" b="1" dirty="0">
                <a:latin typeface="Arial"/>
                <a:cs typeface="Arial"/>
              </a:rPr>
              <a:t>el</a:t>
            </a:r>
            <a:r>
              <a:rPr lang="es-MX" sz="1400" b="1" spc="-55" dirty="0">
                <a:latin typeface="Arial"/>
                <a:cs typeface="Arial"/>
              </a:rPr>
              <a:t> </a:t>
            </a:r>
            <a:r>
              <a:rPr lang="es-MX" sz="1400" b="1" dirty="0">
                <a:latin typeface="Arial"/>
                <a:cs typeface="Arial"/>
              </a:rPr>
              <a:t>mayor</a:t>
            </a:r>
            <a:r>
              <a:rPr lang="es-MX" sz="1400" b="1" spc="-25" dirty="0">
                <a:latin typeface="Arial"/>
                <a:cs typeface="Arial"/>
              </a:rPr>
              <a:t> </a:t>
            </a:r>
            <a:r>
              <a:rPr lang="es-MX" sz="1400" b="1" spc="-10" dirty="0">
                <a:latin typeface="Arial"/>
                <a:cs typeface="Arial"/>
              </a:rPr>
              <a:t>nivel </a:t>
            </a:r>
            <a:r>
              <a:rPr lang="es-MX" sz="1400" b="1" dirty="0">
                <a:latin typeface="Arial"/>
                <a:cs typeface="Arial"/>
              </a:rPr>
              <a:t>de</a:t>
            </a:r>
            <a:r>
              <a:rPr lang="es-MX" sz="1400" b="1" spc="-75" dirty="0">
                <a:latin typeface="Arial"/>
                <a:cs typeface="Arial"/>
              </a:rPr>
              <a:t> </a:t>
            </a:r>
            <a:r>
              <a:rPr lang="es-MX" sz="1400" b="1" dirty="0">
                <a:latin typeface="Arial"/>
                <a:cs typeface="Arial"/>
              </a:rPr>
              <a:t>medición</a:t>
            </a:r>
            <a:r>
              <a:rPr lang="es-MX" sz="1400" b="1" spc="-75" dirty="0">
                <a:latin typeface="Arial"/>
                <a:cs typeface="Arial"/>
              </a:rPr>
              <a:t> </a:t>
            </a:r>
            <a:r>
              <a:rPr lang="es-MX" sz="1400" b="1" dirty="0">
                <a:latin typeface="Arial"/>
                <a:cs typeface="Arial"/>
              </a:rPr>
              <a:t>que</a:t>
            </a:r>
            <a:r>
              <a:rPr lang="es-MX" sz="1400" b="1" spc="-75" dirty="0">
                <a:latin typeface="Arial"/>
                <a:cs typeface="Arial"/>
              </a:rPr>
              <a:t> </a:t>
            </a:r>
            <a:r>
              <a:rPr lang="es-MX" sz="1400" b="1" dirty="0">
                <a:latin typeface="Arial"/>
                <a:cs typeface="Arial"/>
              </a:rPr>
              <a:t>sea</a:t>
            </a:r>
            <a:r>
              <a:rPr lang="es-MX" sz="1400" b="1" spc="-60" dirty="0">
                <a:latin typeface="Arial"/>
                <a:cs typeface="Arial"/>
              </a:rPr>
              <a:t> </a:t>
            </a:r>
            <a:r>
              <a:rPr lang="es-MX" sz="1400" b="1" dirty="0">
                <a:latin typeface="Arial"/>
                <a:cs typeface="Arial"/>
              </a:rPr>
              <a:t>posible</a:t>
            </a:r>
            <a:r>
              <a:rPr lang="es-MX" sz="1400" b="1" spc="-75" dirty="0">
                <a:latin typeface="Arial"/>
                <a:cs typeface="Arial"/>
              </a:rPr>
              <a:t> </a:t>
            </a:r>
            <a:r>
              <a:rPr lang="es-MX" sz="1400" b="1" dirty="0">
                <a:latin typeface="Arial"/>
                <a:cs typeface="Arial"/>
              </a:rPr>
              <a:t>alcanzar</a:t>
            </a:r>
            <a:r>
              <a:rPr lang="es-MX" sz="1400" b="1" spc="-65" dirty="0">
                <a:latin typeface="Arial"/>
                <a:cs typeface="Arial"/>
              </a:rPr>
              <a:t> </a:t>
            </a:r>
            <a:r>
              <a:rPr lang="es-MX" sz="1400" b="1" dirty="0">
                <a:latin typeface="Arial"/>
                <a:cs typeface="Arial"/>
              </a:rPr>
              <a:t>como</a:t>
            </a:r>
            <a:r>
              <a:rPr lang="es-MX" sz="1400" b="1" spc="-75" dirty="0">
                <a:latin typeface="Arial"/>
                <a:cs typeface="Arial"/>
              </a:rPr>
              <a:t> </a:t>
            </a:r>
            <a:r>
              <a:rPr lang="es-MX" sz="1400" b="1" spc="-25" dirty="0">
                <a:latin typeface="Arial"/>
                <a:cs typeface="Arial"/>
              </a:rPr>
              <a:t>la </a:t>
            </a:r>
            <a:r>
              <a:rPr lang="es-MX" sz="1400" b="1" dirty="0">
                <a:latin typeface="Arial"/>
                <a:cs typeface="Arial"/>
              </a:rPr>
              <a:t>cuantificación</a:t>
            </a:r>
            <a:r>
              <a:rPr lang="es-MX" sz="1400" b="1" spc="-80" dirty="0">
                <a:latin typeface="Arial"/>
                <a:cs typeface="Arial"/>
              </a:rPr>
              <a:t> </a:t>
            </a:r>
            <a:r>
              <a:rPr lang="es-MX" sz="1400" b="1" dirty="0">
                <a:latin typeface="Arial"/>
                <a:cs typeface="Arial"/>
              </a:rPr>
              <a:t>(Ej.</a:t>
            </a:r>
            <a:r>
              <a:rPr lang="es-MX" sz="1400" b="1" spc="-90" dirty="0">
                <a:latin typeface="Arial"/>
                <a:cs typeface="Arial"/>
              </a:rPr>
              <a:t> </a:t>
            </a:r>
            <a:r>
              <a:rPr lang="es-MX" sz="1400" b="1" spc="-10" dirty="0">
                <a:latin typeface="Arial"/>
                <a:cs typeface="Arial"/>
              </a:rPr>
              <a:t>Edad).</a:t>
            </a:r>
            <a:endParaRPr lang="es-MX" sz="1400" dirty="0">
              <a:latin typeface="Arial"/>
              <a:cs typeface="Arial"/>
            </a:endParaRPr>
          </a:p>
        </p:txBody>
      </p:sp>
      <p:sp>
        <p:nvSpPr>
          <p:cNvPr id="17" name="Flecha abajo 16"/>
          <p:cNvSpPr/>
          <p:nvPr/>
        </p:nvSpPr>
        <p:spPr>
          <a:xfrm rot="18472670">
            <a:off x="997606" y="4540298"/>
            <a:ext cx="1219200" cy="16379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29673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6682" y="152527"/>
            <a:ext cx="35071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20" dirty="0"/>
              <a:t>CONCEPTO</a:t>
            </a:r>
            <a:r>
              <a:rPr sz="2400" spc="95" dirty="0"/>
              <a:t> </a:t>
            </a:r>
            <a:r>
              <a:rPr sz="2400" spc="160" dirty="0"/>
              <a:t>VARIABLE</a:t>
            </a:r>
            <a:endParaRPr sz="2400" dirty="0"/>
          </a:p>
        </p:txBody>
      </p:sp>
      <p:grpSp>
        <p:nvGrpSpPr>
          <p:cNvPr id="3" name="object 3"/>
          <p:cNvGrpSpPr/>
          <p:nvPr/>
        </p:nvGrpSpPr>
        <p:grpSpPr>
          <a:xfrm>
            <a:off x="1937511" y="5161788"/>
            <a:ext cx="3472179" cy="401320"/>
            <a:chOff x="2391155" y="5161788"/>
            <a:chExt cx="3472179" cy="4013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1155" y="5161788"/>
              <a:ext cx="1251204" cy="4008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9959" y="5161788"/>
              <a:ext cx="339851" cy="4008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77411" y="5161788"/>
              <a:ext cx="1063752" cy="4008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88763" y="5161788"/>
              <a:ext cx="438912" cy="4008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75276" y="5161788"/>
              <a:ext cx="943355" cy="4008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77839" y="5161788"/>
              <a:ext cx="284988" cy="40081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33400" y="522554"/>
            <a:ext cx="7685405" cy="62786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12420" algn="ctr">
              <a:lnSpc>
                <a:spcPct val="100000"/>
              </a:lnSpc>
              <a:spcBef>
                <a:spcPts val="100"/>
              </a:spcBef>
            </a:pPr>
            <a:r>
              <a:rPr sz="1800" spc="100" dirty="0">
                <a:latin typeface="Cambria"/>
                <a:cs typeface="Cambria"/>
              </a:rPr>
              <a:t>Una</a:t>
            </a:r>
            <a:r>
              <a:rPr sz="1800" spc="14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variable</a:t>
            </a:r>
            <a:r>
              <a:rPr sz="1800" spc="14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es</a:t>
            </a:r>
            <a:r>
              <a:rPr sz="1800" spc="13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una</a:t>
            </a:r>
            <a:r>
              <a:rPr sz="1800" spc="14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propiedad,</a:t>
            </a:r>
            <a:r>
              <a:rPr sz="1800" spc="16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característica</a:t>
            </a:r>
            <a:r>
              <a:rPr sz="1800" spc="1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o</a:t>
            </a:r>
            <a:r>
              <a:rPr sz="1800" spc="14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atributo</a:t>
            </a:r>
            <a:r>
              <a:rPr sz="1800" spc="16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que</a:t>
            </a:r>
            <a:r>
              <a:rPr sz="1800" spc="15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puede</a:t>
            </a:r>
            <a:r>
              <a:rPr sz="1800" spc="15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darse</a:t>
            </a:r>
            <a:endParaRPr sz="1800" dirty="0">
              <a:latin typeface="Cambria"/>
              <a:cs typeface="Cambria"/>
            </a:endParaRPr>
          </a:p>
          <a:p>
            <a:pPr marR="314960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mbria"/>
                <a:cs typeface="Cambria"/>
              </a:rPr>
              <a:t>en</a:t>
            </a:r>
            <a:r>
              <a:rPr sz="1800" spc="14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ciertos</a:t>
            </a:r>
            <a:r>
              <a:rPr sz="1800" spc="14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sujetos</a:t>
            </a:r>
            <a:r>
              <a:rPr sz="1800" spc="15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o</a:t>
            </a:r>
            <a:r>
              <a:rPr sz="1800" spc="14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pueden</a:t>
            </a:r>
            <a:r>
              <a:rPr sz="1800" spc="16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darse</a:t>
            </a:r>
            <a:r>
              <a:rPr sz="1800" spc="14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en</a:t>
            </a:r>
            <a:r>
              <a:rPr sz="1800" spc="14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grados</a:t>
            </a:r>
            <a:r>
              <a:rPr sz="1800" spc="15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o</a:t>
            </a:r>
            <a:r>
              <a:rPr sz="1800" spc="14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modalidades</a:t>
            </a:r>
            <a:r>
              <a:rPr sz="1800" spc="13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diferentes.</a:t>
            </a:r>
            <a:endParaRPr sz="18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795"/>
              </a:spcBef>
            </a:pPr>
            <a:endParaRPr sz="1800" dirty="0">
              <a:latin typeface="Cambria"/>
              <a:cs typeface="Cambria"/>
            </a:endParaRPr>
          </a:p>
          <a:p>
            <a:pPr marL="1516380">
              <a:lnSpc>
                <a:spcPts val="1675"/>
              </a:lnSpc>
            </a:pPr>
            <a:r>
              <a:rPr sz="1400" b="1" dirty="0">
                <a:latin typeface="Cambria"/>
                <a:cs typeface="Cambria"/>
              </a:rPr>
              <a:t>¿</a:t>
            </a:r>
            <a:r>
              <a:rPr sz="1400" b="1" spc="-5" dirty="0">
                <a:latin typeface="Cambria"/>
                <a:cs typeface="Cambria"/>
              </a:rPr>
              <a:t> </a:t>
            </a:r>
            <a:r>
              <a:rPr sz="1400" b="1" spc="185" dirty="0">
                <a:latin typeface="Cambria"/>
                <a:cs typeface="Cambria"/>
              </a:rPr>
              <a:t>Q</a:t>
            </a:r>
            <a:r>
              <a:rPr sz="1400" b="1" spc="-10" dirty="0">
                <a:latin typeface="Cambria"/>
                <a:cs typeface="Cambria"/>
              </a:rPr>
              <a:t> </a:t>
            </a:r>
            <a:r>
              <a:rPr sz="1400" b="1" spc="130" dirty="0">
                <a:latin typeface="Cambria"/>
                <a:cs typeface="Cambria"/>
              </a:rPr>
              <a:t>U</a:t>
            </a:r>
            <a:r>
              <a:rPr sz="1400" b="1" spc="-10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É</a:t>
            </a:r>
            <a:r>
              <a:rPr sz="1400" b="1" spc="175" dirty="0">
                <a:latin typeface="Cambria"/>
                <a:cs typeface="Cambria"/>
              </a:rPr>
              <a:t>  </a:t>
            </a:r>
            <a:r>
              <a:rPr sz="1400" b="1" spc="375" dirty="0">
                <a:latin typeface="Cambria"/>
                <a:cs typeface="Cambria"/>
              </a:rPr>
              <a:t>SON</a:t>
            </a:r>
            <a:r>
              <a:rPr sz="1400" b="1" spc="165" dirty="0">
                <a:latin typeface="Cambria"/>
                <a:cs typeface="Cambria"/>
              </a:rPr>
              <a:t>  </a:t>
            </a:r>
            <a:r>
              <a:rPr sz="1400" b="1" spc="75" dirty="0">
                <a:latin typeface="Cambria"/>
                <a:cs typeface="Cambria"/>
              </a:rPr>
              <a:t>L</a:t>
            </a:r>
            <a:r>
              <a:rPr sz="1400" b="1" spc="-10" dirty="0">
                <a:latin typeface="Cambria"/>
                <a:cs typeface="Cambria"/>
              </a:rPr>
              <a:t> </a:t>
            </a:r>
            <a:r>
              <a:rPr sz="1400" b="1" spc="170" dirty="0">
                <a:latin typeface="Cambria"/>
                <a:cs typeface="Cambria"/>
              </a:rPr>
              <a:t>A</a:t>
            </a:r>
            <a:r>
              <a:rPr sz="1400" b="1" spc="-10" dirty="0">
                <a:latin typeface="Cambria"/>
                <a:cs typeface="Cambria"/>
              </a:rPr>
              <a:t> </a:t>
            </a:r>
            <a:r>
              <a:rPr sz="1400" b="1" spc="140" dirty="0">
                <a:latin typeface="Cambria"/>
                <a:cs typeface="Cambria"/>
              </a:rPr>
              <a:t>S</a:t>
            </a:r>
            <a:r>
              <a:rPr sz="1400" b="1" spc="175" dirty="0">
                <a:latin typeface="Cambria"/>
                <a:cs typeface="Cambria"/>
              </a:rPr>
              <a:t>  </a:t>
            </a:r>
            <a:r>
              <a:rPr sz="1400" b="1" spc="200" dirty="0">
                <a:latin typeface="Cambria"/>
                <a:cs typeface="Cambria"/>
              </a:rPr>
              <a:t>V</a:t>
            </a:r>
            <a:r>
              <a:rPr sz="1400" b="1" spc="-10" dirty="0">
                <a:latin typeface="Cambria"/>
                <a:cs typeface="Cambria"/>
              </a:rPr>
              <a:t> </a:t>
            </a:r>
            <a:r>
              <a:rPr sz="1400" b="1" spc="170" dirty="0">
                <a:latin typeface="Cambria"/>
                <a:cs typeface="Cambria"/>
              </a:rPr>
              <a:t>A</a:t>
            </a:r>
            <a:r>
              <a:rPr sz="1400" b="1" spc="-10" dirty="0">
                <a:latin typeface="Cambria"/>
                <a:cs typeface="Cambria"/>
              </a:rPr>
              <a:t> </a:t>
            </a:r>
            <a:r>
              <a:rPr sz="1400" b="1" spc="80" dirty="0">
                <a:latin typeface="Cambria"/>
                <a:cs typeface="Cambria"/>
              </a:rPr>
              <a:t>R</a:t>
            </a:r>
            <a:r>
              <a:rPr sz="1400" b="1" spc="-15" dirty="0">
                <a:latin typeface="Cambria"/>
                <a:cs typeface="Cambria"/>
              </a:rPr>
              <a:t> </a:t>
            </a:r>
            <a:r>
              <a:rPr sz="1400" b="1" spc="55" dirty="0">
                <a:latin typeface="Cambria"/>
                <a:cs typeface="Cambria"/>
              </a:rPr>
              <a:t>I</a:t>
            </a:r>
            <a:r>
              <a:rPr sz="1400" b="1" dirty="0">
                <a:latin typeface="Cambria"/>
                <a:cs typeface="Cambria"/>
              </a:rPr>
              <a:t> </a:t>
            </a:r>
            <a:r>
              <a:rPr sz="1400" b="1" spc="170" dirty="0">
                <a:latin typeface="Cambria"/>
                <a:cs typeface="Cambria"/>
              </a:rPr>
              <a:t>A</a:t>
            </a:r>
            <a:r>
              <a:rPr sz="1400" b="1" spc="-5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B</a:t>
            </a:r>
            <a:r>
              <a:rPr sz="1400" b="1" spc="-10" dirty="0">
                <a:latin typeface="Cambria"/>
                <a:cs typeface="Cambria"/>
              </a:rPr>
              <a:t> </a:t>
            </a:r>
            <a:r>
              <a:rPr sz="1400" b="1" spc="75" dirty="0">
                <a:latin typeface="Cambria"/>
                <a:cs typeface="Cambria"/>
              </a:rPr>
              <a:t>L</a:t>
            </a:r>
            <a:r>
              <a:rPr sz="1400" b="1" spc="-10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E</a:t>
            </a:r>
            <a:r>
              <a:rPr sz="1400" b="1" spc="-10" dirty="0">
                <a:latin typeface="Cambria"/>
                <a:cs typeface="Cambria"/>
              </a:rPr>
              <a:t> </a:t>
            </a:r>
            <a:r>
              <a:rPr sz="1400" b="1" spc="140" dirty="0">
                <a:latin typeface="Cambria"/>
                <a:cs typeface="Cambria"/>
              </a:rPr>
              <a:t>S</a:t>
            </a:r>
            <a:r>
              <a:rPr sz="1400" b="1" spc="-10" dirty="0">
                <a:latin typeface="Cambria"/>
                <a:cs typeface="Cambria"/>
              </a:rPr>
              <a:t> </a:t>
            </a:r>
            <a:r>
              <a:rPr sz="1400" b="1" spc="-50" dirty="0">
                <a:latin typeface="Cambria"/>
                <a:cs typeface="Cambria"/>
              </a:rPr>
              <a:t>?</a:t>
            </a:r>
            <a:endParaRPr sz="1400" dirty="0">
              <a:latin typeface="Cambria"/>
              <a:cs typeface="Cambria"/>
            </a:endParaRPr>
          </a:p>
          <a:p>
            <a:pPr marL="1516380" marR="5080">
              <a:lnSpc>
                <a:spcPts val="1680"/>
              </a:lnSpc>
              <a:spcBef>
                <a:spcPts val="50"/>
              </a:spcBef>
            </a:pPr>
            <a:r>
              <a:rPr sz="1400" spc="65" dirty="0">
                <a:latin typeface="Cambria"/>
                <a:cs typeface="Cambria"/>
              </a:rPr>
              <a:t>Una</a:t>
            </a:r>
            <a:r>
              <a:rPr sz="1400" spc="195" dirty="0">
                <a:latin typeface="Cambria"/>
                <a:cs typeface="Cambria"/>
              </a:rPr>
              <a:t>  </a:t>
            </a:r>
            <a:r>
              <a:rPr sz="1400" dirty="0">
                <a:latin typeface="Cambria"/>
                <a:cs typeface="Cambria"/>
              </a:rPr>
              <a:t>variable</a:t>
            </a:r>
            <a:r>
              <a:rPr sz="1400" spc="200" dirty="0">
                <a:latin typeface="Cambria"/>
                <a:cs typeface="Cambria"/>
              </a:rPr>
              <a:t>  </a:t>
            </a:r>
            <a:r>
              <a:rPr sz="1400" dirty="0">
                <a:latin typeface="Cambria"/>
                <a:cs typeface="Cambria"/>
              </a:rPr>
              <a:t>es</a:t>
            </a:r>
            <a:r>
              <a:rPr sz="1400" spc="200" dirty="0">
                <a:latin typeface="Cambria"/>
                <a:cs typeface="Cambria"/>
              </a:rPr>
              <a:t>  </a:t>
            </a:r>
            <a:r>
              <a:rPr sz="1400" dirty="0">
                <a:latin typeface="Cambria"/>
                <a:cs typeface="Cambria"/>
              </a:rPr>
              <a:t>una</a:t>
            </a:r>
            <a:r>
              <a:rPr sz="1400" spc="200" dirty="0">
                <a:latin typeface="Cambria"/>
                <a:cs typeface="Cambria"/>
              </a:rPr>
              <a:t>  </a:t>
            </a:r>
            <a:r>
              <a:rPr sz="1400" dirty="0">
                <a:latin typeface="Cambria"/>
                <a:cs typeface="Cambria"/>
              </a:rPr>
              <a:t>propiedad</a:t>
            </a:r>
            <a:r>
              <a:rPr sz="1400" spc="195" dirty="0">
                <a:latin typeface="Cambria"/>
                <a:cs typeface="Cambria"/>
              </a:rPr>
              <a:t>  </a:t>
            </a:r>
            <a:r>
              <a:rPr sz="1400" dirty="0">
                <a:latin typeface="Cambria"/>
                <a:cs typeface="Cambria"/>
              </a:rPr>
              <a:t>que</a:t>
            </a:r>
            <a:r>
              <a:rPr sz="1400" spc="200" dirty="0">
                <a:latin typeface="Cambria"/>
                <a:cs typeface="Cambria"/>
              </a:rPr>
              <a:t>  </a:t>
            </a:r>
            <a:r>
              <a:rPr sz="1400" dirty="0">
                <a:latin typeface="Cambria"/>
                <a:cs typeface="Cambria"/>
              </a:rPr>
              <a:t>puede</a:t>
            </a:r>
            <a:r>
              <a:rPr sz="1400" spc="195" dirty="0">
                <a:latin typeface="Cambria"/>
                <a:cs typeface="Cambria"/>
              </a:rPr>
              <a:t>  </a:t>
            </a:r>
            <a:r>
              <a:rPr sz="1400" dirty="0">
                <a:latin typeface="Cambria"/>
                <a:cs typeface="Cambria"/>
              </a:rPr>
              <a:t>variar</a:t>
            </a:r>
            <a:r>
              <a:rPr sz="1400" spc="195" dirty="0">
                <a:latin typeface="Cambria"/>
                <a:cs typeface="Cambria"/>
              </a:rPr>
              <a:t>  </a:t>
            </a:r>
            <a:r>
              <a:rPr sz="1400" spc="75" dirty="0">
                <a:latin typeface="Cambria"/>
                <a:cs typeface="Cambria"/>
              </a:rPr>
              <a:t>y</a:t>
            </a:r>
            <a:r>
              <a:rPr sz="1400" spc="200" dirty="0">
                <a:latin typeface="Cambria"/>
                <a:cs typeface="Cambria"/>
              </a:rPr>
              <a:t>  </a:t>
            </a:r>
            <a:r>
              <a:rPr sz="1400" dirty="0">
                <a:latin typeface="Cambria"/>
                <a:cs typeface="Cambria"/>
              </a:rPr>
              <a:t>cuya</a:t>
            </a:r>
            <a:r>
              <a:rPr sz="1400" spc="200" dirty="0">
                <a:latin typeface="Cambria"/>
                <a:cs typeface="Cambria"/>
              </a:rPr>
              <a:t>  </a:t>
            </a:r>
            <a:r>
              <a:rPr sz="1400" dirty="0">
                <a:latin typeface="Cambria"/>
                <a:cs typeface="Cambria"/>
              </a:rPr>
              <a:t>variación</a:t>
            </a:r>
            <a:r>
              <a:rPr sz="1400" spc="200" dirty="0">
                <a:latin typeface="Cambria"/>
                <a:cs typeface="Cambria"/>
              </a:rPr>
              <a:t>  </a:t>
            </a:r>
            <a:r>
              <a:rPr sz="1400" spc="-25" dirty="0">
                <a:latin typeface="Cambria"/>
                <a:cs typeface="Cambria"/>
              </a:rPr>
              <a:t>es </a:t>
            </a:r>
            <a:r>
              <a:rPr sz="1400" dirty="0">
                <a:latin typeface="Cambria"/>
                <a:cs typeface="Cambria"/>
              </a:rPr>
              <a:t>susceptible</a:t>
            </a:r>
            <a:r>
              <a:rPr sz="1400" spc="1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114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medirse.</a:t>
            </a:r>
            <a:endParaRPr sz="1400" dirty="0">
              <a:latin typeface="Cambria"/>
              <a:cs typeface="Cambria"/>
            </a:endParaRPr>
          </a:p>
          <a:p>
            <a:pPr marL="1516380">
              <a:lnSpc>
                <a:spcPts val="1675"/>
              </a:lnSpc>
              <a:spcBef>
                <a:spcPts val="1635"/>
              </a:spcBef>
            </a:pPr>
            <a:r>
              <a:rPr sz="1400" b="1" spc="75" dirty="0">
                <a:latin typeface="Cambria"/>
                <a:cs typeface="Cambria"/>
              </a:rPr>
              <a:t>L</a:t>
            </a:r>
            <a:r>
              <a:rPr sz="1400" b="1" spc="-10" dirty="0">
                <a:latin typeface="Cambria"/>
                <a:cs typeface="Cambria"/>
              </a:rPr>
              <a:t> </a:t>
            </a:r>
            <a:r>
              <a:rPr sz="1400" b="1" spc="170" dirty="0">
                <a:latin typeface="Cambria"/>
                <a:cs typeface="Cambria"/>
              </a:rPr>
              <a:t>A</a:t>
            </a:r>
            <a:r>
              <a:rPr sz="1400" b="1" spc="-10" dirty="0">
                <a:latin typeface="Cambria"/>
                <a:cs typeface="Cambria"/>
              </a:rPr>
              <a:t> </a:t>
            </a:r>
            <a:r>
              <a:rPr sz="1400" b="1" spc="140" dirty="0">
                <a:latin typeface="Cambria"/>
                <a:cs typeface="Cambria"/>
              </a:rPr>
              <a:t>S</a:t>
            </a:r>
            <a:r>
              <a:rPr sz="1400" b="1" spc="170" dirty="0">
                <a:latin typeface="Cambria"/>
                <a:cs typeface="Cambria"/>
              </a:rPr>
              <a:t>  </a:t>
            </a:r>
            <a:r>
              <a:rPr sz="1400" b="1" spc="200" dirty="0">
                <a:latin typeface="Cambria"/>
                <a:cs typeface="Cambria"/>
              </a:rPr>
              <a:t>V</a:t>
            </a:r>
            <a:r>
              <a:rPr sz="1400" b="1" spc="-10" dirty="0">
                <a:latin typeface="Cambria"/>
                <a:cs typeface="Cambria"/>
              </a:rPr>
              <a:t> </a:t>
            </a:r>
            <a:r>
              <a:rPr sz="1400" b="1" spc="170" dirty="0">
                <a:latin typeface="Cambria"/>
                <a:cs typeface="Cambria"/>
              </a:rPr>
              <a:t>A</a:t>
            </a:r>
            <a:r>
              <a:rPr sz="1400" b="1" spc="-5" dirty="0">
                <a:latin typeface="Cambria"/>
                <a:cs typeface="Cambria"/>
              </a:rPr>
              <a:t> </a:t>
            </a:r>
            <a:r>
              <a:rPr sz="1400" b="1" spc="80" dirty="0">
                <a:latin typeface="Cambria"/>
                <a:cs typeface="Cambria"/>
              </a:rPr>
              <a:t>R</a:t>
            </a:r>
            <a:r>
              <a:rPr sz="1400" b="1" spc="-15" dirty="0">
                <a:latin typeface="Cambria"/>
                <a:cs typeface="Cambria"/>
              </a:rPr>
              <a:t> </a:t>
            </a:r>
            <a:r>
              <a:rPr sz="1400" b="1" spc="55" dirty="0">
                <a:latin typeface="Cambria"/>
                <a:cs typeface="Cambria"/>
              </a:rPr>
              <a:t>I</a:t>
            </a:r>
            <a:r>
              <a:rPr sz="1400" b="1" dirty="0">
                <a:latin typeface="Cambria"/>
                <a:cs typeface="Cambria"/>
              </a:rPr>
              <a:t> </a:t>
            </a:r>
            <a:r>
              <a:rPr sz="1400" b="1" spc="170" dirty="0">
                <a:latin typeface="Cambria"/>
                <a:cs typeface="Cambria"/>
              </a:rPr>
              <a:t>A</a:t>
            </a:r>
            <a:r>
              <a:rPr sz="1400" b="1" spc="-5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B</a:t>
            </a:r>
            <a:r>
              <a:rPr sz="1400" b="1" spc="-10" dirty="0">
                <a:latin typeface="Cambria"/>
                <a:cs typeface="Cambria"/>
              </a:rPr>
              <a:t> </a:t>
            </a:r>
            <a:r>
              <a:rPr sz="1400" b="1" spc="75" dirty="0">
                <a:latin typeface="Cambria"/>
                <a:cs typeface="Cambria"/>
              </a:rPr>
              <a:t>L</a:t>
            </a:r>
            <a:r>
              <a:rPr sz="1400" b="1" spc="-10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E</a:t>
            </a:r>
            <a:r>
              <a:rPr sz="1400" b="1" spc="-10" dirty="0">
                <a:latin typeface="Cambria"/>
                <a:cs typeface="Cambria"/>
              </a:rPr>
              <a:t> </a:t>
            </a:r>
            <a:r>
              <a:rPr sz="1400" b="1" spc="90" dirty="0">
                <a:latin typeface="Cambria"/>
                <a:cs typeface="Cambria"/>
              </a:rPr>
              <a:t>S</a:t>
            </a:r>
            <a:endParaRPr sz="1400" dirty="0">
              <a:latin typeface="Cambria"/>
              <a:cs typeface="Cambria"/>
            </a:endParaRPr>
          </a:p>
          <a:p>
            <a:pPr marL="1516380">
              <a:lnSpc>
                <a:spcPts val="1675"/>
              </a:lnSpc>
            </a:pPr>
            <a:r>
              <a:rPr sz="1400" dirty="0">
                <a:latin typeface="Cambria"/>
                <a:cs typeface="Cambria"/>
              </a:rPr>
              <a:t>Es</a:t>
            </a:r>
            <a:r>
              <a:rPr sz="1400" spc="1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un</a:t>
            </a:r>
            <a:r>
              <a:rPr sz="1400" spc="13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aspecto,</a:t>
            </a:r>
            <a:r>
              <a:rPr sz="1400" spc="1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característica</a:t>
            </a:r>
            <a:r>
              <a:rPr sz="1400" spc="13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o</a:t>
            </a:r>
            <a:r>
              <a:rPr sz="1400" spc="1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propiedad</a:t>
            </a:r>
            <a:r>
              <a:rPr sz="1400" spc="114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13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una</a:t>
            </a:r>
            <a:r>
              <a:rPr sz="1400" spc="13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realidad,</a:t>
            </a:r>
            <a:r>
              <a:rPr sz="1400" spc="13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hecho</a:t>
            </a:r>
            <a:r>
              <a:rPr sz="1400" spc="120" dirty="0">
                <a:latin typeface="Cambria"/>
                <a:cs typeface="Cambria"/>
              </a:rPr>
              <a:t> </a:t>
            </a:r>
            <a:r>
              <a:rPr sz="1400" spc="-50" dirty="0">
                <a:latin typeface="Cambria"/>
                <a:cs typeface="Cambria"/>
              </a:rPr>
              <a:t>o</a:t>
            </a:r>
            <a:endParaRPr sz="1400" dirty="0">
              <a:latin typeface="Cambria"/>
              <a:cs typeface="Cambria"/>
            </a:endParaRPr>
          </a:p>
          <a:p>
            <a:pPr marL="151638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ambria"/>
                <a:cs typeface="Cambria"/>
              </a:rPr>
              <a:t>Las</a:t>
            </a:r>
            <a:r>
              <a:rPr sz="1400" spc="10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variables</a:t>
            </a:r>
            <a:r>
              <a:rPr sz="1400" spc="10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son</a:t>
            </a:r>
            <a:r>
              <a:rPr sz="1400" spc="9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manifestaciones</a:t>
            </a:r>
            <a:r>
              <a:rPr sz="1400" spc="10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1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la</a:t>
            </a:r>
            <a:r>
              <a:rPr sz="1400" spc="13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realidad.</a:t>
            </a:r>
            <a:endParaRPr sz="1400" dirty="0">
              <a:latin typeface="Cambria"/>
              <a:cs typeface="Cambria"/>
            </a:endParaRPr>
          </a:p>
          <a:p>
            <a:pPr marL="1516380">
              <a:lnSpc>
                <a:spcPct val="100000"/>
              </a:lnSpc>
            </a:pPr>
            <a:r>
              <a:rPr sz="1400" spc="210" dirty="0">
                <a:latin typeface="Cambria"/>
                <a:cs typeface="Cambria"/>
              </a:rPr>
              <a:t>A</a:t>
            </a:r>
            <a:r>
              <a:rPr sz="1400" spc="9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través</a:t>
            </a:r>
            <a:r>
              <a:rPr sz="1400" spc="8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114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ellas</a:t>
            </a:r>
            <a:r>
              <a:rPr sz="1400" spc="9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se</a:t>
            </a:r>
            <a:r>
              <a:rPr sz="1400" spc="9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puede</a:t>
            </a:r>
            <a:r>
              <a:rPr sz="1400" spc="10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conocer</a:t>
            </a:r>
            <a:r>
              <a:rPr sz="1400" spc="85" dirty="0">
                <a:latin typeface="Cambria"/>
                <a:cs typeface="Cambria"/>
              </a:rPr>
              <a:t> </a:t>
            </a:r>
            <a:r>
              <a:rPr sz="1400" spc="75" dirty="0">
                <a:latin typeface="Cambria"/>
                <a:cs typeface="Cambria"/>
              </a:rPr>
              <a:t>y</a:t>
            </a:r>
            <a:r>
              <a:rPr sz="1400" spc="9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medir</a:t>
            </a:r>
            <a:r>
              <a:rPr sz="1400" spc="10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la</a:t>
            </a:r>
            <a:r>
              <a:rPr sz="1400" spc="10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realidad,</a:t>
            </a:r>
            <a:r>
              <a:rPr sz="1400" spc="9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el</a:t>
            </a:r>
            <a:r>
              <a:rPr sz="1400" spc="9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hecho</a:t>
            </a:r>
            <a:r>
              <a:rPr sz="1400" spc="10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o</a:t>
            </a:r>
            <a:r>
              <a:rPr sz="1400" spc="10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fenómeno</a:t>
            </a:r>
            <a:endParaRPr sz="1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 dirty="0">
              <a:latin typeface="Cambria"/>
              <a:cs typeface="Cambria"/>
            </a:endParaRPr>
          </a:p>
          <a:p>
            <a:pPr marL="1516380">
              <a:lnSpc>
                <a:spcPts val="1675"/>
              </a:lnSpc>
              <a:spcBef>
                <a:spcPts val="5"/>
              </a:spcBef>
            </a:pPr>
            <a:r>
              <a:rPr sz="1400" b="1" spc="200" dirty="0">
                <a:latin typeface="Cambria"/>
                <a:cs typeface="Cambria"/>
              </a:rPr>
              <a:t>V</a:t>
            </a:r>
            <a:r>
              <a:rPr sz="1400" b="1" spc="-10" dirty="0">
                <a:latin typeface="Cambria"/>
                <a:cs typeface="Cambria"/>
              </a:rPr>
              <a:t> </a:t>
            </a:r>
            <a:r>
              <a:rPr sz="1400" b="1" spc="170" dirty="0">
                <a:latin typeface="Cambria"/>
                <a:cs typeface="Cambria"/>
              </a:rPr>
              <a:t>A</a:t>
            </a:r>
            <a:r>
              <a:rPr sz="1400" b="1" spc="-10" dirty="0">
                <a:latin typeface="Cambria"/>
                <a:cs typeface="Cambria"/>
              </a:rPr>
              <a:t> </a:t>
            </a:r>
            <a:r>
              <a:rPr sz="1400" b="1" spc="80" dirty="0">
                <a:latin typeface="Cambria"/>
                <a:cs typeface="Cambria"/>
              </a:rPr>
              <a:t>R</a:t>
            </a:r>
            <a:r>
              <a:rPr sz="1400" b="1" spc="-15" dirty="0">
                <a:latin typeface="Cambria"/>
                <a:cs typeface="Cambria"/>
              </a:rPr>
              <a:t> </a:t>
            </a:r>
            <a:r>
              <a:rPr sz="1400" b="1" spc="55" dirty="0">
                <a:latin typeface="Cambria"/>
                <a:cs typeface="Cambria"/>
              </a:rPr>
              <a:t>I</a:t>
            </a:r>
            <a:r>
              <a:rPr sz="1400" b="1" spc="5" dirty="0">
                <a:latin typeface="Cambria"/>
                <a:cs typeface="Cambria"/>
              </a:rPr>
              <a:t> </a:t>
            </a:r>
            <a:r>
              <a:rPr sz="1400" b="1" spc="170" dirty="0">
                <a:latin typeface="Cambria"/>
                <a:cs typeface="Cambria"/>
              </a:rPr>
              <a:t>A</a:t>
            </a:r>
            <a:r>
              <a:rPr sz="1400" b="1" spc="-10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B</a:t>
            </a:r>
            <a:r>
              <a:rPr sz="1400" b="1" spc="-10" dirty="0">
                <a:latin typeface="Cambria"/>
                <a:cs typeface="Cambria"/>
              </a:rPr>
              <a:t> </a:t>
            </a:r>
            <a:r>
              <a:rPr sz="1400" b="1" spc="75" dirty="0">
                <a:latin typeface="Cambria"/>
                <a:cs typeface="Cambria"/>
              </a:rPr>
              <a:t>L</a:t>
            </a:r>
            <a:r>
              <a:rPr sz="1400" b="1" spc="-5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E</a:t>
            </a:r>
            <a:r>
              <a:rPr sz="1400" b="1" spc="-10" dirty="0">
                <a:latin typeface="Cambria"/>
                <a:cs typeface="Cambria"/>
              </a:rPr>
              <a:t> </a:t>
            </a:r>
            <a:r>
              <a:rPr sz="1400" b="1" spc="140" dirty="0">
                <a:latin typeface="Cambria"/>
                <a:cs typeface="Cambria"/>
              </a:rPr>
              <a:t>S</a:t>
            </a:r>
            <a:r>
              <a:rPr sz="1400" b="1" spc="175" dirty="0">
                <a:latin typeface="Cambria"/>
                <a:cs typeface="Cambria"/>
              </a:rPr>
              <a:t>  </a:t>
            </a:r>
            <a:r>
              <a:rPr sz="1400" b="1" spc="250" dirty="0">
                <a:latin typeface="Cambria"/>
                <a:cs typeface="Cambria"/>
              </a:rPr>
              <a:t>DE</a:t>
            </a:r>
            <a:r>
              <a:rPr sz="1400" b="1" spc="175" dirty="0">
                <a:latin typeface="Cambria"/>
                <a:cs typeface="Cambria"/>
              </a:rPr>
              <a:t>  </a:t>
            </a:r>
            <a:r>
              <a:rPr sz="1400" b="1" spc="270" dirty="0">
                <a:latin typeface="Cambria"/>
                <a:cs typeface="Cambria"/>
              </a:rPr>
              <a:t>LA</a:t>
            </a:r>
            <a:r>
              <a:rPr sz="1400" b="1" spc="170" dirty="0">
                <a:latin typeface="Cambria"/>
                <a:cs typeface="Cambria"/>
              </a:rPr>
              <a:t>  </a:t>
            </a:r>
            <a:r>
              <a:rPr sz="1400" b="1" spc="150" dirty="0">
                <a:latin typeface="Cambria"/>
                <a:cs typeface="Cambria"/>
              </a:rPr>
              <a:t>H</a:t>
            </a:r>
            <a:r>
              <a:rPr sz="1400" b="1" spc="-5" dirty="0">
                <a:latin typeface="Cambria"/>
                <a:cs typeface="Cambria"/>
              </a:rPr>
              <a:t> </a:t>
            </a:r>
            <a:r>
              <a:rPr sz="1400" b="1" spc="55" dirty="0">
                <a:latin typeface="Cambria"/>
                <a:cs typeface="Cambria"/>
              </a:rPr>
              <a:t>I</a:t>
            </a:r>
            <a:r>
              <a:rPr sz="1400" b="1" dirty="0">
                <a:latin typeface="Cambria"/>
                <a:cs typeface="Cambria"/>
              </a:rPr>
              <a:t> P</a:t>
            </a:r>
            <a:r>
              <a:rPr sz="1400" b="1" spc="-10" dirty="0">
                <a:latin typeface="Cambria"/>
                <a:cs typeface="Cambria"/>
              </a:rPr>
              <a:t> </a:t>
            </a:r>
            <a:r>
              <a:rPr sz="1400" b="1" spc="185" dirty="0">
                <a:latin typeface="Cambria"/>
                <a:cs typeface="Cambria"/>
              </a:rPr>
              <a:t>Ó</a:t>
            </a:r>
            <a:r>
              <a:rPr sz="1400" b="1" spc="-5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T</a:t>
            </a:r>
            <a:r>
              <a:rPr sz="1400" b="1" spc="-10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E</a:t>
            </a:r>
            <a:r>
              <a:rPr sz="1400" b="1" spc="-10" dirty="0">
                <a:latin typeface="Cambria"/>
                <a:cs typeface="Cambria"/>
              </a:rPr>
              <a:t> </a:t>
            </a:r>
            <a:r>
              <a:rPr sz="1400" b="1" spc="140" dirty="0">
                <a:latin typeface="Cambria"/>
                <a:cs typeface="Cambria"/>
              </a:rPr>
              <a:t>S</a:t>
            </a:r>
            <a:r>
              <a:rPr sz="1400" b="1" spc="-5" dirty="0">
                <a:latin typeface="Cambria"/>
                <a:cs typeface="Cambria"/>
              </a:rPr>
              <a:t> </a:t>
            </a:r>
            <a:r>
              <a:rPr sz="1400" b="1" spc="55" dirty="0">
                <a:latin typeface="Cambria"/>
                <a:cs typeface="Cambria"/>
              </a:rPr>
              <a:t>I</a:t>
            </a:r>
            <a:r>
              <a:rPr sz="1400" b="1" dirty="0">
                <a:latin typeface="Cambria"/>
                <a:cs typeface="Cambria"/>
              </a:rPr>
              <a:t> </a:t>
            </a:r>
            <a:r>
              <a:rPr sz="1400" b="1" spc="90" dirty="0">
                <a:latin typeface="Cambria"/>
                <a:cs typeface="Cambria"/>
              </a:rPr>
              <a:t>S</a:t>
            </a:r>
            <a:endParaRPr sz="1400" dirty="0">
              <a:latin typeface="Cambria"/>
              <a:cs typeface="Cambria"/>
            </a:endParaRPr>
          </a:p>
          <a:p>
            <a:pPr marL="1668780" indent="-152400">
              <a:lnSpc>
                <a:spcPts val="1675"/>
              </a:lnSpc>
              <a:buFont typeface="Trebuchet MS"/>
              <a:buChar char="•"/>
              <a:tabLst>
                <a:tab pos="1668780" algn="l"/>
              </a:tabLst>
            </a:pPr>
            <a:r>
              <a:rPr sz="1400" dirty="0">
                <a:latin typeface="Cambria"/>
                <a:cs typeface="Cambria"/>
              </a:rPr>
              <a:t>Variable</a:t>
            </a:r>
            <a:r>
              <a:rPr sz="1400" spc="19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Independiente</a:t>
            </a:r>
            <a:r>
              <a:rPr sz="1400" spc="204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.-</a:t>
            </a:r>
            <a:r>
              <a:rPr sz="1400" spc="200" dirty="0">
                <a:latin typeface="Cambria"/>
                <a:cs typeface="Cambria"/>
              </a:rPr>
              <a:t> </a:t>
            </a:r>
            <a:r>
              <a:rPr sz="1400" spc="40" dirty="0">
                <a:latin typeface="Cambria"/>
                <a:cs typeface="Cambria"/>
              </a:rPr>
              <a:t>Causa</a:t>
            </a:r>
            <a:endParaRPr sz="1400" dirty="0">
              <a:latin typeface="Cambria"/>
              <a:cs typeface="Cambria"/>
            </a:endParaRPr>
          </a:p>
          <a:p>
            <a:pPr marL="1668780" indent="-152400">
              <a:lnSpc>
                <a:spcPct val="100000"/>
              </a:lnSpc>
              <a:buFont typeface="Trebuchet MS"/>
              <a:buChar char="•"/>
              <a:tabLst>
                <a:tab pos="1668780" algn="l"/>
              </a:tabLst>
            </a:pPr>
            <a:r>
              <a:rPr sz="1400" dirty="0">
                <a:latin typeface="Cambria"/>
                <a:cs typeface="Cambria"/>
              </a:rPr>
              <a:t>Variable</a:t>
            </a:r>
            <a:r>
              <a:rPr sz="1400" spc="2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Dependiente</a:t>
            </a:r>
            <a:r>
              <a:rPr sz="1400" spc="204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.-</a:t>
            </a:r>
            <a:r>
              <a:rPr sz="1400" spc="21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Efecto</a:t>
            </a:r>
            <a:endParaRPr sz="1400" dirty="0">
              <a:latin typeface="Cambria"/>
              <a:cs typeface="Cambria"/>
            </a:endParaRPr>
          </a:p>
          <a:p>
            <a:pPr marL="1668780" indent="-152400">
              <a:lnSpc>
                <a:spcPct val="100000"/>
              </a:lnSpc>
              <a:buFont typeface="Trebuchet MS"/>
              <a:buChar char="•"/>
              <a:tabLst>
                <a:tab pos="1668780" algn="l"/>
              </a:tabLst>
            </a:pPr>
            <a:r>
              <a:rPr sz="1400" dirty="0">
                <a:latin typeface="Cambria"/>
                <a:cs typeface="Cambria"/>
              </a:rPr>
              <a:t>Variable</a:t>
            </a:r>
            <a:r>
              <a:rPr sz="1400" spc="9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Interviniente</a:t>
            </a:r>
            <a:r>
              <a:rPr sz="1400" spc="13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o</a:t>
            </a:r>
            <a:r>
              <a:rPr sz="1400" spc="8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Concurrente.-</a:t>
            </a:r>
            <a:r>
              <a:rPr sz="1400" spc="8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Se</a:t>
            </a:r>
            <a:r>
              <a:rPr sz="1400" spc="114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interpone</a:t>
            </a:r>
            <a:r>
              <a:rPr sz="1400" spc="10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entre</a:t>
            </a:r>
            <a:r>
              <a:rPr sz="1400" spc="1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la</a:t>
            </a:r>
            <a:r>
              <a:rPr sz="1400" spc="105" dirty="0">
                <a:latin typeface="Cambria"/>
                <a:cs typeface="Cambria"/>
              </a:rPr>
              <a:t> </a:t>
            </a:r>
            <a:r>
              <a:rPr sz="1400" spc="85" dirty="0">
                <a:latin typeface="Cambria"/>
                <a:cs typeface="Cambria"/>
              </a:rPr>
              <a:t>VI</a:t>
            </a:r>
            <a:r>
              <a:rPr sz="1400" spc="110" dirty="0">
                <a:latin typeface="Cambria"/>
                <a:cs typeface="Cambria"/>
              </a:rPr>
              <a:t> </a:t>
            </a:r>
            <a:r>
              <a:rPr sz="1400" spc="75" dirty="0">
                <a:latin typeface="Cambria"/>
                <a:cs typeface="Cambria"/>
              </a:rPr>
              <a:t>y</a:t>
            </a:r>
            <a:r>
              <a:rPr sz="1400" spc="9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la</a:t>
            </a:r>
            <a:r>
              <a:rPr sz="1400" spc="95" dirty="0">
                <a:latin typeface="Cambria"/>
                <a:cs typeface="Cambria"/>
              </a:rPr>
              <a:t> </a:t>
            </a:r>
            <a:r>
              <a:rPr sz="1400" spc="120" dirty="0">
                <a:latin typeface="Cambria"/>
                <a:cs typeface="Cambria"/>
              </a:rPr>
              <a:t>VD</a:t>
            </a:r>
            <a:endParaRPr sz="1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 dirty="0">
              <a:latin typeface="Cambria"/>
              <a:cs typeface="Cambria"/>
            </a:endParaRPr>
          </a:p>
          <a:p>
            <a:pPr marL="1516380">
              <a:lnSpc>
                <a:spcPct val="100000"/>
              </a:lnSpc>
            </a:pPr>
            <a:r>
              <a:rPr sz="1400" b="1" spc="204" dirty="0">
                <a:latin typeface="Cambria"/>
                <a:cs typeface="Cambria"/>
              </a:rPr>
              <a:t>C</a:t>
            </a:r>
            <a:r>
              <a:rPr sz="1400" b="1" spc="-35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l</a:t>
            </a:r>
            <a:r>
              <a:rPr sz="1400" b="1" spc="-15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a</a:t>
            </a:r>
            <a:r>
              <a:rPr sz="1400" b="1" spc="-10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s</a:t>
            </a:r>
            <a:r>
              <a:rPr sz="1400" b="1" spc="-15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i</a:t>
            </a:r>
            <a:r>
              <a:rPr sz="1400" b="1" spc="-15" dirty="0">
                <a:latin typeface="Cambria"/>
                <a:cs typeface="Cambria"/>
              </a:rPr>
              <a:t> </a:t>
            </a:r>
            <a:r>
              <a:rPr sz="1400" b="1" spc="80" dirty="0">
                <a:latin typeface="Cambria"/>
                <a:cs typeface="Cambria"/>
              </a:rPr>
              <a:t>f</a:t>
            </a:r>
            <a:r>
              <a:rPr sz="1400" b="1" spc="-10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i</a:t>
            </a:r>
            <a:r>
              <a:rPr sz="1400" b="1" spc="-20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c</a:t>
            </a:r>
            <a:r>
              <a:rPr sz="1400" b="1" spc="-15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a</a:t>
            </a:r>
            <a:r>
              <a:rPr sz="1400" b="1" spc="-10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c</a:t>
            </a:r>
            <a:r>
              <a:rPr sz="1400" b="1" spc="-15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i</a:t>
            </a:r>
            <a:r>
              <a:rPr sz="1400" b="1" spc="-15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ó</a:t>
            </a:r>
            <a:r>
              <a:rPr sz="1400" b="1" spc="-20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n</a:t>
            </a:r>
            <a:r>
              <a:rPr sz="1400" b="1" spc="145" dirty="0">
                <a:latin typeface="Cambria"/>
                <a:cs typeface="Cambria"/>
              </a:rPr>
              <a:t>  </a:t>
            </a:r>
            <a:r>
              <a:rPr sz="1400" b="1" spc="135" dirty="0">
                <a:latin typeface="Cambria"/>
                <a:cs typeface="Cambria"/>
              </a:rPr>
              <a:t>de</a:t>
            </a:r>
            <a:r>
              <a:rPr sz="1400" b="1" spc="155" dirty="0">
                <a:latin typeface="Cambria"/>
                <a:cs typeface="Cambria"/>
              </a:rPr>
              <a:t>  </a:t>
            </a:r>
            <a:r>
              <a:rPr sz="1400" b="1" dirty="0">
                <a:latin typeface="Cambria"/>
                <a:cs typeface="Cambria"/>
              </a:rPr>
              <a:t>l</a:t>
            </a:r>
            <a:r>
              <a:rPr sz="1400" b="1" spc="-15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a</a:t>
            </a:r>
            <a:r>
              <a:rPr sz="1400" b="1" spc="-10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s</a:t>
            </a:r>
            <a:r>
              <a:rPr sz="1400" b="1" spc="150" dirty="0">
                <a:latin typeface="Cambria"/>
                <a:cs typeface="Cambria"/>
              </a:rPr>
              <a:t>  </a:t>
            </a:r>
            <a:r>
              <a:rPr sz="1400" b="1" dirty="0">
                <a:latin typeface="Cambria"/>
                <a:cs typeface="Cambria"/>
              </a:rPr>
              <a:t>v</a:t>
            </a:r>
            <a:r>
              <a:rPr sz="1400" b="1" spc="-15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a</a:t>
            </a:r>
            <a:r>
              <a:rPr sz="1400" b="1" spc="-10" dirty="0">
                <a:latin typeface="Cambria"/>
                <a:cs typeface="Cambria"/>
              </a:rPr>
              <a:t> </a:t>
            </a:r>
            <a:r>
              <a:rPr sz="1400" b="1" spc="-110" dirty="0">
                <a:latin typeface="Cambria"/>
                <a:cs typeface="Cambria"/>
              </a:rPr>
              <a:t>r</a:t>
            </a:r>
            <a:r>
              <a:rPr sz="1400" b="1" spc="-5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i</a:t>
            </a:r>
            <a:r>
              <a:rPr sz="1400" b="1" spc="-15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a</a:t>
            </a:r>
            <a:r>
              <a:rPr sz="1400" b="1" spc="-10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b</a:t>
            </a:r>
            <a:r>
              <a:rPr sz="1400" b="1" spc="-25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l</a:t>
            </a:r>
            <a:r>
              <a:rPr sz="1400" b="1" spc="-15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e</a:t>
            </a:r>
            <a:r>
              <a:rPr sz="1400" b="1" spc="-10" dirty="0">
                <a:latin typeface="Cambria"/>
                <a:cs typeface="Cambria"/>
              </a:rPr>
              <a:t> </a:t>
            </a:r>
            <a:r>
              <a:rPr sz="1400" b="1" spc="-50" dirty="0">
                <a:latin typeface="Cambria"/>
                <a:cs typeface="Cambria"/>
              </a:rPr>
              <a:t>s</a:t>
            </a:r>
            <a:endParaRPr sz="1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 dirty="0">
              <a:latin typeface="Cambria"/>
              <a:cs typeface="Cambria"/>
            </a:endParaRPr>
          </a:p>
          <a:p>
            <a:pPr marL="151638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ambria"/>
                <a:cs typeface="Cambria"/>
              </a:rPr>
              <a:t>Por</a:t>
            </a:r>
            <a:r>
              <a:rPr sz="1400" spc="9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la</a:t>
            </a:r>
            <a:r>
              <a:rPr sz="1400" spc="1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naturaleza</a:t>
            </a:r>
            <a:r>
              <a:rPr sz="1400" spc="9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1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su</a:t>
            </a:r>
            <a:r>
              <a:rPr sz="1400" spc="9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medición</a:t>
            </a:r>
            <a:endParaRPr sz="1400" dirty="0">
              <a:latin typeface="Cambria"/>
              <a:cs typeface="Cambria"/>
            </a:endParaRPr>
          </a:p>
          <a:p>
            <a:pPr marL="1516380">
              <a:lnSpc>
                <a:spcPct val="100000"/>
              </a:lnSpc>
            </a:pPr>
            <a:r>
              <a:rPr sz="1400" b="1" i="1" dirty="0">
                <a:latin typeface="Palatino Linotype"/>
                <a:cs typeface="Palatino Linotype"/>
              </a:rPr>
              <a:t>Cualitativas</a:t>
            </a:r>
            <a:r>
              <a:rPr sz="1400" b="1" i="1" spc="390" dirty="0">
                <a:latin typeface="Palatino Linotype"/>
                <a:cs typeface="Palatino Linotype"/>
              </a:rPr>
              <a:t> </a:t>
            </a:r>
            <a:r>
              <a:rPr sz="1400" b="1" i="1" dirty="0">
                <a:latin typeface="Palatino Linotype"/>
                <a:cs typeface="Palatino Linotype"/>
              </a:rPr>
              <a:t>o</a:t>
            </a:r>
            <a:r>
              <a:rPr sz="1400" b="1" i="1" spc="385" dirty="0">
                <a:latin typeface="Palatino Linotype"/>
                <a:cs typeface="Palatino Linotype"/>
              </a:rPr>
              <a:t> </a:t>
            </a:r>
            <a:r>
              <a:rPr sz="1400" b="1" i="1" dirty="0">
                <a:latin typeface="Palatino Linotype"/>
                <a:cs typeface="Palatino Linotype"/>
              </a:rPr>
              <a:t>categorías</a:t>
            </a:r>
            <a:r>
              <a:rPr sz="1400" b="1" i="1" spc="390" dirty="0">
                <a:latin typeface="Palatino Linotype"/>
                <a:cs typeface="Palatino Linotype"/>
              </a:rPr>
              <a:t> </a:t>
            </a:r>
            <a:r>
              <a:rPr sz="1400" b="1" i="1" dirty="0">
                <a:latin typeface="Palatino Linotype"/>
                <a:cs typeface="Palatino Linotype"/>
              </a:rPr>
              <a:t>no</a:t>
            </a:r>
            <a:r>
              <a:rPr sz="1400" b="1" i="1" spc="385" dirty="0">
                <a:latin typeface="Palatino Linotype"/>
                <a:cs typeface="Palatino Linotype"/>
              </a:rPr>
              <a:t> </a:t>
            </a:r>
            <a:r>
              <a:rPr sz="1400" b="1" i="1" dirty="0">
                <a:latin typeface="Palatino Linotype"/>
                <a:cs typeface="Palatino Linotype"/>
              </a:rPr>
              <a:t>Métricas:</a:t>
            </a:r>
            <a:r>
              <a:rPr sz="1400" b="1" i="1" spc="385" dirty="0">
                <a:latin typeface="Palatino Linotype"/>
                <a:cs typeface="Palatino Linotype"/>
              </a:rPr>
              <a:t> </a:t>
            </a:r>
            <a:r>
              <a:rPr sz="1400" dirty="0">
                <a:latin typeface="Cambria"/>
                <a:cs typeface="Cambria"/>
              </a:rPr>
              <a:t>Son</a:t>
            </a:r>
            <a:r>
              <a:rPr sz="1400" spc="43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aquellas</a:t>
            </a:r>
            <a:r>
              <a:rPr sz="1400" spc="44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que</a:t>
            </a:r>
            <a:r>
              <a:rPr sz="1400" spc="4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sólo</a:t>
            </a:r>
            <a:r>
              <a:rPr sz="1400" spc="44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pueden</a:t>
            </a:r>
            <a:r>
              <a:rPr sz="1400" spc="425" dirty="0">
                <a:latin typeface="Cambria"/>
                <a:cs typeface="Cambria"/>
              </a:rPr>
              <a:t> </a:t>
            </a:r>
            <a:r>
              <a:rPr sz="1400" spc="-25" dirty="0">
                <a:latin typeface="Cambria"/>
                <a:cs typeface="Cambria"/>
              </a:rPr>
              <a:t>ser</a:t>
            </a:r>
            <a:endParaRPr sz="1400" dirty="0">
              <a:latin typeface="Cambria"/>
              <a:cs typeface="Cambria"/>
            </a:endParaRPr>
          </a:p>
          <a:p>
            <a:pPr marL="1516380">
              <a:lnSpc>
                <a:spcPct val="100000"/>
              </a:lnSpc>
            </a:pPr>
            <a:r>
              <a:rPr sz="1400" spc="-10" dirty="0">
                <a:latin typeface="Cambria"/>
                <a:cs typeface="Cambria"/>
              </a:rPr>
              <a:t>expresados</a:t>
            </a:r>
            <a:endParaRPr sz="1400" dirty="0">
              <a:latin typeface="Cambria"/>
              <a:cs typeface="Cambria"/>
            </a:endParaRPr>
          </a:p>
          <a:p>
            <a:pPr marL="1516380" marR="5715">
              <a:lnSpc>
                <a:spcPct val="100000"/>
              </a:lnSpc>
            </a:pPr>
            <a:r>
              <a:rPr sz="1400" dirty="0">
                <a:latin typeface="Cambria"/>
                <a:cs typeface="Cambria"/>
              </a:rPr>
              <a:t>en</a:t>
            </a:r>
            <a:r>
              <a:rPr sz="1400" spc="204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términos</a:t>
            </a:r>
            <a:r>
              <a:rPr sz="1400" spc="2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cualitativos,</a:t>
            </a:r>
            <a:r>
              <a:rPr sz="1400" spc="2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en</a:t>
            </a:r>
            <a:r>
              <a:rPr sz="1400" spc="2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términos</a:t>
            </a:r>
            <a:r>
              <a:rPr sz="1400" spc="2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no</a:t>
            </a:r>
            <a:r>
              <a:rPr sz="1400" spc="2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numéricos,</a:t>
            </a:r>
            <a:r>
              <a:rPr sz="1400" spc="204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estableciendo</a:t>
            </a:r>
            <a:r>
              <a:rPr sz="1400" spc="22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categorías, niveles,</a:t>
            </a:r>
            <a:endParaRPr sz="1400" dirty="0">
              <a:latin typeface="Cambria"/>
              <a:cs typeface="Cambria"/>
            </a:endParaRPr>
          </a:p>
          <a:p>
            <a:pPr marL="1516380">
              <a:lnSpc>
                <a:spcPct val="100000"/>
              </a:lnSpc>
            </a:pPr>
            <a:r>
              <a:rPr sz="1400" dirty="0">
                <a:latin typeface="Cambria"/>
                <a:cs typeface="Cambria"/>
              </a:rPr>
              <a:t>jerarquías,</a:t>
            </a:r>
            <a:r>
              <a:rPr sz="1400" spc="50" dirty="0">
                <a:latin typeface="Cambria"/>
                <a:cs typeface="Cambria"/>
              </a:rPr>
              <a:t> </a:t>
            </a:r>
            <a:r>
              <a:rPr sz="1400" spc="-20" dirty="0">
                <a:latin typeface="Cambria"/>
                <a:cs typeface="Cambria"/>
              </a:rPr>
              <a:t>etc.</a:t>
            </a:r>
            <a:endParaRPr sz="1400" dirty="0">
              <a:latin typeface="Cambria"/>
              <a:cs typeface="Cambria"/>
            </a:endParaRPr>
          </a:p>
          <a:p>
            <a:pPr marL="1516380" marR="3330575">
              <a:lnSpc>
                <a:spcPct val="100000"/>
              </a:lnSpc>
            </a:pPr>
            <a:r>
              <a:rPr sz="1400" dirty="0">
                <a:latin typeface="Cambria"/>
                <a:cs typeface="Cambria"/>
              </a:rPr>
              <a:t>Ejemplo:</a:t>
            </a:r>
            <a:r>
              <a:rPr sz="1400" spc="17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Lugar</a:t>
            </a:r>
            <a:r>
              <a:rPr sz="1400" spc="16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18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residencia,</a:t>
            </a:r>
            <a:r>
              <a:rPr sz="1400" spc="175" dirty="0">
                <a:latin typeface="Cambria"/>
                <a:cs typeface="Cambria"/>
              </a:rPr>
              <a:t> </a:t>
            </a:r>
            <a:r>
              <a:rPr sz="1400" spc="-20" dirty="0">
                <a:latin typeface="Cambria"/>
                <a:cs typeface="Cambria"/>
              </a:rPr>
              <a:t>sexo </a:t>
            </a:r>
            <a:r>
              <a:rPr sz="1400" spc="10" dirty="0">
                <a:latin typeface="Cambria"/>
                <a:cs typeface="Cambria"/>
              </a:rPr>
              <a:t>Pueden</a:t>
            </a:r>
            <a:r>
              <a:rPr sz="1400" spc="90" dirty="0">
                <a:latin typeface="Cambria"/>
                <a:cs typeface="Cambria"/>
              </a:rPr>
              <a:t> </a:t>
            </a:r>
            <a:r>
              <a:rPr sz="1400" spc="10" dirty="0">
                <a:latin typeface="Cambria"/>
                <a:cs typeface="Cambria"/>
              </a:rPr>
              <a:t>ser</a:t>
            </a:r>
            <a:r>
              <a:rPr sz="1400" spc="80" dirty="0">
                <a:latin typeface="Cambria"/>
                <a:cs typeface="Cambria"/>
              </a:rPr>
              <a:t> </a:t>
            </a:r>
            <a:r>
              <a:rPr sz="1400" spc="10" dirty="0">
                <a:latin typeface="Cambria"/>
                <a:cs typeface="Cambria"/>
              </a:rPr>
              <a:t>:</a:t>
            </a:r>
            <a:r>
              <a:rPr sz="1400" spc="95" dirty="0">
                <a:latin typeface="Cambria"/>
                <a:cs typeface="Cambria"/>
              </a:rPr>
              <a:t> </a:t>
            </a:r>
            <a:r>
              <a:rPr sz="1400" spc="10" dirty="0">
                <a:latin typeface="Cambria"/>
                <a:cs typeface="Cambria"/>
              </a:rPr>
              <a:t>Nominales</a:t>
            </a:r>
            <a:r>
              <a:rPr sz="1400" spc="90" dirty="0">
                <a:latin typeface="Cambria"/>
                <a:cs typeface="Cambria"/>
              </a:rPr>
              <a:t> </a:t>
            </a:r>
            <a:r>
              <a:rPr sz="1400" spc="75" dirty="0">
                <a:latin typeface="Cambria"/>
                <a:cs typeface="Cambria"/>
              </a:rPr>
              <a:t>y</a:t>
            </a:r>
            <a:r>
              <a:rPr sz="1400" spc="9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Ordinales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994156" y="1295400"/>
            <a:ext cx="685800" cy="541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09831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575245" y="764704"/>
            <a:ext cx="8137525" cy="738664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kumimoji="0" lang="es-ES_tradnl" altLang="es-A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Identificación / Ajuste de las Preguntas e Hipótesis de Investigación / </a:t>
            </a:r>
            <a:r>
              <a:rPr lang="es-AR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Bunge (1979a: 283-284) distingue cuatro niveles en la operación de conjeturar (</a:t>
            </a:r>
            <a:r>
              <a:rPr lang="es-AR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hipotetizar</a:t>
            </a:r>
            <a:r>
              <a:rPr lang="es-AR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r>
              <a:rPr kumimoji="0" lang="es-ES_tradnl" altLang="es-A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Se </a:t>
            </a:r>
            <a:r>
              <a:rPr kumimoji="0" lang="es-ES_tradnl" altLang="es-A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empieza por i) pero se busca llegar a iv)</a:t>
            </a:r>
            <a:endParaRPr kumimoji="0" lang="es-ES_tradnl" altLang="es-A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89DA373C-50D1-DB0E-4962-7F84EBE6D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176995"/>
            <a:ext cx="7812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A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Las </a:t>
            </a:r>
            <a:r>
              <a:rPr kumimoji="0" lang="es-ES_tradnl" altLang="es-A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hipotesis</a:t>
            </a:r>
            <a:endParaRPr kumimoji="0" lang="es-ES" altLang="es-AR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339175463"/>
              </p:ext>
            </p:extLst>
          </p:nvPr>
        </p:nvGraphicFramePr>
        <p:xfrm>
          <a:off x="575245" y="1828800"/>
          <a:ext cx="8263955" cy="455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2769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8220" y="1025142"/>
            <a:ext cx="8133592" cy="47784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479" y="4900345"/>
            <a:ext cx="2333959" cy="1806574"/>
          </a:xfrm>
          <a:prstGeom prst="rect">
            <a:avLst/>
          </a:prstGeom>
        </p:spPr>
      </p:pic>
      <p:sp>
        <p:nvSpPr>
          <p:cNvPr id="9" name="Flecha izquierda y derecha 8"/>
          <p:cNvSpPr/>
          <p:nvPr/>
        </p:nvSpPr>
        <p:spPr>
          <a:xfrm rot="5400000">
            <a:off x="-2289780" y="3033387"/>
            <a:ext cx="5334000" cy="762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PROCESO</a:t>
            </a:r>
            <a:endParaRPr lang="es-AR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914400" y="609600"/>
            <a:ext cx="7315200" cy="415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PROYECTO</a:t>
            </a:r>
            <a:endParaRPr lang="es-AR" dirty="0"/>
          </a:p>
        </p:txBody>
      </p:sp>
      <p:sp>
        <p:nvSpPr>
          <p:cNvPr id="8" name="Rectángulo redondeado 7"/>
          <p:cNvSpPr/>
          <p:nvPr/>
        </p:nvSpPr>
        <p:spPr>
          <a:xfrm rot="5400000">
            <a:off x="7748158" y="1856352"/>
            <a:ext cx="2206493" cy="481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Clase 03 09 2024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1895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38200" y="1447800"/>
            <a:ext cx="5562600" cy="23760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problema de </a:t>
            </a:r>
            <a:r>
              <a:rPr lang="es-MX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investigación: </a:t>
            </a:r>
            <a:r>
              <a:rPr lang="es-MX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Bunge</a:t>
            </a:r>
            <a:endParaRPr lang="es-AR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problema, objetivos e hipótesis: </a:t>
            </a:r>
            <a:r>
              <a:rPr lang="es-MX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Cea De Ancona, </a:t>
            </a:r>
            <a:r>
              <a:rPr lang="es-MX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Destro</a:t>
            </a:r>
            <a:r>
              <a:rPr lang="es-MX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AR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AR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Próxima </a:t>
            </a:r>
            <a:r>
              <a:rPr lang="es-MX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clase: Diseño </a:t>
            </a:r>
            <a:r>
              <a:rPr lang="es-MX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MX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Igartua</a:t>
            </a:r>
            <a:r>
              <a:rPr lang="es-MX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Perosanz</a:t>
            </a:r>
            <a:r>
              <a:rPr lang="es-MX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Cea de Ancona, </a:t>
            </a:r>
            <a:r>
              <a:rPr lang="es-MX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Ansolabehere</a:t>
            </a:r>
            <a:r>
              <a:rPr lang="es-MX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Cortes y otros</a:t>
            </a:r>
            <a:endParaRPr lang="es-AR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962400"/>
            <a:ext cx="2770909" cy="267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4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1257300" y="92075"/>
            <a:ext cx="7812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AR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CIRCUITO DEL PROCESO DE INVESTIGACIÓN</a:t>
            </a:r>
            <a:endParaRPr kumimoji="0" lang="es-ES" altLang="es-AR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872163"/>
              </p:ext>
            </p:extLst>
          </p:nvPr>
        </p:nvGraphicFramePr>
        <p:xfrm>
          <a:off x="376238" y="1073944"/>
          <a:ext cx="4419600" cy="34163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19254529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403985413"/>
                    </a:ext>
                  </a:extLst>
                </a:gridCol>
              </a:tblGrid>
              <a:tr h="793750">
                <a:tc>
                  <a:txBody>
                    <a:bodyPr/>
                    <a:lstStyle/>
                    <a:p>
                      <a:r>
                        <a:rPr lang="es-MX" dirty="0" smtClean="0"/>
                        <a:t>Planteo de tema (contextualiza)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34867"/>
                  </a:ext>
                </a:extLst>
              </a:tr>
              <a:tr h="7937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Problema de investigación</a:t>
                      </a:r>
                      <a:endParaRPr lang="es-AR" dirty="0" smtClean="0"/>
                    </a:p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Objetivos</a:t>
                      </a:r>
                    </a:p>
                    <a:p>
                      <a:r>
                        <a:rPr lang="es-MX" dirty="0" smtClean="0"/>
                        <a:t>Tiempo Espacio</a:t>
                      </a:r>
                      <a:br>
                        <a:rPr lang="es-MX" dirty="0" smtClean="0"/>
                      </a:br>
                      <a:r>
                        <a:rPr lang="es-MX" dirty="0" err="1" smtClean="0"/>
                        <a:t>Justificacion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679762"/>
                  </a:ext>
                </a:extLst>
              </a:tr>
              <a:tr h="793750">
                <a:tc>
                  <a:txBody>
                    <a:bodyPr/>
                    <a:lstStyle/>
                    <a:p>
                      <a:r>
                        <a:rPr lang="es-MX" dirty="0" smtClean="0"/>
                        <a:t>Hipótesis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Teóricas</a:t>
                      </a:r>
                      <a:endParaRPr lang="es-AR" dirty="0" smtClean="0"/>
                    </a:p>
                    <a:p>
                      <a:r>
                        <a:rPr lang="es-MX" dirty="0" smtClean="0"/>
                        <a:t>Empíricas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752475"/>
                  </a:ext>
                </a:extLst>
              </a:tr>
              <a:tr h="793750">
                <a:tc>
                  <a:txBody>
                    <a:bodyPr/>
                    <a:lstStyle/>
                    <a:p>
                      <a:r>
                        <a:rPr lang="es-MX" dirty="0" smtClean="0"/>
                        <a:t>Diseño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¿Qué metodologías</a:t>
                      </a:r>
                      <a:r>
                        <a:rPr lang="es-MX" baseline="0" dirty="0" smtClean="0"/>
                        <a:t> y que técnicas para mi investigación?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454152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483" r="23503"/>
          <a:stretch/>
        </p:blipFill>
        <p:spPr>
          <a:xfrm>
            <a:off x="5790406" y="2185782"/>
            <a:ext cx="3124200" cy="230446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 rot="16200000">
            <a:off x="3273425" y="2591594"/>
            <a:ext cx="3735388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Proceso de </a:t>
            </a:r>
            <a:r>
              <a:rPr lang="es-MX" dirty="0" err="1" smtClean="0"/>
              <a:t>operacionalización</a:t>
            </a:r>
            <a:endParaRPr lang="es-AR" dirty="0"/>
          </a:p>
        </p:txBody>
      </p:sp>
      <p:sp>
        <p:nvSpPr>
          <p:cNvPr id="7" name="CuadroTexto 6"/>
          <p:cNvSpPr txBox="1"/>
          <p:nvPr/>
        </p:nvSpPr>
        <p:spPr>
          <a:xfrm>
            <a:off x="6172200" y="1073944"/>
            <a:ext cx="2360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Proceso cognitivo, de construcción y de validación</a:t>
            </a:r>
            <a:endParaRPr lang="es-AR" dirty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853" y="4876800"/>
            <a:ext cx="2333959" cy="1806574"/>
          </a:xfrm>
          <a:prstGeom prst="rect">
            <a:avLst/>
          </a:prstGeom>
        </p:spPr>
      </p:pic>
      <p:sp>
        <p:nvSpPr>
          <p:cNvPr id="8" name="3 Rectángulo"/>
          <p:cNvSpPr>
            <a:spLocks noChangeArrowheads="1"/>
          </p:cNvSpPr>
          <p:nvPr/>
        </p:nvSpPr>
        <p:spPr bwMode="auto">
          <a:xfrm>
            <a:off x="807641" y="4649788"/>
            <a:ext cx="4572000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/>
            <a:r>
              <a:rPr lang="es-AR" altLang="es-AR" sz="1400" dirty="0"/>
              <a:t>Si INVESTIGAR es </a:t>
            </a:r>
            <a:r>
              <a:rPr lang="es-AR" altLang="es-AR" sz="1400" b="1" dirty="0"/>
              <a:t>producir conocimiento,</a:t>
            </a:r>
          </a:p>
          <a:p>
            <a:pPr algn="ctr" eaLnBrk="1" hangingPunct="1"/>
            <a:endParaRPr lang="es-AR" altLang="es-AR" sz="1400" dirty="0"/>
          </a:p>
          <a:p>
            <a:pPr algn="ctr" eaLnBrk="1" hangingPunct="1"/>
            <a:endParaRPr lang="es-AR" altLang="es-AR" sz="1400" dirty="0"/>
          </a:p>
          <a:p>
            <a:pPr algn="ctr" eaLnBrk="1" hangingPunct="1"/>
            <a:r>
              <a:rPr lang="es-AR" altLang="es-AR" sz="1400" dirty="0"/>
              <a:t>entonces, es </a:t>
            </a:r>
            <a:r>
              <a:rPr lang="es-AR" altLang="es-AR" sz="1400" b="1" dirty="0"/>
              <a:t>buscar respuestas</a:t>
            </a:r>
            <a:r>
              <a:rPr lang="es-AR" altLang="es-AR" sz="1400" dirty="0"/>
              <a:t> a </a:t>
            </a:r>
            <a:r>
              <a:rPr lang="es-AR" altLang="es-AR" sz="1400" b="1" dirty="0"/>
              <a:t>problemas</a:t>
            </a:r>
            <a:r>
              <a:rPr lang="es-AR" altLang="es-AR" sz="1400" dirty="0"/>
              <a:t>, </a:t>
            </a:r>
          </a:p>
          <a:p>
            <a:pPr algn="ctr" eaLnBrk="1" hangingPunct="1"/>
            <a:r>
              <a:rPr lang="es-AR" altLang="es-AR" sz="1400" dirty="0"/>
              <a:t>preguntas, dudas, es resolver contradicciones,</a:t>
            </a:r>
          </a:p>
          <a:p>
            <a:pPr algn="ctr" eaLnBrk="1" hangingPunct="1"/>
            <a:endParaRPr lang="es-AR" altLang="es-AR" sz="1400" dirty="0"/>
          </a:p>
          <a:p>
            <a:pPr algn="ctr" eaLnBrk="1" hangingPunct="1"/>
            <a:endParaRPr lang="es-AR" altLang="es-AR" sz="1400" dirty="0"/>
          </a:p>
          <a:p>
            <a:pPr algn="ctr" eaLnBrk="1" hangingPunct="1"/>
            <a:r>
              <a:rPr lang="es-AR" altLang="es-AR" sz="1400" dirty="0"/>
              <a:t>y para ello es necesario </a:t>
            </a:r>
            <a:r>
              <a:rPr lang="es-AR" altLang="es-AR" sz="1400" b="1" dirty="0"/>
              <a:t>recorrer un</a:t>
            </a:r>
          </a:p>
          <a:p>
            <a:pPr algn="ctr" eaLnBrk="1" hangingPunct="1"/>
            <a:r>
              <a:rPr lang="es-AR" altLang="es-AR" sz="1400" b="1" dirty="0"/>
              <a:t>proceso de investigación.</a:t>
            </a:r>
          </a:p>
        </p:txBody>
      </p:sp>
      <p:sp>
        <p:nvSpPr>
          <p:cNvPr id="9" name="4 Flecha abajo"/>
          <p:cNvSpPr/>
          <p:nvPr/>
        </p:nvSpPr>
        <p:spPr>
          <a:xfrm>
            <a:off x="2989391" y="4877261"/>
            <a:ext cx="358775" cy="4905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sz="1400"/>
          </a:p>
        </p:txBody>
      </p:sp>
      <p:sp>
        <p:nvSpPr>
          <p:cNvPr id="10" name="5 Flecha abajo"/>
          <p:cNvSpPr/>
          <p:nvPr/>
        </p:nvSpPr>
        <p:spPr>
          <a:xfrm>
            <a:off x="2836990" y="5916506"/>
            <a:ext cx="663575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sz="1400"/>
          </a:p>
        </p:txBody>
      </p:sp>
      <p:sp>
        <p:nvSpPr>
          <p:cNvPr id="5" name="Abrir llave 4"/>
          <p:cNvSpPr/>
          <p:nvPr/>
        </p:nvSpPr>
        <p:spPr>
          <a:xfrm>
            <a:off x="152400" y="1828800"/>
            <a:ext cx="381000" cy="18288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0" y="2819400"/>
            <a:ext cx="807641" cy="2057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95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24A165F-F6E2-4012-B6F3-56306F6E00FE}" type="slidenum">
              <a:rPr lang="es-ES" altLang="es-AR">
                <a:latin typeface="Calisto MT" panose="02040603050505030304" pitchFamily="18" charset="0"/>
              </a:rPr>
              <a:pPr eaLnBrk="1" hangingPunct="1"/>
              <a:t>4</a:t>
            </a:fld>
            <a:endParaRPr lang="es-ES" altLang="es-AR">
              <a:latin typeface="Calisto MT" panose="02040603050505030304" pitchFamily="18" charset="0"/>
            </a:endParaRP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224540" y="436468"/>
            <a:ext cx="594121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100" b="1">
                <a:solidFill>
                  <a:schemeClr val="tx2"/>
                </a:solidFill>
                <a:latin typeface="Calisto MT" panose="02040603050505030304" pitchFamily="18" charset="0"/>
              </a:rPr>
              <a:t>La situación problemática</a:t>
            </a:r>
          </a:p>
        </p:txBody>
      </p: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1066800" y="1219200"/>
            <a:ext cx="6481763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Aft>
                <a:spcPct val="50000"/>
              </a:spcAft>
              <a:buClr>
                <a:schemeClr val="tx1"/>
              </a:buClr>
              <a:buFont typeface="Symbol" panose="05050102010706020507" pitchFamily="18" charset="2"/>
              <a:buBlip>
                <a:blip r:embed="rId2"/>
              </a:buBlip>
            </a:pPr>
            <a:r>
              <a:rPr lang="es-MX" altLang="es-AR" sz="1400" dirty="0">
                <a:latin typeface="Calisto MT" panose="02040603050505030304" pitchFamily="18" charset="0"/>
              </a:rPr>
              <a:t>Definir un problema en ciencias sociales es “poner bajo sospecha” las condiciones bajo las cuales se supone ocurre o puede ocurrir un fenómeno. </a:t>
            </a:r>
            <a:endParaRPr lang="es-ES" altLang="es-AR" sz="1400" dirty="0">
              <a:latin typeface="Calisto MT" panose="02040603050505030304" pitchFamily="18" charset="0"/>
            </a:endParaRPr>
          </a:p>
          <a:p>
            <a:pPr algn="just">
              <a:spcAft>
                <a:spcPct val="50000"/>
              </a:spcAft>
              <a:buClr>
                <a:schemeClr val="tx1"/>
              </a:buClr>
              <a:buFont typeface="Symbol" panose="05050102010706020507" pitchFamily="18" charset="2"/>
              <a:buBlip>
                <a:blip r:embed="rId2"/>
              </a:buBlip>
            </a:pPr>
            <a:r>
              <a:rPr lang="es-MX" altLang="es-AR" sz="1400" dirty="0">
                <a:latin typeface="Calisto MT" panose="02040603050505030304" pitchFamily="18" charset="0"/>
              </a:rPr>
              <a:t>Puede comprenderse este proceso como un proceso de desnaturalización de algún sector de la realidad (</a:t>
            </a:r>
            <a:r>
              <a:rPr lang="es-MX" altLang="es-AR" sz="1400" dirty="0" err="1">
                <a:latin typeface="Calisto MT" panose="02040603050505030304" pitchFamily="18" charset="0"/>
              </a:rPr>
              <a:t>Borsotti</a:t>
            </a:r>
            <a:r>
              <a:rPr lang="es-MX" altLang="es-AR" sz="1400" dirty="0">
                <a:latin typeface="Calisto MT" panose="02040603050505030304" pitchFamily="18" charset="0"/>
              </a:rPr>
              <a:t>, 2009). </a:t>
            </a:r>
            <a:endParaRPr lang="es-ES" altLang="es-AR" sz="1400" dirty="0">
              <a:latin typeface="Calisto MT" panose="02040603050505030304" pitchFamily="18" charset="0"/>
            </a:endParaRPr>
          </a:p>
          <a:p>
            <a:pPr algn="just">
              <a:spcAft>
                <a:spcPct val="50000"/>
              </a:spcAft>
              <a:buClr>
                <a:schemeClr val="tx1"/>
              </a:buClr>
              <a:buFont typeface="Symbol" panose="05050102010706020507" pitchFamily="18" charset="2"/>
              <a:buBlip>
                <a:blip r:embed="rId2"/>
              </a:buBlip>
            </a:pPr>
            <a:r>
              <a:rPr lang="es-MX" altLang="es-AR" sz="1400" dirty="0">
                <a:latin typeface="Calisto MT" panose="02040603050505030304" pitchFamily="18" charset="0"/>
              </a:rPr>
              <a:t>Las </a:t>
            </a:r>
            <a:r>
              <a:rPr lang="es-ES" altLang="es-AR" sz="1400" dirty="0">
                <a:latin typeface="Calisto MT" panose="02040603050505030304" pitchFamily="18" charset="0"/>
              </a:rPr>
              <a:t>ideas iniciales son vagas y requieren analizarse para que se transformen en planteamientos más precisos y estructurados </a:t>
            </a: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609601" y="3263297"/>
            <a:ext cx="7203282" cy="143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Aft>
                <a:spcPct val="50000"/>
              </a:spcAft>
              <a:buClr>
                <a:schemeClr val="tx1"/>
              </a:buClr>
              <a:buFont typeface="Symbol" panose="05050102010706020507" pitchFamily="18" charset="2"/>
              <a:buNone/>
            </a:pPr>
            <a:r>
              <a:rPr lang="es-ES" altLang="es-AR" sz="1400" b="1" u="sng" dirty="0">
                <a:latin typeface="Calisto MT" panose="02040603050505030304" pitchFamily="18" charset="0"/>
              </a:rPr>
              <a:t>Situación problemática</a:t>
            </a:r>
          </a:p>
          <a:p>
            <a:pPr algn="just" eaLnBrk="1" hangingPunct="1">
              <a:lnSpc>
                <a:spcPct val="120000"/>
              </a:lnSpc>
              <a:spcAft>
                <a:spcPct val="50000"/>
              </a:spcAft>
              <a:buClr>
                <a:schemeClr val="tx1"/>
              </a:buClr>
              <a:buFont typeface="Symbol" panose="05050102010706020507" pitchFamily="18" charset="2"/>
              <a:buNone/>
            </a:pPr>
            <a:r>
              <a:rPr lang="es-ES" altLang="es-AR" sz="1400" i="1" dirty="0">
                <a:latin typeface="Calisto MT" panose="02040603050505030304" pitchFamily="18" charset="0"/>
              </a:rPr>
              <a:t>Estado de cosas, sucesos, situaciones, procesos, existentes en la teoría o en la </a:t>
            </a:r>
            <a:r>
              <a:rPr lang="es-ES" altLang="es-AR" sz="1400" i="1" dirty="0" err="1">
                <a:latin typeface="Calisto MT" panose="02040603050505030304" pitchFamily="18" charset="0"/>
              </a:rPr>
              <a:t>empiria</a:t>
            </a:r>
            <a:r>
              <a:rPr lang="es-ES" altLang="es-AR" sz="1400" i="1" dirty="0">
                <a:latin typeface="Calisto MT" panose="02040603050505030304" pitchFamily="18" charset="0"/>
              </a:rPr>
              <a:t> que, por resultar insatisfactorios para alguien, son percibidos como problemáticos y que, para abordarlos o solucionarlos, requieren acudir al conocimiento científico disponible o a la producción de nuevo conocimiento (</a:t>
            </a:r>
            <a:r>
              <a:rPr lang="es-ES" altLang="es-AR" sz="1400" i="1" dirty="0" err="1">
                <a:latin typeface="Calisto MT" panose="02040603050505030304" pitchFamily="18" charset="0"/>
              </a:rPr>
              <a:t>Borsotti</a:t>
            </a:r>
            <a:r>
              <a:rPr lang="es-ES" altLang="es-AR" sz="1400" i="1" dirty="0">
                <a:latin typeface="Calisto MT" panose="02040603050505030304" pitchFamily="18" charset="0"/>
              </a:rPr>
              <a:t>, 2009: 31).</a:t>
            </a:r>
            <a:endParaRPr lang="es-ES" altLang="es-AR" sz="1400" b="1" i="1" u="sng" dirty="0">
              <a:latin typeface="Calisto MT" panose="02040603050505030304" pitchFamily="18" charset="0"/>
            </a:endParaRPr>
          </a:p>
        </p:txBody>
      </p:sp>
      <p:sp>
        <p:nvSpPr>
          <p:cNvPr id="35851" name="AutoShape 11"/>
          <p:cNvSpPr>
            <a:spLocks noChangeArrowheads="1"/>
          </p:cNvSpPr>
          <p:nvPr/>
        </p:nvSpPr>
        <p:spPr bwMode="auto">
          <a:xfrm rot="5400000">
            <a:off x="1482195" y="2749175"/>
            <a:ext cx="432197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>
              <a:defRPr/>
            </a:pPr>
            <a:endParaRPr lang="en-US" sz="1350">
              <a:latin typeface="Arial" charset="0"/>
            </a:endParaRPr>
          </a:p>
        </p:txBody>
      </p:sp>
      <p:sp>
        <p:nvSpPr>
          <p:cNvPr id="7175" name="Rectangle 12"/>
          <p:cNvSpPr>
            <a:spLocks noChangeArrowheads="1"/>
          </p:cNvSpPr>
          <p:nvPr/>
        </p:nvSpPr>
        <p:spPr bwMode="auto">
          <a:xfrm>
            <a:off x="1910954" y="3109913"/>
            <a:ext cx="103906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AR" sz="900" dirty="0">
                <a:latin typeface="Calisto MT" panose="02040603050505030304" pitchFamily="18" charset="0"/>
              </a:rPr>
              <a:t>Primera instancia</a:t>
            </a:r>
          </a:p>
        </p:txBody>
      </p:sp>
      <p:sp>
        <p:nvSpPr>
          <p:cNvPr id="7176" name="Rectangle 13"/>
          <p:cNvSpPr>
            <a:spLocks noChangeArrowheads="1"/>
          </p:cNvSpPr>
          <p:nvPr/>
        </p:nvSpPr>
        <p:spPr bwMode="auto">
          <a:xfrm>
            <a:off x="377849" y="5070234"/>
            <a:ext cx="4105275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Aft>
                <a:spcPct val="500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s-ES" altLang="es-AR" sz="1400" dirty="0">
                <a:latin typeface="Calisto MT" panose="02040603050505030304" pitchFamily="18" charset="0"/>
              </a:rPr>
              <a:t> </a:t>
            </a:r>
            <a:r>
              <a:rPr lang="es-ES" altLang="es-AR" sz="1400" u="sng" dirty="0">
                <a:latin typeface="Calisto MT" panose="02040603050505030304" pitchFamily="18" charset="0"/>
              </a:rPr>
              <a:t>Familiarización</a:t>
            </a:r>
            <a:r>
              <a:rPr lang="es-ES" altLang="es-AR" sz="1400" dirty="0">
                <a:latin typeface="Calisto MT" panose="02040603050505030304" pitchFamily="18" charset="0"/>
              </a:rPr>
              <a:t>: buscar información, de tipo descriptiva, sobre el contexto y los antecedentes.</a:t>
            </a:r>
          </a:p>
          <a:p>
            <a:pPr algn="just" eaLnBrk="1" hangingPunct="1">
              <a:spcAft>
                <a:spcPct val="500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s-ES" altLang="es-AR" sz="1400" dirty="0">
                <a:latin typeface="Calisto MT" panose="02040603050505030304" pitchFamily="18" charset="0"/>
              </a:rPr>
              <a:t>Dar cuenta de los </a:t>
            </a:r>
            <a:r>
              <a:rPr lang="es-ES" altLang="es-AR" sz="1400" u="sng" dirty="0">
                <a:latin typeface="Calisto MT" panose="02040603050505030304" pitchFamily="18" charset="0"/>
              </a:rPr>
              <a:t>valores</a:t>
            </a:r>
            <a:r>
              <a:rPr lang="es-ES" altLang="es-AR" sz="1400" dirty="0">
                <a:latin typeface="Calisto MT" panose="02040603050505030304" pitchFamily="18" charset="0"/>
              </a:rPr>
              <a:t> que fundamentan la </a:t>
            </a:r>
            <a:r>
              <a:rPr lang="es-ES" altLang="es-AR" sz="1400" dirty="0" smtClean="0">
                <a:latin typeface="Calisto MT" panose="02040603050505030304" pitchFamily="18" charset="0"/>
              </a:rPr>
              <a:t>decisión</a:t>
            </a:r>
          </a:p>
          <a:p>
            <a:pPr algn="just" eaLnBrk="1" hangingPunct="1">
              <a:spcAft>
                <a:spcPct val="500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s-ES" altLang="es-AR" sz="1400" dirty="0" err="1" smtClean="0">
                <a:latin typeface="Calisto MT" panose="02040603050505030304" pitchFamily="18" charset="0"/>
              </a:rPr>
              <a:t>Revision</a:t>
            </a:r>
            <a:r>
              <a:rPr lang="es-ES" altLang="es-AR" sz="1400" dirty="0" smtClean="0">
                <a:latin typeface="Calisto MT" panose="02040603050505030304" pitchFamily="18" charset="0"/>
              </a:rPr>
              <a:t> literaria / indagaciones exploratorias (</a:t>
            </a:r>
            <a:r>
              <a:rPr lang="es-ES" altLang="es-AR" sz="1400" dirty="0" err="1" smtClean="0">
                <a:latin typeface="Calisto MT" panose="02040603050505030304" pitchFamily="18" charset="0"/>
              </a:rPr>
              <a:t>Seran</a:t>
            </a:r>
            <a:r>
              <a:rPr lang="es-ES" altLang="es-AR" sz="1400" dirty="0" smtClean="0">
                <a:latin typeface="Calisto MT" panose="02040603050505030304" pitchFamily="18" charset="0"/>
              </a:rPr>
              <a:t> luego el referente del diseño)</a:t>
            </a:r>
            <a:endParaRPr lang="es-ES" altLang="es-AR" sz="1400" dirty="0">
              <a:latin typeface="Calisto MT" panose="02040603050505030304" pitchFamily="18" charset="0"/>
            </a:endParaRPr>
          </a:p>
        </p:txBody>
      </p:sp>
      <p:sp>
        <p:nvSpPr>
          <p:cNvPr id="7177" name="Line 14"/>
          <p:cNvSpPr>
            <a:spLocks noChangeShapeType="1"/>
          </p:cNvSpPr>
          <p:nvPr/>
        </p:nvSpPr>
        <p:spPr bwMode="auto">
          <a:xfrm>
            <a:off x="1744266" y="4807327"/>
            <a:ext cx="0" cy="432198"/>
          </a:xfrm>
          <a:prstGeom prst="line">
            <a:avLst/>
          </a:prstGeom>
          <a:noFill/>
          <a:ln w="101600">
            <a:solidFill>
              <a:schemeClr val="bg2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AR"/>
          </a:p>
        </p:txBody>
      </p:sp>
      <p:sp>
        <p:nvSpPr>
          <p:cNvPr id="7178" name="Rectangle 16"/>
          <p:cNvSpPr>
            <a:spLocks noChangeArrowheads="1"/>
          </p:cNvSpPr>
          <p:nvPr/>
        </p:nvSpPr>
        <p:spPr bwMode="auto">
          <a:xfrm>
            <a:off x="4786323" y="5162242"/>
            <a:ext cx="1717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50000"/>
              </a:spcAft>
              <a:buClr>
                <a:schemeClr val="tx1"/>
              </a:buClr>
              <a:buFont typeface="Symbol" panose="05050102010706020507" pitchFamily="18" charset="2"/>
              <a:buNone/>
            </a:pPr>
            <a:r>
              <a:rPr lang="es-ES" altLang="es-AR" sz="1400" b="1" u="sng" dirty="0">
                <a:latin typeface="Calisto MT" panose="02040603050505030304" pitchFamily="18" charset="0"/>
              </a:rPr>
              <a:t>PROBLEMA DE INVESTIGACIÓN</a:t>
            </a:r>
          </a:p>
        </p:txBody>
      </p:sp>
      <p:sp>
        <p:nvSpPr>
          <p:cNvPr id="7179" name="AutoShape 17"/>
          <p:cNvSpPr>
            <a:spLocks/>
          </p:cNvSpPr>
          <p:nvPr/>
        </p:nvSpPr>
        <p:spPr bwMode="auto">
          <a:xfrm>
            <a:off x="4539315" y="4863220"/>
            <a:ext cx="378619" cy="1188244"/>
          </a:xfrm>
          <a:prstGeom prst="rightBrace">
            <a:avLst>
              <a:gd name="adj1" fmla="val 26153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7180" name="AutoShape 18"/>
          <p:cNvSpPr>
            <a:spLocks noChangeArrowheads="1"/>
          </p:cNvSpPr>
          <p:nvPr/>
        </p:nvSpPr>
        <p:spPr bwMode="auto">
          <a:xfrm>
            <a:off x="5306827" y="6401367"/>
            <a:ext cx="1538288" cy="270273"/>
          </a:xfrm>
          <a:prstGeom prst="curvedUpArrow">
            <a:avLst>
              <a:gd name="adj1" fmla="val 113832"/>
              <a:gd name="adj2" fmla="val 227665"/>
              <a:gd name="adj3" fmla="val 33333"/>
            </a:avLst>
          </a:prstGeom>
          <a:gradFill rotWithShape="1">
            <a:gsLst>
              <a:gs pos="0">
                <a:srgbClr val="DDDDDD"/>
              </a:gs>
              <a:gs pos="50000">
                <a:srgbClr val="F8F8F8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AR" altLang="es-AR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266" y="5162242"/>
            <a:ext cx="1677734" cy="164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2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2A898B-A96B-4FE5-8A51-B2EA2FAF8ECD}" type="slidenum">
              <a:rPr lang="es-ES" altLang="es-AR">
                <a:latin typeface="Calisto MT" panose="02040603050505030304" pitchFamily="18" charset="0"/>
              </a:rPr>
              <a:pPr eaLnBrk="1" hangingPunct="1"/>
              <a:t>5</a:t>
            </a:fld>
            <a:endParaRPr lang="es-ES" altLang="es-AR">
              <a:latin typeface="Calisto MT" panose="02040603050505030304" pitchFamily="18" charset="0"/>
            </a:endParaRP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685801" y="1701404"/>
            <a:ext cx="712708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AR" sz="1600">
                <a:latin typeface="Calisto MT" panose="02040603050505030304" pitchFamily="18" charset="0"/>
              </a:rPr>
              <a:t> </a:t>
            </a:r>
            <a:r>
              <a:rPr lang="es-AR" altLang="es-AR" sz="1600">
                <a:latin typeface="Calisto MT" panose="02040603050505030304" pitchFamily="18" charset="0"/>
              </a:rPr>
              <a:t>Fundamentado en teorías y conocimientos previos del objeto</a:t>
            </a:r>
            <a:endParaRPr lang="es-ES" altLang="es-AR" sz="1600">
              <a:latin typeface="Calisto MT" panose="02040603050505030304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AR" sz="1600">
                <a:latin typeface="Calisto MT" panose="02040603050505030304" pitchFamily="18" charset="0"/>
              </a:rPr>
              <a:t> </a:t>
            </a:r>
            <a:r>
              <a:rPr lang="es-AR" altLang="es-AR" sz="1600">
                <a:latin typeface="Calisto MT" panose="02040603050505030304" pitchFamily="18" charset="0"/>
              </a:rPr>
              <a:t>Se posiciona frente a un saber científico conocido y adquiere sentido en un determinado campo de conflictos sociales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AR" altLang="es-AR" sz="1600">
                <a:latin typeface="Calisto MT" panose="02040603050505030304" pitchFamily="18" charset="0"/>
              </a:rPr>
              <a:t> Implica interrogar desde o hacia un campo de hechos aceptados, y hacia o desde un campo de teorías aceptadas. </a:t>
            </a:r>
            <a:endParaRPr lang="es-ES" altLang="es-AR" sz="1600">
              <a:latin typeface="Calisto MT" panose="02040603050505030304" pitchFamily="18" charset="0"/>
            </a:endParaRP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1331119" y="1041798"/>
            <a:ext cx="594121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100" b="1">
                <a:solidFill>
                  <a:schemeClr val="tx2"/>
                </a:solidFill>
                <a:latin typeface="Calisto MT" panose="02040603050505030304" pitchFamily="18" charset="0"/>
              </a:rPr>
              <a:t>El problema de investigación I</a:t>
            </a:r>
          </a:p>
        </p:txBody>
      </p:sp>
      <p:sp>
        <p:nvSpPr>
          <p:cNvPr id="141318" name="Oval 6"/>
          <p:cNvSpPr>
            <a:spLocks noChangeArrowheads="1"/>
          </p:cNvSpPr>
          <p:nvPr/>
        </p:nvSpPr>
        <p:spPr bwMode="auto">
          <a:xfrm>
            <a:off x="4031457" y="4941094"/>
            <a:ext cx="1079898" cy="486966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1350" b="1">
                <a:latin typeface="Arial" charset="0"/>
              </a:rPr>
              <a:t>Teoría A</a:t>
            </a:r>
          </a:p>
        </p:txBody>
      </p:sp>
      <p:sp>
        <p:nvSpPr>
          <p:cNvPr id="141319" name="Oval 7"/>
          <p:cNvSpPr>
            <a:spLocks noChangeArrowheads="1"/>
          </p:cNvSpPr>
          <p:nvPr/>
        </p:nvSpPr>
        <p:spPr bwMode="auto">
          <a:xfrm>
            <a:off x="4031457" y="4346973"/>
            <a:ext cx="1079898" cy="486966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1350" b="1">
                <a:latin typeface="Arial" charset="0"/>
              </a:rPr>
              <a:t>Hechos a</a:t>
            </a:r>
          </a:p>
        </p:txBody>
      </p:sp>
      <p:sp>
        <p:nvSpPr>
          <p:cNvPr id="141320" name="Oval 8"/>
          <p:cNvSpPr>
            <a:spLocks noChangeArrowheads="1"/>
          </p:cNvSpPr>
          <p:nvPr/>
        </p:nvSpPr>
        <p:spPr bwMode="auto">
          <a:xfrm>
            <a:off x="4031457" y="3807619"/>
            <a:ext cx="1079898" cy="486966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1350" b="1">
                <a:latin typeface="Arial" charset="0"/>
              </a:rPr>
              <a:t>Teoría A’</a:t>
            </a:r>
          </a:p>
        </p:txBody>
      </p:sp>
      <p:sp>
        <p:nvSpPr>
          <p:cNvPr id="141321" name="Oval 9"/>
          <p:cNvSpPr>
            <a:spLocks noChangeArrowheads="1"/>
          </p:cNvSpPr>
          <p:nvPr/>
        </p:nvSpPr>
        <p:spPr bwMode="auto">
          <a:xfrm>
            <a:off x="4031457" y="3213498"/>
            <a:ext cx="1079898" cy="486966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1350" b="1">
                <a:latin typeface="Arial" charset="0"/>
              </a:rPr>
              <a:t>Hechos a’</a:t>
            </a:r>
          </a:p>
        </p:txBody>
      </p:sp>
      <p:sp>
        <p:nvSpPr>
          <p:cNvPr id="8201" name="AutoShape 10"/>
          <p:cNvSpPr>
            <a:spLocks noChangeArrowheads="1"/>
          </p:cNvSpPr>
          <p:nvPr/>
        </p:nvSpPr>
        <p:spPr bwMode="auto">
          <a:xfrm rot="17424593">
            <a:off x="3438526" y="4776788"/>
            <a:ext cx="756047" cy="215503"/>
          </a:xfrm>
          <a:prstGeom prst="curvedDownArrow">
            <a:avLst>
              <a:gd name="adj1" fmla="val 70166"/>
              <a:gd name="adj2" fmla="val 140332"/>
              <a:gd name="adj3" fmla="val 33333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AR" altLang="es-AR" sz="1350"/>
          </a:p>
        </p:txBody>
      </p:sp>
      <p:sp>
        <p:nvSpPr>
          <p:cNvPr id="8202" name="AutoShape 12"/>
          <p:cNvSpPr>
            <a:spLocks noChangeArrowheads="1"/>
          </p:cNvSpPr>
          <p:nvPr/>
        </p:nvSpPr>
        <p:spPr bwMode="auto">
          <a:xfrm rot="17424593">
            <a:off x="3406379" y="3649266"/>
            <a:ext cx="810816" cy="270273"/>
          </a:xfrm>
          <a:prstGeom prst="curvedDownArrow">
            <a:avLst>
              <a:gd name="adj1" fmla="val 60000"/>
              <a:gd name="adj2" fmla="val 120000"/>
              <a:gd name="adj3" fmla="val 33333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AR" altLang="es-AR" sz="1350"/>
          </a:p>
        </p:txBody>
      </p:sp>
      <p:sp>
        <p:nvSpPr>
          <p:cNvPr id="8203" name="AutoShape 13"/>
          <p:cNvSpPr>
            <a:spLocks noChangeArrowheads="1"/>
          </p:cNvSpPr>
          <p:nvPr/>
        </p:nvSpPr>
        <p:spPr bwMode="auto">
          <a:xfrm rot="15557783">
            <a:off x="5062538" y="4185048"/>
            <a:ext cx="702469" cy="269082"/>
          </a:xfrm>
          <a:prstGeom prst="curvedUpArrow">
            <a:avLst>
              <a:gd name="adj1" fmla="val 52212"/>
              <a:gd name="adj2" fmla="val 104425"/>
              <a:gd name="adj3" fmla="val 33333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AR" altLang="es-AR" sz="1350"/>
          </a:p>
        </p:txBody>
      </p:sp>
      <p:sp>
        <p:nvSpPr>
          <p:cNvPr id="8204" name="Text Box 14"/>
          <p:cNvSpPr txBox="1">
            <a:spLocks noChangeArrowheads="1"/>
          </p:cNvSpPr>
          <p:nvPr/>
        </p:nvSpPr>
        <p:spPr bwMode="auto">
          <a:xfrm>
            <a:off x="2195513" y="4131469"/>
            <a:ext cx="18907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AR" sz="1500">
                <a:latin typeface="Calisto MT" panose="02040603050505030304" pitchFamily="18" charset="0"/>
              </a:rPr>
              <a:t>La teoría dota de sentido a los hechos</a:t>
            </a:r>
          </a:p>
        </p:txBody>
      </p:sp>
      <p:sp>
        <p:nvSpPr>
          <p:cNvPr id="8205" name="Text Box 15"/>
          <p:cNvSpPr txBox="1">
            <a:spLocks noChangeArrowheads="1"/>
          </p:cNvSpPr>
          <p:nvPr/>
        </p:nvSpPr>
        <p:spPr bwMode="auto">
          <a:xfrm>
            <a:off x="5274469" y="4131469"/>
            <a:ext cx="1997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AR" sz="1200">
                <a:latin typeface="Calisto MT" panose="02040603050505030304" pitchFamily="18" charset="0"/>
              </a:rPr>
              <a:t>Los hechos obligan a repensar teorías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3383370" y="6042164"/>
            <a:ext cx="183671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AR" altLang="es-AR" sz="1200" dirty="0"/>
              <a:t>Si no hay conocimiento previo, no hay problema.</a:t>
            </a:r>
          </a:p>
        </p:txBody>
      </p:sp>
      <p:cxnSp>
        <p:nvCxnSpPr>
          <p:cNvPr id="3" name="Conector recto 2"/>
          <p:cNvCxnSpPr/>
          <p:nvPr/>
        </p:nvCxnSpPr>
        <p:spPr>
          <a:xfrm flipV="1">
            <a:off x="5611207" y="4685467"/>
            <a:ext cx="1322993" cy="1818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/>
          <p:cNvSpPr txBox="1"/>
          <p:nvPr/>
        </p:nvSpPr>
        <p:spPr>
          <a:xfrm>
            <a:off x="6488313" y="5628382"/>
            <a:ext cx="189368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Diferencias con practicas del sentido </a:t>
            </a:r>
            <a:r>
              <a:rPr lang="es-MX" dirty="0" err="1" smtClean="0"/>
              <a:t>comun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9187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5909968-5E5D-4A43-A69A-8A30DE693198}" type="slidenum">
              <a:rPr lang="es-ES" altLang="es-AR">
                <a:latin typeface="Calisto MT" panose="02040603050505030304" pitchFamily="18" charset="0"/>
              </a:rPr>
              <a:pPr eaLnBrk="1" hangingPunct="1"/>
              <a:t>6</a:t>
            </a:fld>
            <a:endParaRPr lang="es-ES" altLang="es-AR">
              <a:latin typeface="Calisto MT" panose="02040603050505030304" pitchFamily="18" charset="0"/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521494" y="868078"/>
            <a:ext cx="770810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AR" sz="1200" dirty="0">
                <a:latin typeface="Calisto MT" panose="02040603050505030304" pitchFamily="18" charset="0"/>
              </a:rPr>
              <a:t> Debe expresar una relación entre dos o más conceptos o variables.</a:t>
            </a: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AR" sz="1200" dirty="0">
                <a:latin typeface="Calisto MT" panose="02040603050505030304" pitchFamily="18" charset="0"/>
              </a:rPr>
              <a:t> Debe estar formulado como pregunta, claramente y sin ambigüedad, focalizando aspectos determinados y precisos de una situación problemática</a:t>
            </a: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AR" sz="1200" dirty="0">
                <a:latin typeface="Calisto MT" panose="02040603050505030304" pitchFamily="18" charset="0"/>
              </a:rPr>
              <a:t>Los interrogantes deben trabajar con conceptos que puedan ser ‘traducidos’ en referentes empíricos observables.</a:t>
            </a: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AR" sz="1200" dirty="0">
                <a:latin typeface="Calisto MT" panose="02040603050505030304" pitchFamily="18" charset="0"/>
              </a:rPr>
              <a:t> Debe tener una delimitación espacio-temporal</a:t>
            </a:r>
          </a:p>
        </p:txBody>
      </p:sp>
      <p:sp>
        <p:nvSpPr>
          <p:cNvPr id="9220" name="AutoShape 14"/>
          <p:cNvSpPr>
            <a:spLocks noChangeArrowheads="1"/>
          </p:cNvSpPr>
          <p:nvPr/>
        </p:nvSpPr>
        <p:spPr bwMode="auto">
          <a:xfrm>
            <a:off x="1223963" y="4346973"/>
            <a:ext cx="2268141" cy="757238"/>
          </a:xfrm>
          <a:prstGeom prst="cloudCallout">
            <a:avLst>
              <a:gd name="adj1" fmla="val -25222"/>
              <a:gd name="adj2" fmla="val 91194"/>
            </a:avLst>
          </a:prstGeom>
          <a:gradFill rotWithShape="1">
            <a:gsLst>
              <a:gs pos="0">
                <a:srgbClr val="FFFFFF"/>
              </a:gs>
              <a:gs pos="50000">
                <a:srgbClr val="DDDDDD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s-AR"/>
          </a:p>
        </p:txBody>
      </p:sp>
      <p:sp>
        <p:nvSpPr>
          <p:cNvPr id="9221" name="Rectangle 13"/>
          <p:cNvSpPr>
            <a:spLocks noChangeArrowheads="1"/>
          </p:cNvSpPr>
          <p:nvPr/>
        </p:nvSpPr>
        <p:spPr bwMode="auto">
          <a:xfrm>
            <a:off x="1385888" y="4340277"/>
            <a:ext cx="18907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AR" sz="1100" b="1" i="1">
                <a:latin typeface="Calisto MT" panose="02040603050505030304" pitchFamily="18" charset="0"/>
              </a:rPr>
              <a:t>Un problema correctamente planteado es un problema parcialmente solucionado (Ackoff, 1953)</a:t>
            </a:r>
          </a:p>
        </p:txBody>
      </p:sp>
      <p:sp>
        <p:nvSpPr>
          <p:cNvPr id="142351" name="AutoShape 15"/>
          <p:cNvSpPr>
            <a:spLocks noChangeArrowheads="1"/>
          </p:cNvSpPr>
          <p:nvPr/>
        </p:nvSpPr>
        <p:spPr bwMode="auto">
          <a:xfrm rot="5400000">
            <a:off x="1682949" y="2970015"/>
            <a:ext cx="432197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sp>
        <p:nvSpPr>
          <p:cNvPr id="9223" name="Rectangle 16"/>
          <p:cNvSpPr>
            <a:spLocks noChangeArrowheads="1"/>
          </p:cNvSpPr>
          <p:nvPr/>
        </p:nvSpPr>
        <p:spPr bwMode="auto">
          <a:xfrm>
            <a:off x="1965723" y="3109913"/>
            <a:ext cx="102624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AR" sz="1100">
                <a:latin typeface="Calisto MT" panose="02040603050505030304" pitchFamily="18" charset="0"/>
              </a:rPr>
              <a:t>Y debe incluir</a:t>
            </a:r>
          </a:p>
        </p:txBody>
      </p:sp>
      <p:sp>
        <p:nvSpPr>
          <p:cNvPr id="9224" name="Rectangle 17"/>
          <p:cNvSpPr>
            <a:spLocks noChangeArrowheads="1"/>
          </p:cNvSpPr>
          <p:nvPr/>
        </p:nvSpPr>
        <p:spPr bwMode="auto">
          <a:xfrm>
            <a:off x="1439466" y="3458856"/>
            <a:ext cx="18907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Aft>
                <a:spcPct val="50000"/>
              </a:spcAft>
              <a:buClr>
                <a:schemeClr val="tx1"/>
              </a:buClr>
              <a:buFont typeface="Symbol" panose="05050102010706020507" pitchFamily="18" charset="2"/>
              <a:buNone/>
            </a:pPr>
            <a:r>
              <a:rPr lang="es-ES" altLang="es-AR" b="1" u="sng">
                <a:latin typeface="Calisto MT" panose="02040603050505030304" pitchFamily="18" charset="0"/>
              </a:rPr>
              <a:t>TRES ELEMENTOS</a:t>
            </a:r>
            <a:endParaRPr lang="es-ES" altLang="es-AR" sz="2000">
              <a:latin typeface="Calisto MT" panose="02040603050505030304" pitchFamily="18" charset="0"/>
            </a:endParaRPr>
          </a:p>
        </p:txBody>
      </p:sp>
      <p:sp>
        <p:nvSpPr>
          <p:cNvPr id="9225" name="Rectangle 18"/>
          <p:cNvSpPr>
            <a:spLocks noChangeArrowheads="1"/>
          </p:cNvSpPr>
          <p:nvPr/>
        </p:nvSpPr>
        <p:spPr bwMode="auto">
          <a:xfrm>
            <a:off x="3815953" y="2597202"/>
            <a:ext cx="502324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Aft>
                <a:spcPct val="50000"/>
              </a:spcAft>
              <a:buClr>
                <a:schemeClr val="tx1"/>
              </a:buClr>
              <a:buFont typeface="Symbol" panose="05050102010706020507" pitchFamily="18" charset="2"/>
              <a:buNone/>
            </a:pPr>
            <a:r>
              <a:rPr lang="es-ES" altLang="es-AR" sz="1100" b="1" u="sng" dirty="0">
                <a:latin typeface="Calisto MT" panose="02040603050505030304" pitchFamily="18" charset="0"/>
              </a:rPr>
              <a:t>Objetivos</a:t>
            </a:r>
            <a:endParaRPr lang="es-ES" altLang="es-AR" sz="1100" dirty="0">
              <a:latin typeface="Calisto MT" panose="02040603050505030304" pitchFamily="18" charset="0"/>
            </a:endParaRPr>
          </a:p>
          <a:p>
            <a:pPr algn="just" eaLnBrk="1" hangingPunct="1">
              <a:spcAft>
                <a:spcPct val="50000"/>
              </a:spcAft>
              <a:buClr>
                <a:schemeClr val="tx1"/>
              </a:buClr>
              <a:buFont typeface="Symbol" panose="05050102010706020507" pitchFamily="18" charset="2"/>
              <a:buNone/>
            </a:pPr>
            <a:r>
              <a:rPr lang="es-ES" altLang="es-AR" sz="1100" dirty="0">
                <a:latin typeface="Calisto MT" panose="02040603050505030304" pitchFamily="18" charset="0"/>
              </a:rPr>
              <a:t>Son las guías de estudio, establecen que pretende la investigación. </a:t>
            </a:r>
          </a:p>
          <a:p>
            <a:pPr algn="just" eaLnBrk="1" hangingPunct="1">
              <a:spcAft>
                <a:spcPct val="50000"/>
              </a:spcAft>
              <a:buClr>
                <a:schemeClr val="tx1"/>
              </a:buClr>
              <a:buFont typeface="Symbol" panose="05050102010706020507" pitchFamily="18" charset="2"/>
              <a:buNone/>
            </a:pPr>
            <a:r>
              <a:rPr lang="es-ES" altLang="es-AR" sz="1100" dirty="0">
                <a:latin typeface="Calisto MT" panose="02040603050505030304" pitchFamily="18" charset="0"/>
              </a:rPr>
              <a:t>Deben estar claramente expuestos y ser congruentes entre si.</a:t>
            </a:r>
          </a:p>
        </p:txBody>
      </p:sp>
      <p:sp>
        <p:nvSpPr>
          <p:cNvPr id="9226" name="Rectangle 19"/>
          <p:cNvSpPr>
            <a:spLocks noChangeArrowheads="1"/>
          </p:cNvSpPr>
          <p:nvPr/>
        </p:nvSpPr>
        <p:spPr bwMode="auto">
          <a:xfrm>
            <a:off x="3830316" y="3498993"/>
            <a:ext cx="5008883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Aft>
                <a:spcPct val="50000"/>
              </a:spcAft>
              <a:buClr>
                <a:schemeClr val="tx1"/>
              </a:buClr>
              <a:buFont typeface="Symbol" panose="05050102010706020507" pitchFamily="18" charset="2"/>
              <a:buNone/>
            </a:pPr>
            <a:r>
              <a:rPr lang="es-ES" altLang="es-AR" sz="1100" b="1" u="sng" dirty="0">
                <a:latin typeface="Calisto MT" panose="02040603050505030304" pitchFamily="18" charset="0"/>
              </a:rPr>
              <a:t>Pregunta</a:t>
            </a:r>
            <a:endParaRPr lang="es-ES" altLang="es-AR" sz="1100" dirty="0">
              <a:latin typeface="Calisto MT" panose="02040603050505030304" pitchFamily="18" charset="0"/>
            </a:endParaRPr>
          </a:p>
          <a:p>
            <a:pPr algn="just" eaLnBrk="1" hangingPunct="1">
              <a:spcAft>
                <a:spcPct val="50000"/>
              </a:spcAft>
              <a:buClr>
                <a:schemeClr val="tx1"/>
              </a:buClr>
              <a:buFont typeface="Symbol" panose="05050102010706020507" pitchFamily="18" charset="2"/>
              <a:buNone/>
            </a:pPr>
            <a:r>
              <a:rPr lang="es-ES" altLang="es-AR" sz="1100" dirty="0">
                <a:latin typeface="Calisto MT" panose="02040603050505030304" pitchFamily="18" charset="0"/>
              </a:rPr>
              <a:t>Existe una pregunta general y preguntas específicas que la delimitan. </a:t>
            </a:r>
          </a:p>
          <a:p>
            <a:pPr algn="just" eaLnBrk="1" hangingPunct="1">
              <a:spcAft>
                <a:spcPct val="50000"/>
              </a:spcAft>
              <a:buClr>
                <a:schemeClr val="tx1"/>
              </a:buClr>
              <a:buFont typeface="Symbol" panose="05050102010706020507" pitchFamily="18" charset="2"/>
              <a:buNone/>
            </a:pPr>
            <a:r>
              <a:rPr lang="es-ES" altLang="es-AR" sz="1100" dirty="0">
                <a:latin typeface="Calisto MT" panose="02040603050505030304" pitchFamily="18" charset="0"/>
              </a:rPr>
              <a:t>Deben estar redactadas en forma abierta, clara y sencilla. </a:t>
            </a:r>
          </a:p>
          <a:p>
            <a:pPr algn="just" eaLnBrk="1" hangingPunct="1">
              <a:spcAft>
                <a:spcPct val="50000"/>
              </a:spcAft>
              <a:buClr>
                <a:schemeClr val="tx1"/>
              </a:buClr>
              <a:buFont typeface="Symbol" panose="05050102010706020507" pitchFamily="18" charset="2"/>
              <a:buNone/>
            </a:pPr>
            <a:r>
              <a:rPr lang="es-ES" altLang="es-AR" sz="1100" dirty="0">
                <a:latin typeface="Calisto MT" panose="02040603050505030304" pitchFamily="18" charset="0"/>
              </a:rPr>
              <a:t>Deben incluir términos factibles de ser medidos y estar delimitada socio, espacial y temporalmente. </a:t>
            </a:r>
          </a:p>
          <a:p>
            <a:pPr algn="just" eaLnBrk="1" hangingPunct="1">
              <a:spcAft>
                <a:spcPct val="50000"/>
              </a:spcAft>
              <a:buClr>
                <a:schemeClr val="tx1"/>
              </a:buClr>
              <a:buFont typeface="Symbol" panose="05050102010706020507" pitchFamily="18" charset="2"/>
              <a:buNone/>
            </a:pPr>
            <a:r>
              <a:rPr lang="es-ES" altLang="es-AR" sz="1100" dirty="0">
                <a:latin typeface="Calisto MT" panose="02040603050505030304" pitchFamily="18" charset="0"/>
              </a:rPr>
              <a:t>No deben incluir términos valorativos ni llevar a respuestas “de encrucijada” (si/no).</a:t>
            </a:r>
          </a:p>
        </p:txBody>
      </p:sp>
      <p:sp>
        <p:nvSpPr>
          <p:cNvPr id="9227" name="Rectangle 20"/>
          <p:cNvSpPr>
            <a:spLocks noChangeArrowheads="1"/>
          </p:cNvSpPr>
          <p:nvPr/>
        </p:nvSpPr>
        <p:spPr bwMode="auto">
          <a:xfrm>
            <a:off x="3812038" y="5384468"/>
            <a:ext cx="470331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Aft>
                <a:spcPct val="50000"/>
              </a:spcAft>
              <a:buClr>
                <a:schemeClr val="tx1"/>
              </a:buClr>
              <a:buFont typeface="Symbol" panose="05050102010706020507" pitchFamily="18" charset="2"/>
              <a:buNone/>
            </a:pPr>
            <a:r>
              <a:rPr lang="es-ES" altLang="es-AR" sz="1100" b="1" u="sng" dirty="0">
                <a:latin typeface="Calisto MT" panose="02040603050505030304" pitchFamily="18" charset="0"/>
              </a:rPr>
              <a:t>Justificación</a:t>
            </a:r>
            <a:endParaRPr lang="es-ES" altLang="es-AR" sz="1100" dirty="0">
              <a:latin typeface="Calisto MT" panose="02040603050505030304" pitchFamily="18" charset="0"/>
            </a:endParaRPr>
          </a:p>
          <a:p>
            <a:pPr algn="just" eaLnBrk="1" hangingPunct="1">
              <a:spcAft>
                <a:spcPct val="50000"/>
              </a:spcAft>
              <a:buClr>
                <a:schemeClr val="tx1"/>
              </a:buClr>
              <a:buFont typeface="Symbol" panose="05050102010706020507" pitchFamily="18" charset="2"/>
              <a:buNone/>
            </a:pPr>
            <a:r>
              <a:rPr lang="es-ES" altLang="es-AR" sz="1100" dirty="0">
                <a:latin typeface="Calisto MT" panose="02040603050505030304" pitchFamily="18" charset="0"/>
              </a:rPr>
              <a:t>Expone las razones o los propósitos del estudio (el para qué y/o por qué del estudio). </a:t>
            </a:r>
          </a:p>
          <a:p>
            <a:pPr algn="just" eaLnBrk="1" hangingPunct="1">
              <a:spcAft>
                <a:spcPct val="50000"/>
              </a:spcAft>
              <a:buClr>
                <a:schemeClr val="tx1"/>
              </a:buClr>
              <a:buFont typeface="Symbol" panose="05050102010706020507" pitchFamily="18" charset="2"/>
              <a:buNone/>
            </a:pPr>
            <a:r>
              <a:rPr lang="es-ES" altLang="es-AR" sz="1100" dirty="0">
                <a:latin typeface="Calisto MT" panose="02040603050505030304" pitchFamily="18" charset="0"/>
              </a:rPr>
              <a:t>Por medio de la justificación debemos demostrar que el estudio es necesario e importante.</a:t>
            </a:r>
          </a:p>
        </p:txBody>
      </p:sp>
      <p:cxnSp>
        <p:nvCxnSpPr>
          <p:cNvPr id="9228" name="AutoShape 23"/>
          <p:cNvCxnSpPr>
            <a:cxnSpLocks noChangeShapeType="1"/>
            <a:stCxn id="9224" idx="3"/>
            <a:endCxn id="9225" idx="1"/>
          </p:cNvCxnSpPr>
          <p:nvPr/>
        </p:nvCxnSpPr>
        <p:spPr bwMode="auto">
          <a:xfrm flipV="1">
            <a:off x="3330179" y="2982516"/>
            <a:ext cx="485775" cy="8001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bg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9" name="AutoShape 24"/>
          <p:cNvCxnSpPr>
            <a:cxnSpLocks noChangeShapeType="1"/>
            <a:stCxn id="9224" idx="3"/>
            <a:endCxn id="9226" idx="1"/>
          </p:cNvCxnSpPr>
          <p:nvPr/>
        </p:nvCxnSpPr>
        <p:spPr bwMode="auto">
          <a:xfrm>
            <a:off x="3330179" y="3782617"/>
            <a:ext cx="485775" cy="245269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bg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0" name="AutoShape 25"/>
          <p:cNvCxnSpPr>
            <a:cxnSpLocks noChangeShapeType="1"/>
            <a:stCxn id="9224" idx="3"/>
            <a:endCxn id="9227" idx="1"/>
          </p:cNvCxnSpPr>
          <p:nvPr/>
        </p:nvCxnSpPr>
        <p:spPr bwMode="auto">
          <a:xfrm>
            <a:off x="3330179" y="3782022"/>
            <a:ext cx="481859" cy="2156444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bg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1" name="Text Box 26"/>
          <p:cNvSpPr txBox="1">
            <a:spLocks noChangeArrowheads="1"/>
          </p:cNvSpPr>
          <p:nvPr/>
        </p:nvSpPr>
        <p:spPr bwMode="auto">
          <a:xfrm>
            <a:off x="521494" y="161345"/>
            <a:ext cx="594121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100" b="1" dirty="0">
                <a:solidFill>
                  <a:schemeClr val="tx2"/>
                </a:solidFill>
                <a:latin typeface="Calisto MT" panose="02040603050505030304" pitchFamily="18" charset="0"/>
              </a:rPr>
              <a:t>El problema de investigación II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79" y="4979992"/>
            <a:ext cx="1444690" cy="174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1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8947426"/>
              </p:ext>
            </p:extLst>
          </p:nvPr>
        </p:nvGraphicFramePr>
        <p:xfrm>
          <a:off x="521494" y="868078"/>
          <a:ext cx="6869906" cy="5304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31" name="Text Box 26"/>
          <p:cNvSpPr txBox="1">
            <a:spLocks noChangeArrowheads="1"/>
          </p:cNvSpPr>
          <p:nvPr/>
        </p:nvSpPr>
        <p:spPr bwMode="auto">
          <a:xfrm>
            <a:off x="521494" y="161345"/>
            <a:ext cx="5941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 b="1" dirty="0" smtClean="0">
                <a:solidFill>
                  <a:schemeClr val="tx2"/>
                </a:solidFill>
                <a:latin typeface="Calisto MT" panose="02040603050505030304" pitchFamily="18" charset="0"/>
              </a:rPr>
              <a:t>La pregunta-problema</a:t>
            </a:r>
            <a:endParaRPr lang="es-ES" altLang="es-AR" sz="2400" b="1" dirty="0">
              <a:solidFill>
                <a:schemeClr val="tx2"/>
              </a:solidFill>
              <a:latin typeface="Calisto MT" panose="0204060305050503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8860" y="5410200"/>
            <a:ext cx="185128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7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28690432"/>
              </p:ext>
            </p:extLst>
          </p:nvPr>
        </p:nvGraphicFramePr>
        <p:xfrm>
          <a:off x="521494" y="944278"/>
          <a:ext cx="8241506" cy="5380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31" name="Text Box 26"/>
          <p:cNvSpPr txBox="1">
            <a:spLocks noChangeArrowheads="1"/>
          </p:cNvSpPr>
          <p:nvPr/>
        </p:nvSpPr>
        <p:spPr bwMode="auto">
          <a:xfrm>
            <a:off x="521494" y="161345"/>
            <a:ext cx="5941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 b="1" dirty="0" smtClean="0">
                <a:solidFill>
                  <a:schemeClr val="tx2"/>
                </a:solidFill>
                <a:latin typeface="Calisto MT" panose="02040603050505030304" pitchFamily="18" charset="0"/>
              </a:rPr>
              <a:t>Los objetivos I</a:t>
            </a:r>
            <a:endParaRPr lang="es-ES" altLang="es-AR" sz="2400" b="1" dirty="0">
              <a:solidFill>
                <a:schemeClr val="tx2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75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16862619"/>
              </p:ext>
            </p:extLst>
          </p:nvPr>
        </p:nvGraphicFramePr>
        <p:xfrm>
          <a:off x="304800" y="990600"/>
          <a:ext cx="8305800" cy="5459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521494" y="161345"/>
            <a:ext cx="5941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 b="1" dirty="0" smtClean="0">
                <a:solidFill>
                  <a:schemeClr val="tx2"/>
                </a:solidFill>
                <a:latin typeface="Calisto MT" panose="02040603050505030304" pitchFamily="18" charset="0"/>
              </a:rPr>
              <a:t>Los objetivos: Ejemplo</a:t>
            </a:r>
            <a:endParaRPr lang="es-ES" altLang="es-AR" sz="2400" b="1" dirty="0">
              <a:solidFill>
                <a:schemeClr val="tx2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32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1403</TotalTime>
  <Words>2056</Words>
  <Application>Microsoft Office PowerPoint</Application>
  <PresentationFormat>Presentación en pantalla (4:3)</PresentationFormat>
  <Paragraphs>201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6" baseType="lpstr">
      <vt:lpstr>Arial</vt:lpstr>
      <vt:lpstr>Calibri</vt:lpstr>
      <vt:lpstr>Calibri Light</vt:lpstr>
      <vt:lpstr>Calisto MT</vt:lpstr>
      <vt:lpstr>Cambria</vt:lpstr>
      <vt:lpstr>Comic Sans MS</vt:lpstr>
      <vt:lpstr>Corbel</vt:lpstr>
      <vt:lpstr>Ebrima</vt:lpstr>
      <vt:lpstr>Palatino Linotype</vt:lpstr>
      <vt:lpstr>Symbol</vt:lpstr>
      <vt:lpstr>Tahoma</vt:lpstr>
      <vt:lpstr>Times New Roman</vt:lpstr>
      <vt:lpstr>TimesNewRomanPS</vt:lpstr>
      <vt:lpstr>Trebuchet MS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* Una hipótesis para ser considerada científica debe ser contrastable empíricamente. - Debe encontrarse el referente empírico en el cual se establecerá si dicha hipótesis se mantiene o se descarta. Según lo hallado podremos decir si esa hipótesis se ha refutado o no - Sus términos (variables)deben ser observables(medibles)  </vt:lpstr>
      <vt:lpstr>Presentación de PowerPoint</vt:lpstr>
      <vt:lpstr> Una hipótesis para ser considerada científica debe ser contrastable empíricamente.  Debe encontrarse el referente empírico en el cual se establecerá si dicha hipótesis se mantiene o se descarta. Según lo hallado podremos decir si esa hipótesis se ha refutado o no</vt:lpstr>
      <vt:lpstr>ESTRUCTURA DE LA HIPÓTESIS</vt:lpstr>
      <vt:lpstr>CONCEPTO VARIABLE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UCA</dc:creator>
  <cp:lastModifiedBy>Jésica Pla</cp:lastModifiedBy>
  <cp:revision>44</cp:revision>
  <cp:lastPrinted>2024-08-26T18:48:39Z</cp:lastPrinted>
  <dcterms:created xsi:type="dcterms:W3CDTF">2022-04-08T18:11:23Z</dcterms:created>
  <dcterms:modified xsi:type="dcterms:W3CDTF">2024-09-03T13:47:55Z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2022-02-03T00:00:00Z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2022-04-08T00:00:00Z</vt:filetime>
  </property>
</Properties>
</file>