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27"/>
  </p:notesMasterIdLst>
  <p:handoutMasterIdLst>
    <p:handoutMasterId r:id="rId28"/>
  </p:handoutMasterIdLst>
  <p:sldIdLst>
    <p:sldId id="265" r:id="rId2"/>
    <p:sldId id="365" r:id="rId3"/>
    <p:sldId id="393" r:id="rId4"/>
    <p:sldId id="371" r:id="rId5"/>
    <p:sldId id="421" r:id="rId6"/>
    <p:sldId id="373" r:id="rId7"/>
    <p:sldId id="366" r:id="rId8"/>
    <p:sldId id="422" r:id="rId9"/>
    <p:sldId id="423" r:id="rId10"/>
    <p:sldId id="375" r:id="rId11"/>
    <p:sldId id="374" r:id="rId12"/>
    <p:sldId id="376" r:id="rId13"/>
    <p:sldId id="401" r:id="rId14"/>
    <p:sldId id="395" r:id="rId15"/>
    <p:sldId id="267" r:id="rId16"/>
    <p:sldId id="419" r:id="rId17"/>
    <p:sldId id="405" r:id="rId18"/>
    <p:sldId id="369" r:id="rId19"/>
    <p:sldId id="418" r:id="rId20"/>
    <p:sldId id="382" r:id="rId21"/>
    <p:sldId id="417" r:id="rId22"/>
    <p:sldId id="420" r:id="rId23"/>
    <p:sldId id="413" r:id="rId24"/>
    <p:sldId id="414" r:id="rId25"/>
    <p:sldId id="412" r:id="rId26"/>
  </p:sldIdLst>
  <p:sldSz cx="9144000" cy="6858000" type="screen4x3"/>
  <p:notesSz cx="7010400" cy="92964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8000"/>
    <a:srgbClr val="66FF66"/>
    <a:srgbClr val="00CC00"/>
    <a:srgbClr val="339933"/>
    <a:srgbClr val="47B952"/>
    <a:srgbClr val="FFCC99"/>
    <a:srgbClr val="79FFDC"/>
    <a:srgbClr val="F10FD1"/>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90889" autoAdjust="0"/>
  </p:normalViewPr>
  <p:slideViewPr>
    <p:cSldViewPr>
      <p:cViewPr varScale="1">
        <p:scale>
          <a:sx n="65" d="100"/>
          <a:sy n="65" d="100"/>
        </p:scale>
        <p:origin x="13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61855F4-225D-447A-B4DF-C9C5A62E7FF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cs typeface="+mn-cs"/>
              </a:defRPr>
            </a:lvl1pPr>
          </a:lstStyle>
          <a:p>
            <a:pPr>
              <a:defRPr/>
            </a:pPr>
            <a:endParaRPr lang="es-ES"/>
          </a:p>
        </p:txBody>
      </p:sp>
      <p:sp>
        <p:nvSpPr>
          <p:cNvPr id="92163" name="Rectangle 3">
            <a:extLst>
              <a:ext uri="{FF2B5EF4-FFF2-40B4-BE49-F238E27FC236}">
                <a16:creationId xmlns:a16="http://schemas.microsoft.com/office/drawing/2014/main" id="{A47D99E4-10F8-42F2-AA3D-B0F47B6D321E}"/>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cs typeface="+mn-cs"/>
              </a:defRPr>
            </a:lvl1pPr>
          </a:lstStyle>
          <a:p>
            <a:pPr>
              <a:defRPr/>
            </a:pPr>
            <a:endParaRPr lang="es-ES"/>
          </a:p>
        </p:txBody>
      </p:sp>
      <p:sp>
        <p:nvSpPr>
          <p:cNvPr id="92164" name="Rectangle 4">
            <a:extLst>
              <a:ext uri="{FF2B5EF4-FFF2-40B4-BE49-F238E27FC236}">
                <a16:creationId xmlns:a16="http://schemas.microsoft.com/office/drawing/2014/main" id="{FA9ABFE7-955A-4D33-B108-ABA480D51144}"/>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cs typeface="+mn-cs"/>
              </a:defRPr>
            </a:lvl1pPr>
          </a:lstStyle>
          <a:p>
            <a:pPr>
              <a:defRPr/>
            </a:pPr>
            <a:endParaRPr lang="es-ES"/>
          </a:p>
        </p:txBody>
      </p:sp>
      <p:sp>
        <p:nvSpPr>
          <p:cNvPr id="92165" name="Rectangle 5">
            <a:extLst>
              <a:ext uri="{FF2B5EF4-FFF2-40B4-BE49-F238E27FC236}">
                <a16:creationId xmlns:a16="http://schemas.microsoft.com/office/drawing/2014/main" id="{DAECB012-BFD8-4284-9314-E9EA42CDDF34}"/>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02626D02-1B6A-4984-B455-020F263526FE}" type="slidenum">
              <a:rPr lang="es-ES" altLang="es-AR"/>
              <a:pPr/>
              <a:t>‹Nº›</a:t>
            </a:fld>
            <a:endParaRPr lang="es-ES" altLang="es-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15A825B-BAC3-44F2-817D-7106A10267F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cs typeface="+mn-cs"/>
              </a:defRPr>
            </a:lvl1pPr>
          </a:lstStyle>
          <a:p>
            <a:pPr>
              <a:defRPr/>
            </a:pPr>
            <a:endParaRPr lang="es-ES"/>
          </a:p>
        </p:txBody>
      </p:sp>
      <p:sp>
        <p:nvSpPr>
          <p:cNvPr id="4099" name="Rectangle 3">
            <a:extLst>
              <a:ext uri="{FF2B5EF4-FFF2-40B4-BE49-F238E27FC236}">
                <a16:creationId xmlns:a16="http://schemas.microsoft.com/office/drawing/2014/main" id="{ABE95221-5D9D-4FC8-B2C4-D767B2CC5964}"/>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cs typeface="+mn-cs"/>
              </a:defRPr>
            </a:lvl1pPr>
          </a:lstStyle>
          <a:p>
            <a:pPr>
              <a:defRPr/>
            </a:pPr>
            <a:endParaRPr lang="es-ES"/>
          </a:p>
        </p:txBody>
      </p:sp>
      <p:sp>
        <p:nvSpPr>
          <p:cNvPr id="3076" name="Rectangle 4">
            <a:extLst>
              <a:ext uri="{FF2B5EF4-FFF2-40B4-BE49-F238E27FC236}">
                <a16:creationId xmlns:a16="http://schemas.microsoft.com/office/drawing/2014/main" id="{A227A4F9-B75D-4985-B5F9-FDC316380072}"/>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51C502B-13FF-4DCC-94F1-5A6468E3A930}"/>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a:extLst>
              <a:ext uri="{FF2B5EF4-FFF2-40B4-BE49-F238E27FC236}">
                <a16:creationId xmlns:a16="http://schemas.microsoft.com/office/drawing/2014/main" id="{0F8A09DA-E709-43EE-826A-434BB269EF9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cs typeface="+mn-cs"/>
              </a:defRPr>
            </a:lvl1pPr>
          </a:lstStyle>
          <a:p>
            <a:pPr>
              <a:defRPr/>
            </a:pPr>
            <a:endParaRPr lang="es-ES"/>
          </a:p>
        </p:txBody>
      </p:sp>
      <p:sp>
        <p:nvSpPr>
          <p:cNvPr id="4103" name="Rectangle 7">
            <a:extLst>
              <a:ext uri="{FF2B5EF4-FFF2-40B4-BE49-F238E27FC236}">
                <a16:creationId xmlns:a16="http://schemas.microsoft.com/office/drawing/2014/main" id="{3927F36E-05FE-4409-8B04-3C79CC355DBC}"/>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fld id="{FAA24AEC-E4B2-4640-BFF7-C1731BF62638}" type="slidenum">
              <a:rPr lang="es-ES" altLang="es-AR"/>
              <a:pPr/>
              <a:t>‹Nº›</a:t>
            </a:fld>
            <a:endParaRPr lang="es-ES"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id="{9FD5C719-579C-4F38-AF14-4F1453D0268D}"/>
              </a:ext>
            </a:extLst>
          </p:cNvPr>
          <p:cNvSpPr>
            <a:spLocks noGrp="1" noRot="1" noChangeAspect="1" noTextEdit="1"/>
          </p:cNvSpPr>
          <p:nvPr>
            <p:ph type="sldImg"/>
          </p:nvPr>
        </p:nvSpPr>
        <p:spPr>
          <a:ln/>
        </p:spPr>
      </p:sp>
      <p:sp>
        <p:nvSpPr>
          <p:cNvPr id="11267" name="Marcador de notas 2">
            <a:extLst>
              <a:ext uri="{FF2B5EF4-FFF2-40B4-BE49-F238E27FC236}">
                <a16:creationId xmlns:a16="http://schemas.microsoft.com/office/drawing/2014/main" id="{83A52D8E-809D-4945-BAAA-17E6074144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4" name="Marcador de número de diapositiva 3">
            <a:extLst>
              <a:ext uri="{FF2B5EF4-FFF2-40B4-BE49-F238E27FC236}">
                <a16:creationId xmlns:a16="http://schemas.microsoft.com/office/drawing/2014/main" id="{A90C1562-8E48-4F5C-A4A4-64E5D5DCDF62}"/>
              </a:ext>
            </a:extLst>
          </p:cNvPr>
          <p:cNvSpPr>
            <a:spLocks noGrp="1"/>
          </p:cNvSpPr>
          <p:nvPr>
            <p:ph type="sldNum" sz="quarter" idx="5"/>
          </p:nvPr>
        </p:nvSpPr>
        <p:spPr/>
        <p:txBody>
          <a:bodyPr/>
          <a:lstStyle>
            <a:lvl1pPr defTabSz="931863">
              <a:defRPr sz="2400">
                <a:solidFill>
                  <a:schemeClr val="tx1"/>
                </a:solidFill>
                <a:latin typeface="Tahoma" panose="020B0604030504040204" pitchFamily="34" charset="0"/>
                <a:cs typeface="Arial" panose="020B0604020202020204" pitchFamily="34" charset="0"/>
              </a:defRPr>
            </a:lvl1pPr>
            <a:lvl2pPr marL="742950" indent="-285750" defTabSz="931863">
              <a:defRPr sz="2400">
                <a:solidFill>
                  <a:schemeClr val="tx1"/>
                </a:solidFill>
                <a:latin typeface="Tahoma" panose="020B0604030504040204" pitchFamily="34" charset="0"/>
                <a:cs typeface="Arial" panose="020B0604020202020204" pitchFamily="34" charset="0"/>
              </a:defRPr>
            </a:lvl2pPr>
            <a:lvl3pPr marL="1143000" indent="-228600" defTabSz="931863">
              <a:defRPr sz="2400">
                <a:solidFill>
                  <a:schemeClr val="tx1"/>
                </a:solidFill>
                <a:latin typeface="Tahoma" panose="020B0604030504040204" pitchFamily="34" charset="0"/>
                <a:cs typeface="Arial" panose="020B0604020202020204" pitchFamily="34" charset="0"/>
              </a:defRPr>
            </a:lvl3pPr>
            <a:lvl4pPr marL="1600200" indent="-228600" defTabSz="931863">
              <a:defRPr sz="2400">
                <a:solidFill>
                  <a:schemeClr val="tx1"/>
                </a:solidFill>
                <a:latin typeface="Tahoma" panose="020B0604030504040204" pitchFamily="34" charset="0"/>
                <a:cs typeface="Arial" panose="020B0604020202020204" pitchFamily="34" charset="0"/>
              </a:defRPr>
            </a:lvl4pPr>
            <a:lvl5pPr marL="2057400" indent="-228600" defTabSz="931863">
              <a:defRPr sz="2400">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5AC06534-76C6-43D9-AFAF-C6FBB7F09705}" type="slidenum">
              <a:rPr lang="es-ES" altLang="es-AR" sz="1200">
                <a:latin typeface="Times New Roman" panose="02020603050405020304" pitchFamily="18" charset="0"/>
              </a:rPr>
              <a:pPr/>
              <a:t>4</a:t>
            </a:fld>
            <a:endParaRPr lang="es-ES" altLang="es-AR" sz="12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id="{9FD5C719-579C-4F38-AF14-4F1453D0268D}"/>
              </a:ext>
            </a:extLst>
          </p:cNvPr>
          <p:cNvSpPr>
            <a:spLocks noGrp="1" noRot="1" noChangeAspect="1" noTextEdit="1"/>
          </p:cNvSpPr>
          <p:nvPr>
            <p:ph type="sldImg"/>
          </p:nvPr>
        </p:nvSpPr>
        <p:spPr>
          <a:ln/>
        </p:spPr>
      </p:sp>
      <p:sp>
        <p:nvSpPr>
          <p:cNvPr id="11267" name="Marcador de notas 2">
            <a:extLst>
              <a:ext uri="{FF2B5EF4-FFF2-40B4-BE49-F238E27FC236}">
                <a16:creationId xmlns:a16="http://schemas.microsoft.com/office/drawing/2014/main" id="{83A52D8E-809D-4945-BAAA-17E6074144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4" name="Marcador de número de diapositiva 3">
            <a:extLst>
              <a:ext uri="{FF2B5EF4-FFF2-40B4-BE49-F238E27FC236}">
                <a16:creationId xmlns:a16="http://schemas.microsoft.com/office/drawing/2014/main" id="{A90C1562-8E48-4F5C-A4A4-64E5D5DCDF62}"/>
              </a:ext>
            </a:extLst>
          </p:cNvPr>
          <p:cNvSpPr>
            <a:spLocks noGrp="1"/>
          </p:cNvSpPr>
          <p:nvPr>
            <p:ph type="sldNum" sz="quarter" idx="5"/>
          </p:nvPr>
        </p:nvSpPr>
        <p:spPr/>
        <p:txBody>
          <a:bodyPr/>
          <a:lstStyle>
            <a:lvl1pPr defTabSz="931863">
              <a:defRPr sz="2400">
                <a:solidFill>
                  <a:schemeClr val="tx1"/>
                </a:solidFill>
                <a:latin typeface="Tahoma" panose="020B0604030504040204" pitchFamily="34" charset="0"/>
                <a:cs typeface="Arial" panose="020B0604020202020204" pitchFamily="34" charset="0"/>
              </a:defRPr>
            </a:lvl1pPr>
            <a:lvl2pPr marL="742950" indent="-285750" defTabSz="931863">
              <a:defRPr sz="2400">
                <a:solidFill>
                  <a:schemeClr val="tx1"/>
                </a:solidFill>
                <a:latin typeface="Tahoma" panose="020B0604030504040204" pitchFamily="34" charset="0"/>
                <a:cs typeface="Arial" panose="020B0604020202020204" pitchFamily="34" charset="0"/>
              </a:defRPr>
            </a:lvl2pPr>
            <a:lvl3pPr marL="1143000" indent="-228600" defTabSz="931863">
              <a:defRPr sz="2400">
                <a:solidFill>
                  <a:schemeClr val="tx1"/>
                </a:solidFill>
                <a:latin typeface="Tahoma" panose="020B0604030504040204" pitchFamily="34" charset="0"/>
                <a:cs typeface="Arial" panose="020B0604020202020204" pitchFamily="34" charset="0"/>
              </a:defRPr>
            </a:lvl3pPr>
            <a:lvl4pPr marL="1600200" indent="-228600" defTabSz="931863">
              <a:defRPr sz="2400">
                <a:solidFill>
                  <a:schemeClr val="tx1"/>
                </a:solidFill>
                <a:latin typeface="Tahoma" panose="020B0604030504040204" pitchFamily="34" charset="0"/>
                <a:cs typeface="Arial" panose="020B0604020202020204" pitchFamily="34" charset="0"/>
              </a:defRPr>
            </a:lvl4pPr>
            <a:lvl5pPr marL="2057400" indent="-228600" defTabSz="931863">
              <a:defRPr sz="2400">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5AC06534-76C6-43D9-AFAF-C6FBB7F09705}" type="slidenum">
              <a:rPr lang="es-ES" altLang="es-AR" sz="1200">
                <a:latin typeface="Times New Roman" panose="02020603050405020304" pitchFamily="18" charset="0"/>
              </a:rPr>
              <a:pPr/>
              <a:t>5</a:t>
            </a:fld>
            <a:endParaRPr lang="es-ES" altLang="es-AR" sz="1200">
              <a:latin typeface="Times New Roman" panose="02020603050405020304" pitchFamily="18" charset="0"/>
            </a:endParaRPr>
          </a:p>
        </p:txBody>
      </p:sp>
    </p:spTree>
    <p:extLst>
      <p:ext uri="{BB962C8B-B14F-4D97-AF65-F5344CB8AC3E}">
        <p14:creationId xmlns:p14="http://schemas.microsoft.com/office/powerpoint/2010/main" val="336687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a:extLst>
              <a:ext uri="{FF2B5EF4-FFF2-40B4-BE49-F238E27FC236}">
                <a16:creationId xmlns:a16="http://schemas.microsoft.com/office/drawing/2014/main" id="{CE408984-E964-4E11-A64B-2BB2A8983180}"/>
              </a:ext>
            </a:extLst>
          </p:cNvPr>
          <p:cNvSpPr>
            <a:spLocks noGrp="1" noRot="1" noChangeAspect="1" noTextEdit="1"/>
          </p:cNvSpPr>
          <p:nvPr>
            <p:ph type="sldImg"/>
          </p:nvPr>
        </p:nvSpPr>
        <p:spPr>
          <a:ln/>
        </p:spPr>
      </p:sp>
      <p:sp>
        <p:nvSpPr>
          <p:cNvPr id="16387" name="Marcador de notas 2">
            <a:extLst>
              <a:ext uri="{FF2B5EF4-FFF2-40B4-BE49-F238E27FC236}">
                <a16:creationId xmlns:a16="http://schemas.microsoft.com/office/drawing/2014/main" id="{B2082DAA-3D25-42C0-8206-0303512FCD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s-AR"/>
          </a:p>
        </p:txBody>
      </p:sp>
      <p:sp>
        <p:nvSpPr>
          <p:cNvPr id="4" name="Marcador de número de diapositiva 3">
            <a:extLst>
              <a:ext uri="{FF2B5EF4-FFF2-40B4-BE49-F238E27FC236}">
                <a16:creationId xmlns:a16="http://schemas.microsoft.com/office/drawing/2014/main" id="{6E495EDE-CC0F-45F0-A528-7D04A9D70F20}"/>
              </a:ext>
            </a:extLst>
          </p:cNvPr>
          <p:cNvSpPr>
            <a:spLocks noGrp="1"/>
          </p:cNvSpPr>
          <p:nvPr>
            <p:ph type="sldNum" sz="quarter" idx="5"/>
          </p:nvPr>
        </p:nvSpPr>
        <p:spPr/>
        <p:txBody>
          <a:bodyPr/>
          <a:lstStyle>
            <a:lvl1pPr defTabSz="931863">
              <a:defRPr sz="2400">
                <a:solidFill>
                  <a:schemeClr val="tx1"/>
                </a:solidFill>
                <a:latin typeface="Tahoma" panose="020B0604030504040204" pitchFamily="34" charset="0"/>
                <a:cs typeface="Arial" panose="020B0604020202020204" pitchFamily="34" charset="0"/>
              </a:defRPr>
            </a:lvl1pPr>
            <a:lvl2pPr marL="742950" indent="-285750" defTabSz="931863">
              <a:defRPr sz="2400">
                <a:solidFill>
                  <a:schemeClr val="tx1"/>
                </a:solidFill>
                <a:latin typeface="Tahoma" panose="020B0604030504040204" pitchFamily="34" charset="0"/>
                <a:cs typeface="Arial" panose="020B0604020202020204" pitchFamily="34" charset="0"/>
              </a:defRPr>
            </a:lvl2pPr>
            <a:lvl3pPr marL="1143000" indent="-228600" defTabSz="931863">
              <a:defRPr sz="2400">
                <a:solidFill>
                  <a:schemeClr val="tx1"/>
                </a:solidFill>
                <a:latin typeface="Tahoma" panose="020B0604030504040204" pitchFamily="34" charset="0"/>
                <a:cs typeface="Arial" panose="020B0604020202020204" pitchFamily="34" charset="0"/>
              </a:defRPr>
            </a:lvl3pPr>
            <a:lvl4pPr marL="1600200" indent="-228600" defTabSz="931863">
              <a:defRPr sz="2400">
                <a:solidFill>
                  <a:schemeClr val="tx1"/>
                </a:solidFill>
                <a:latin typeface="Tahoma" panose="020B0604030504040204" pitchFamily="34" charset="0"/>
                <a:cs typeface="Arial" panose="020B0604020202020204" pitchFamily="34" charset="0"/>
              </a:defRPr>
            </a:lvl4pPr>
            <a:lvl5pPr marL="2057400" indent="-228600" defTabSz="931863">
              <a:defRPr sz="2400">
                <a:solidFill>
                  <a:schemeClr val="tx1"/>
                </a:solidFill>
                <a:latin typeface="Tahoma" panose="020B0604030504040204" pitchFamily="34" charset="0"/>
                <a:cs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fld id="{A1DA1514-DB02-4FEE-8F89-AE029CA53252}" type="slidenum">
              <a:rPr lang="es-ES" altLang="es-AR" sz="1200">
                <a:latin typeface="Times New Roman" panose="02020603050405020304" pitchFamily="18" charset="0"/>
              </a:rPr>
              <a:pPr/>
              <a:t>10</a:t>
            </a:fld>
            <a:endParaRPr lang="es-ES" altLang="es-AR"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511BE-2A02-4B48-A9EF-51A755826FE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38BA5000-2728-4BBF-BD83-0530DCBC01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C6E8649E-4887-425C-BCA5-B95A4FEACB4D}"/>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0423441E-1C7D-4E86-91B4-EDEB12230687}"/>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2FE53FB-CD6C-4E3A-9AA9-2B6A8F0D62FE}"/>
              </a:ext>
            </a:extLst>
          </p:cNvPr>
          <p:cNvSpPr>
            <a:spLocks noGrp="1"/>
          </p:cNvSpPr>
          <p:nvPr>
            <p:ph type="sldNum" sz="quarter" idx="12"/>
          </p:nvPr>
        </p:nvSpPr>
        <p:spPr/>
        <p:txBody>
          <a:bodyPr/>
          <a:lstStyle/>
          <a:p>
            <a:fld id="{1C060CF7-9007-4108-9D81-1E1FDEAB544E}" type="slidenum">
              <a:rPr lang="es-ES" altLang="es-AR" smtClean="0"/>
              <a:pPr/>
              <a:t>‹Nº›</a:t>
            </a:fld>
            <a:endParaRPr lang="es-ES" altLang="es-AR"/>
          </a:p>
        </p:txBody>
      </p:sp>
    </p:spTree>
    <p:extLst>
      <p:ext uri="{BB962C8B-B14F-4D97-AF65-F5344CB8AC3E}">
        <p14:creationId xmlns:p14="http://schemas.microsoft.com/office/powerpoint/2010/main" val="286370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AE568-0190-4B22-BEF6-23DCBA8CAB0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6C5F4EB-FFE7-4161-92C9-BB423751E9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CB9F84D-6B07-4B90-8314-7EC46714DDE5}"/>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40055F5B-0AE9-4E10-A822-3AD9C04B3FB4}"/>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1CCC7A91-CDE2-47BE-A5F9-305F1111C619}"/>
              </a:ext>
            </a:extLst>
          </p:cNvPr>
          <p:cNvSpPr>
            <a:spLocks noGrp="1"/>
          </p:cNvSpPr>
          <p:nvPr>
            <p:ph type="sldNum" sz="quarter" idx="12"/>
          </p:nvPr>
        </p:nvSpPr>
        <p:spPr/>
        <p:txBody>
          <a:bodyPr/>
          <a:lstStyle/>
          <a:p>
            <a:fld id="{08F75697-9C41-46C4-B60D-29F01F2C49BE}" type="slidenum">
              <a:rPr lang="es-ES" altLang="es-AR" smtClean="0"/>
              <a:pPr/>
              <a:t>‹Nº›</a:t>
            </a:fld>
            <a:endParaRPr lang="es-ES" altLang="es-AR"/>
          </a:p>
        </p:txBody>
      </p:sp>
    </p:spTree>
    <p:extLst>
      <p:ext uri="{BB962C8B-B14F-4D97-AF65-F5344CB8AC3E}">
        <p14:creationId xmlns:p14="http://schemas.microsoft.com/office/powerpoint/2010/main" val="24576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90D1112-07AD-4C49-BBD8-356671EA315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4691EDA-2E99-4D89-A157-F34015621B1B}"/>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20BF392-6A8C-4CBA-8A23-C26FCA71C7D8}"/>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DEB4062-ED96-442D-8E22-CF5C11A4CFE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85FE3BB-AF83-442A-B619-954029DD2490}"/>
              </a:ext>
            </a:extLst>
          </p:cNvPr>
          <p:cNvSpPr>
            <a:spLocks noGrp="1"/>
          </p:cNvSpPr>
          <p:nvPr>
            <p:ph type="sldNum" sz="quarter" idx="12"/>
          </p:nvPr>
        </p:nvSpPr>
        <p:spPr/>
        <p:txBody>
          <a:bodyPr/>
          <a:lstStyle/>
          <a:p>
            <a:fld id="{FA39B9CD-4CC0-450B-9A5D-AC31232C51FF}" type="slidenum">
              <a:rPr lang="es-ES" altLang="es-AR" smtClean="0"/>
              <a:pPr/>
              <a:t>‹Nº›</a:t>
            </a:fld>
            <a:endParaRPr lang="es-ES" altLang="es-AR"/>
          </a:p>
        </p:txBody>
      </p:sp>
    </p:spTree>
    <p:extLst>
      <p:ext uri="{BB962C8B-B14F-4D97-AF65-F5344CB8AC3E}">
        <p14:creationId xmlns:p14="http://schemas.microsoft.com/office/powerpoint/2010/main" val="27061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C79ED-CC00-429C-AB08-193E8EA9637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339976A-F089-4DE4-98E2-0C5CBA154EF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B499C03-EB8C-47EB-9EDD-D65227C265A2}"/>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48C289DC-682E-4A13-AB7C-C8CBE978E75B}"/>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2FF68572-D485-43E4-8B4B-4AF62DE9AC66}"/>
              </a:ext>
            </a:extLst>
          </p:cNvPr>
          <p:cNvSpPr>
            <a:spLocks noGrp="1"/>
          </p:cNvSpPr>
          <p:nvPr>
            <p:ph type="sldNum" sz="quarter" idx="12"/>
          </p:nvPr>
        </p:nvSpPr>
        <p:spPr/>
        <p:txBody>
          <a:bodyPr/>
          <a:lstStyle/>
          <a:p>
            <a:fld id="{782E7E70-32DA-40CE-BD0F-E9BB0756D5ED}" type="slidenum">
              <a:rPr lang="es-ES" altLang="es-AR" smtClean="0"/>
              <a:pPr/>
              <a:t>‹Nº›</a:t>
            </a:fld>
            <a:endParaRPr lang="es-ES" altLang="es-AR"/>
          </a:p>
        </p:txBody>
      </p:sp>
    </p:spTree>
    <p:extLst>
      <p:ext uri="{BB962C8B-B14F-4D97-AF65-F5344CB8AC3E}">
        <p14:creationId xmlns:p14="http://schemas.microsoft.com/office/powerpoint/2010/main" val="138036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F0F7-8108-4EEF-B149-81DAA3FF3866}"/>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16C5DF4C-93F7-4D52-8334-0DA814AE4E4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5BD9830-EB98-47B4-93D7-23451469F36F}"/>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C4641C6-08D2-4731-8F26-5A170C28F8A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13538D83-3252-44E7-B323-983AA4315788}"/>
              </a:ext>
            </a:extLst>
          </p:cNvPr>
          <p:cNvSpPr>
            <a:spLocks noGrp="1"/>
          </p:cNvSpPr>
          <p:nvPr>
            <p:ph type="sldNum" sz="quarter" idx="12"/>
          </p:nvPr>
        </p:nvSpPr>
        <p:spPr/>
        <p:txBody>
          <a:bodyPr/>
          <a:lstStyle/>
          <a:p>
            <a:fld id="{696BCE68-C0F6-4334-9725-CAAC2F6676D6}" type="slidenum">
              <a:rPr lang="es-ES" altLang="es-AR" smtClean="0"/>
              <a:pPr/>
              <a:t>‹Nº›</a:t>
            </a:fld>
            <a:endParaRPr lang="es-ES" altLang="es-AR"/>
          </a:p>
        </p:txBody>
      </p:sp>
    </p:spTree>
    <p:extLst>
      <p:ext uri="{BB962C8B-B14F-4D97-AF65-F5344CB8AC3E}">
        <p14:creationId xmlns:p14="http://schemas.microsoft.com/office/powerpoint/2010/main" val="384722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21B03-3A0E-447B-A7E6-F7E67D3320B6}"/>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F20135D-9238-43DE-9C3D-5C37A18D4AF7}"/>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DC38064A-6BFE-403F-9DE4-6D61AC1DF7C8}"/>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5630C6B7-5472-40BC-A038-988E4ABCEE7F}"/>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95401552-195B-405B-B2B1-9C4F5E6A1863}"/>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5DE9F392-2E0C-4ED1-B5CC-2A12C7D71A90}"/>
              </a:ext>
            </a:extLst>
          </p:cNvPr>
          <p:cNvSpPr>
            <a:spLocks noGrp="1"/>
          </p:cNvSpPr>
          <p:nvPr>
            <p:ph type="sldNum" sz="quarter" idx="12"/>
          </p:nvPr>
        </p:nvSpPr>
        <p:spPr/>
        <p:txBody>
          <a:bodyPr/>
          <a:lstStyle/>
          <a:p>
            <a:fld id="{977470DC-FD67-440D-AA97-185870F9A83F}" type="slidenum">
              <a:rPr lang="es-ES" altLang="es-AR" smtClean="0"/>
              <a:pPr/>
              <a:t>‹Nº›</a:t>
            </a:fld>
            <a:endParaRPr lang="es-ES" altLang="es-AR"/>
          </a:p>
        </p:txBody>
      </p:sp>
    </p:spTree>
    <p:extLst>
      <p:ext uri="{BB962C8B-B14F-4D97-AF65-F5344CB8AC3E}">
        <p14:creationId xmlns:p14="http://schemas.microsoft.com/office/powerpoint/2010/main" val="268906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1D6CC-1F8A-483B-9212-8E5DEE9DC785}"/>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FAA02A3-8D5A-415C-8CFE-1B267DABB4A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2579BEF-E4F1-443C-8BBE-1AA54D31244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6CC92D6E-833D-4670-8917-A4B6B802D1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DE5CD37-2C5C-40AD-B6F8-302756AEAA0D}"/>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2E1A4072-F6E1-43D0-A9BF-3F45CF0D472E}"/>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FE56811D-F3D2-49DC-979C-9D3F976B9418}"/>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A5C6F678-FA97-43B5-96DE-BFB92390CAC6}"/>
              </a:ext>
            </a:extLst>
          </p:cNvPr>
          <p:cNvSpPr>
            <a:spLocks noGrp="1"/>
          </p:cNvSpPr>
          <p:nvPr>
            <p:ph type="sldNum" sz="quarter" idx="12"/>
          </p:nvPr>
        </p:nvSpPr>
        <p:spPr/>
        <p:txBody>
          <a:bodyPr/>
          <a:lstStyle/>
          <a:p>
            <a:fld id="{F749AFBC-4783-4953-861D-4E130B44D66D}" type="slidenum">
              <a:rPr lang="es-ES" altLang="es-AR" smtClean="0"/>
              <a:pPr/>
              <a:t>‹Nº›</a:t>
            </a:fld>
            <a:endParaRPr lang="es-ES" altLang="es-AR"/>
          </a:p>
        </p:txBody>
      </p:sp>
    </p:spTree>
    <p:extLst>
      <p:ext uri="{BB962C8B-B14F-4D97-AF65-F5344CB8AC3E}">
        <p14:creationId xmlns:p14="http://schemas.microsoft.com/office/powerpoint/2010/main" val="12447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BF9C-24F0-4605-8C8D-38CED422ACA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A74ED40C-65C5-4618-9711-74BFBB7DC74D}"/>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AEE8B32A-A676-4FD6-A46C-4BDA0851CA87}"/>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40E30C39-426D-482A-9E80-C5E17509463A}"/>
              </a:ext>
            </a:extLst>
          </p:cNvPr>
          <p:cNvSpPr>
            <a:spLocks noGrp="1"/>
          </p:cNvSpPr>
          <p:nvPr>
            <p:ph type="sldNum" sz="quarter" idx="12"/>
          </p:nvPr>
        </p:nvSpPr>
        <p:spPr/>
        <p:txBody>
          <a:bodyPr/>
          <a:lstStyle/>
          <a:p>
            <a:fld id="{17AF441C-99AF-4BFC-AF8C-0A16DB842FF2}" type="slidenum">
              <a:rPr lang="es-ES" altLang="es-AR" smtClean="0"/>
              <a:pPr/>
              <a:t>‹Nº›</a:t>
            </a:fld>
            <a:endParaRPr lang="es-ES" altLang="es-AR"/>
          </a:p>
        </p:txBody>
      </p:sp>
    </p:spTree>
    <p:extLst>
      <p:ext uri="{BB962C8B-B14F-4D97-AF65-F5344CB8AC3E}">
        <p14:creationId xmlns:p14="http://schemas.microsoft.com/office/powerpoint/2010/main" val="36339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D5963E-A446-44F5-A96E-E4206551C519}"/>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D6570564-32E7-4A41-9E4F-45780276E978}"/>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74EAA5F5-B57D-4D2D-BFFC-2D8638C9D1E2}"/>
              </a:ext>
            </a:extLst>
          </p:cNvPr>
          <p:cNvSpPr>
            <a:spLocks noGrp="1"/>
          </p:cNvSpPr>
          <p:nvPr>
            <p:ph type="sldNum" sz="quarter" idx="12"/>
          </p:nvPr>
        </p:nvSpPr>
        <p:spPr/>
        <p:txBody>
          <a:bodyPr/>
          <a:lstStyle/>
          <a:p>
            <a:fld id="{60919E48-DE41-4C91-99DB-C56B5FDAB217}" type="slidenum">
              <a:rPr lang="es-ES" altLang="es-AR" smtClean="0"/>
              <a:pPr/>
              <a:t>‹Nº›</a:t>
            </a:fld>
            <a:endParaRPr lang="es-ES" altLang="es-AR"/>
          </a:p>
        </p:txBody>
      </p:sp>
    </p:spTree>
    <p:extLst>
      <p:ext uri="{BB962C8B-B14F-4D97-AF65-F5344CB8AC3E}">
        <p14:creationId xmlns:p14="http://schemas.microsoft.com/office/powerpoint/2010/main" val="317285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0D4AC-BE96-4E4E-B9FC-981AF56FC9C7}"/>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0665195-547F-48E1-BA17-D04F38A70B0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88CB3C0E-0E4A-4F30-BA02-EA56AC95AE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66DCE2-1E69-48D5-92BF-2AE25E524C72}"/>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28D58EED-254B-4F68-8D6C-0CA92F121A74}"/>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4B92D5F5-9AF5-4B6A-BCC9-FA6F361DD914}"/>
              </a:ext>
            </a:extLst>
          </p:cNvPr>
          <p:cNvSpPr>
            <a:spLocks noGrp="1"/>
          </p:cNvSpPr>
          <p:nvPr>
            <p:ph type="sldNum" sz="quarter" idx="12"/>
          </p:nvPr>
        </p:nvSpPr>
        <p:spPr/>
        <p:txBody>
          <a:bodyPr/>
          <a:lstStyle/>
          <a:p>
            <a:fld id="{4EFECB12-2429-4E1D-976A-C6A804E3FB31}" type="slidenum">
              <a:rPr lang="es-ES" altLang="es-AR" smtClean="0"/>
              <a:pPr/>
              <a:t>‹Nº›</a:t>
            </a:fld>
            <a:endParaRPr lang="es-ES" altLang="es-AR"/>
          </a:p>
        </p:txBody>
      </p:sp>
    </p:spTree>
    <p:extLst>
      <p:ext uri="{BB962C8B-B14F-4D97-AF65-F5344CB8AC3E}">
        <p14:creationId xmlns:p14="http://schemas.microsoft.com/office/powerpoint/2010/main" val="96695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5553A-D1A4-40F0-904D-7796279C8458}"/>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09543DC4-2C77-4A90-933C-DDC2BC5CD2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a:extLst>
              <a:ext uri="{FF2B5EF4-FFF2-40B4-BE49-F238E27FC236}">
                <a16:creationId xmlns:a16="http://schemas.microsoft.com/office/drawing/2014/main" id="{25530CF2-4FE3-4DA6-87A0-951860ABE1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201A2F-53F8-4E41-8E16-327C9CD71AF2}"/>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9020123A-4F55-4D5A-9697-993AF2EBFCDF}"/>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79ABE61-E65B-4DC4-91D2-47E0405F6DC0}"/>
              </a:ext>
            </a:extLst>
          </p:cNvPr>
          <p:cNvSpPr>
            <a:spLocks noGrp="1"/>
          </p:cNvSpPr>
          <p:nvPr>
            <p:ph type="sldNum" sz="quarter" idx="12"/>
          </p:nvPr>
        </p:nvSpPr>
        <p:spPr/>
        <p:txBody>
          <a:bodyPr/>
          <a:lstStyle/>
          <a:p>
            <a:fld id="{DB6CE5D5-7109-4E2F-A766-640140925966}" type="slidenum">
              <a:rPr lang="es-ES" altLang="es-AR" smtClean="0"/>
              <a:pPr/>
              <a:t>‹Nº›</a:t>
            </a:fld>
            <a:endParaRPr lang="es-ES" altLang="es-AR"/>
          </a:p>
        </p:txBody>
      </p:sp>
    </p:spTree>
    <p:extLst>
      <p:ext uri="{BB962C8B-B14F-4D97-AF65-F5344CB8AC3E}">
        <p14:creationId xmlns:p14="http://schemas.microsoft.com/office/powerpoint/2010/main" val="57962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072919A-9FDA-4574-8E72-D4F7494301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E7582DD3-6F6E-433B-A027-47DCFF3AE8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1A275FD-C076-45DE-8E52-221F6F6328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7FCFD423-3F82-4440-82FF-E0C89E5DBA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FAB9AECE-EE5F-4663-9AAC-F1B271FDE0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AF441C-99AF-4BFC-AF8C-0A16DB842FF2}" type="slidenum">
              <a:rPr lang="es-ES" altLang="es-AR" smtClean="0"/>
              <a:pPr/>
              <a:t>‹Nº›</a:t>
            </a:fld>
            <a:endParaRPr lang="es-ES" altLang="es-AR"/>
          </a:p>
        </p:txBody>
      </p:sp>
    </p:spTree>
    <p:extLst>
      <p:ext uri="{BB962C8B-B14F-4D97-AF65-F5344CB8AC3E}">
        <p14:creationId xmlns:p14="http://schemas.microsoft.com/office/powerpoint/2010/main" val="60118132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39D56CA8-7674-4EAB-9F14-80DED7502745}"/>
              </a:ext>
            </a:extLst>
          </p:cNvPr>
          <p:cNvSpPr txBox="1">
            <a:spLocks noChangeArrowheads="1"/>
          </p:cNvSpPr>
          <p:nvPr/>
        </p:nvSpPr>
        <p:spPr bwMode="auto">
          <a:xfrm>
            <a:off x="506412" y="908720"/>
            <a:ext cx="8131175" cy="440120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dirty="0"/>
              <a:t>METODOLOGÍA Y TÉCNICAS DE INVESTIGACIÓN EN CIENCIAS SOCIALES</a:t>
            </a:r>
          </a:p>
          <a:p>
            <a:pPr algn="ctr" eaLnBrk="1" hangingPunct="1">
              <a:spcBef>
                <a:spcPct val="100000"/>
              </a:spcBef>
              <a:buClrTx/>
              <a:buSzTx/>
              <a:buFontTx/>
              <a:buNone/>
            </a:pPr>
            <a:r>
              <a:rPr lang="es-MX" altLang="es-AR" sz="2800" dirty="0"/>
              <a:t>Titular: Agustín Salvia</a:t>
            </a:r>
          </a:p>
          <a:p>
            <a:pPr algn="ctr" eaLnBrk="1" hangingPunct="1">
              <a:spcBef>
                <a:spcPct val="100000"/>
              </a:spcBef>
              <a:buClrTx/>
              <a:buSzTx/>
              <a:buFontTx/>
              <a:buNone/>
            </a:pPr>
            <a:r>
              <a:rPr lang="es-AR" altLang="es-AR" sz="2800" b="1" dirty="0"/>
              <a:t>TEÓRICO 4:  LA INVESTIGACIÓN CIENTÍFICA. OBJETO, MÉTODO y CONDICIONES DE INVESTIGACIÓN.</a:t>
            </a:r>
          </a:p>
          <a:p>
            <a:pPr algn="ctr" eaLnBrk="1" hangingPunct="1">
              <a:spcBef>
                <a:spcPct val="100000"/>
              </a:spcBef>
              <a:buClrTx/>
              <a:buSzTx/>
              <a:buFontTx/>
              <a:buNone/>
            </a:pPr>
            <a:r>
              <a:rPr lang="es-AR" altLang="es-AR" sz="2800" b="1" dirty="0"/>
              <a:t>Yamila Gómez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a:extLst>
              <a:ext uri="{FF2B5EF4-FFF2-40B4-BE49-F238E27FC236}">
                <a16:creationId xmlns:a16="http://schemas.microsoft.com/office/drawing/2014/main" id="{2BFCF99B-2B7F-4C85-BEFF-B5019A432387}"/>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5363" name="Text Box 9">
            <a:extLst>
              <a:ext uri="{FF2B5EF4-FFF2-40B4-BE49-F238E27FC236}">
                <a16:creationId xmlns:a16="http://schemas.microsoft.com/office/drawing/2014/main" id="{0B2B5B55-C6D1-49CA-B36C-7758ACAAD433}"/>
              </a:ext>
            </a:extLst>
          </p:cNvPr>
          <p:cNvSpPr txBox="1">
            <a:spLocks noChangeArrowheads="1"/>
          </p:cNvSpPr>
          <p:nvPr/>
        </p:nvSpPr>
        <p:spPr bwMode="auto">
          <a:xfrm>
            <a:off x="1187450" y="476250"/>
            <a:ext cx="72739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i="1"/>
              <a:t>¿Qué diferencia a la </a:t>
            </a:r>
            <a:r>
              <a:rPr lang="es-ES" altLang="es-AR" sz="2400" b="1" i="1"/>
              <a:t>ciencia</a:t>
            </a:r>
            <a:r>
              <a:rPr lang="es-ES" altLang="es-AR" sz="2400" i="1"/>
              <a:t> de otros </a:t>
            </a:r>
            <a:r>
              <a:rPr lang="es-ES" altLang="es-AR" sz="2400" b="1" i="1"/>
              <a:t>discursos</a:t>
            </a:r>
            <a:r>
              <a:rPr lang="es-ES" altLang="es-AR" sz="2400" i="1"/>
              <a:t> y  prácticas sociales que procuran conocer la realidad?</a:t>
            </a:r>
            <a:endParaRPr lang="es-ES" altLang="es-AR" sz="2400" b="1"/>
          </a:p>
          <a:p>
            <a:pPr algn="ctr" eaLnBrk="1" hangingPunct="1">
              <a:spcBef>
                <a:spcPct val="50000"/>
              </a:spcBef>
              <a:buClrTx/>
              <a:buSzTx/>
              <a:buFontTx/>
              <a:buNone/>
            </a:pPr>
            <a:endParaRPr lang="es-ES" altLang="es-AR" sz="2400" b="1">
              <a:solidFill>
                <a:schemeClr val="tx2"/>
              </a:solidFill>
            </a:endParaRPr>
          </a:p>
        </p:txBody>
      </p:sp>
      <p:sp>
        <p:nvSpPr>
          <p:cNvPr id="15364" name="7 CuadroTexto">
            <a:extLst>
              <a:ext uri="{FF2B5EF4-FFF2-40B4-BE49-F238E27FC236}">
                <a16:creationId xmlns:a16="http://schemas.microsoft.com/office/drawing/2014/main" id="{0AFE87C7-3F55-4FB1-92C5-C6F7B47BE58D}"/>
              </a:ext>
            </a:extLst>
          </p:cNvPr>
          <p:cNvSpPr txBox="1">
            <a:spLocks noChangeArrowheads="1"/>
          </p:cNvSpPr>
          <p:nvPr/>
        </p:nvSpPr>
        <p:spPr bwMode="auto">
          <a:xfrm>
            <a:off x="250825" y="2133600"/>
            <a:ext cx="19351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solidFill>
                  <a:srgbClr val="002060"/>
                </a:solidFill>
                <a:cs typeface="Times New Roman" panose="02020603050405020304" pitchFamily="18" charset="0"/>
              </a:rPr>
              <a:t>Condiciones de producción</a:t>
            </a:r>
            <a:endParaRPr lang="es-AR" altLang="es-AR" sz="1600">
              <a:solidFill>
                <a:srgbClr val="002060"/>
              </a:solidFill>
              <a:cs typeface="Times New Roman" panose="02020603050405020304" pitchFamily="18" charset="0"/>
            </a:endParaRPr>
          </a:p>
        </p:txBody>
      </p:sp>
      <p:sp>
        <p:nvSpPr>
          <p:cNvPr id="15365" name="7 CuadroTexto">
            <a:extLst>
              <a:ext uri="{FF2B5EF4-FFF2-40B4-BE49-F238E27FC236}">
                <a16:creationId xmlns:a16="http://schemas.microsoft.com/office/drawing/2014/main" id="{48A4D1B9-55F8-48EE-A9E1-C5412A1F3495}"/>
              </a:ext>
            </a:extLst>
          </p:cNvPr>
          <p:cNvSpPr txBox="1">
            <a:spLocks noChangeArrowheads="1"/>
          </p:cNvSpPr>
          <p:nvPr/>
        </p:nvSpPr>
        <p:spPr bwMode="auto">
          <a:xfrm>
            <a:off x="2268538" y="3068638"/>
            <a:ext cx="64801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5366" name="7 CuadroTexto">
            <a:extLst>
              <a:ext uri="{FF2B5EF4-FFF2-40B4-BE49-F238E27FC236}">
                <a16:creationId xmlns:a16="http://schemas.microsoft.com/office/drawing/2014/main" id="{C0FE62C5-7143-42E6-93EA-A5FF3B2991E5}"/>
              </a:ext>
            </a:extLst>
          </p:cNvPr>
          <p:cNvSpPr txBox="1">
            <a:spLocks noChangeArrowheads="1"/>
          </p:cNvSpPr>
          <p:nvPr/>
        </p:nvSpPr>
        <p:spPr bwMode="auto">
          <a:xfrm>
            <a:off x="179388" y="3141663"/>
            <a:ext cx="1933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Permanecen inalteradas</a:t>
            </a:r>
            <a:endParaRPr lang="es-AR" altLang="es-AR" sz="1600">
              <a:cs typeface="Times New Roman" panose="02020603050405020304" pitchFamily="18" charset="0"/>
            </a:endParaRPr>
          </a:p>
        </p:txBody>
      </p:sp>
      <p:sp>
        <p:nvSpPr>
          <p:cNvPr id="15367" name="7 CuadroTexto">
            <a:extLst>
              <a:ext uri="{FF2B5EF4-FFF2-40B4-BE49-F238E27FC236}">
                <a16:creationId xmlns:a16="http://schemas.microsoft.com/office/drawing/2014/main" id="{882CAB5A-6D71-4D69-8E83-2C80EFD27AA0}"/>
              </a:ext>
            </a:extLst>
          </p:cNvPr>
          <p:cNvSpPr txBox="1">
            <a:spLocks noChangeArrowheads="1"/>
          </p:cNvSpPr>
          <p:nvPr/>
        </p:nvSpPr>
        <p:spPr bwMode="auto">
          <a:xfrm>
            <a:off x="2195513" y="2924175"/>
            <a:ext cx="6480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5368" name="7 CuadroTexto">
            <a:extLst>
              <a:ext uri="{FF2B5EF4-FFF2-40B4-BE49-F238E27FC236}">
                <a16:creationId xmlns:a16="http://schemas.microsoft.com/office/drawing/2014/main" id="{AC16F47B-3800-4A35-B269-C2248A6EF6F6}"/>
              </a:ext>
            </a:extLst>
          </p:cNvPr>
          <p:cNvSpPr txBox="1">
            <a:spLocks noChangeArrowheads="1"/>
          </p:cNvSpPr>
          <p:nvPr/>
        </p:nvSpPr>
        <p:spPr bwMode="auto">
          <a:xfrm>
            <a:off x="3132138" y="2276475"/>
            <a:ext cx="19335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solidFill>
                  <a:srgbClr val="002060"/>
                </a:solidFill>
                <a:cs typeface="Times New Roman" panose="02020603050405020304" pitchFamily="18" charset="0"/>
              </a:rPr>
              <a:t>Circulación</a:t>
            </a:r>
            <a:endParaRPr lang="es-AR" altLang="es-AR" sz="1600">
              <a:solidFill>
                <a:srgbClr val="002060"/>
              </a:solidFill>
              <a:cs typeface="Times New Roman" panose="02020603050405020304" pitchFamily="18" charset="0"/>
            </a:endParaRPr>
          </a:p>
        </p:txBody>
      </p:sp>
      <p:sp>
        <p:nvSpPr>
          <p:cNvPr id="15369" name="7 CuadroTexto">
            <a:extLst>
              <a:ext uri="{FF2B5EF4-FFF2-40B4-BE49-F238E27FC236}">
                <a16:creationId xmlns:a16="http://schemas.microsoft.com/office/drawing/2014/main" id="{FB1F7D92-F6BA-484A-B7DC-B14CC0D4E2E4}"/>
              </a:ext>
            </a:extLst>
          </p:cNvPr>
          <p:cNvSpPr txBox="1">
            <a:spLocks noChangeArrowheads="1"/>
          </p:cNvSpPr>
          <p:nvPr/>
        </p:nvSpPr>
        <p:spPr bwMode="auto">
          <a:xfrm>
            <a:off x="6084888" y="2060575"/>
            <a:ext cx="19335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solidFill>
                  <a:srgbClr val="002060"/>
                </a:solidFill>
                <a:cs typeface="Times New Roman" panose="02020603050405020304" pitchFamily="18" charset="0"/>
              </a:rPr>
              <a:t>Condiciones de reconocimiento</a:t>
            </a:r>
            <a:endParaRPr lang="es-AR" altLang="es-AR" sz="1600">
              <a:solidFill>
                <a:srgbClr val="002060"/>
              </a:solidFill>
              <a:cs typeface="Times New Roman" panose="02020603050405020304" pitchFamily="18" charset="0"/>
            </a:endParaRPr>
          </a:p>
        </p:txBody>
      </p:sp>
      <p:sp>
        <p:nvSpPr>
          <p:cNvPr id="15370" name="7 CuadroTexto">
            <a:extLst>
              <a:ext uri="{FF2B5EF4-FFF2-40B4-BE49-F238E27FC236}">
                <a16:creationId xmlns:a16="http://schemas.microsoft.com/office/drawing/2014/main" id="{0FA269BE-C0C3-46B2-8D33-40E3372C1770}"/>
              </a:ext>
            </a:extLst>
          </p:cNvPr>
          <p:cNvSpPr txBox="1">
            <a:spLocks noChangeArrowheads="1"/>
          </p:cNvSpPr>
          <p:nvPr/>
        </p:nvSpPr>
        <p:spPr bwMode="auto">
          <a:xfrm>
            <a:off x="6022975" y="3141663"/>
            <a:ext cx="20780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Se modifican indefinidamente</a:t>
            </a:r>
            <a:endParaRPr lang="es-AR" altLang="es-AR" sz="1600">
              <a:cs typeface="Times New Roman" panose="02020603050405020304" pitchFamily="18" charset="0"/>
            </a:endParaRPr>
          </a:p>
        </p:txBody>
      </p:sp>
      <p:sp>
        <p:nvSpPr>
          <p:cNvPr id="15371" name="7 CuadroTexto">
            <a:extLst>
              <a:ext uri="{FF2B5EF4-FFF2-40B4-BE49-F238E27FC236}">
                <a16:creationId xmlns:a16="http://schemas.microsoft.com/office/drawing/2014/main" id="{52E15709-E5CA-4BE5-B97B-136D1E37031C}"/>
              </a:ext>
            </a:extLst>
          </p:cNvPr>
          <p:cNvSpPr txBox="1">
            <a:spLocks noChangeArrowheads="1"/>
          </p:cNvSpPr>
          <p:nvPr/>
        </p:nvSpPr>
        <p:spPr bwMode="auto">
          <a:xfrm>
            <a:off x="14288" y="4508500"/>
            <a:ext cx="2520950" cy="261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b="1" dirty="0">
                <a:solidFill>
                  <a:srgbClr val="0070C0"/>
                </a:solidFill>
                <a:cs typeface="Times New Roman" panose="02020603050405020304" pitchFamily="18" charset="0"/>
              </a:rPr>
              <a:t>Industria cultural</a:t>
            </a:r>
          </a:p>
          <a:p>
            <a:pPr algn="ctr" eaLnBrk="1" hangingPunct="1">
              <a:lnSpc>
                <a:spcPct val="115000"/>
              </a:lnSpc>
              <a:spcBef>
                <a:spcPct val="0"/>
              </a:spcBef>
              <a:buClrTx/>
              <a:buSzTx/>
              <a:buFontTx/>
              <a:buNone/>
            </a:pPr>
            <a:r>
              <a:rPr lang="es-AR" altLang="es-AR" sz="1800" dirty="0">
                <a:solidFill>
                  <a:srgbClr val="0070C0"/>
                </a:solidFill>
                <a:cs typeface="Times New Roman" panose="02020603050405020304" pitchFamily="18" charset="0"/>
              </a:rPr>
              <a:t>Theodor Adorno</a:t>
            </a:r>
          </a:p>
          <a:p>
            <a:pPr algn="ctr" eaLnBrk="1" hangingPunct="1">
              <a:lnSpc>
                <a:spcPct val="115000"/>
              </a:lnSpc>
              <a:spcBef>
                <a:spcPct val="0"/>
              </a:spcBef>
              <a:buClrTx/>
              <a:buSzTx/>
              <a:buFontTx/>
              <a:buNone/>
            </a:pPr>
            <a:r>
              <a:rPr lang="es-AR" altLang="es-AR" sz="1800" dirty="0">
                <a:solidFill>
                  <a:srgbClr val="0070C0"/>
                </a:solidFill>
                <a:cs typeface="Times New Roman" panose="02020603050405020304" pitchFamily="18" charset="0"/>
              </a:rPr>
              <a:t>U. de Frankfurt – Marx/Freud</a:t>
            </a:r>
          </a:p>
          <a:p>
            <a:pPr algn="ctr" eaLnBrk="1" hangingPunct="1">
              <a:lnSpc>
                <a:spcPct val="115000"/>
              </a:lnSpc>
              <a:spcBef>
                <a:spcPct val="0"/>
              </a:spcBef>
              <a:buClrTx/>
              <a:buSzTx/>
              <a:buFontTx/>
              <a:buNone/>
            </a:pPr>
            <a:r>
              <a:rPr lang="es-AR" altLang="es-AR" sz="1800" dirty="0">
                <a:solidFill>
                  <a:srgbClr val="0070C0"/>
                </a:solidFill>
                <a:cs typeface="Times New Roman" panose="02020603050405020304" pitchFamily="18" charset="0"/>
              </a:rPr>
              <a:t>Música</a:t>
            </a:r>
          </a:p>
          <a:p>
            <a:pPr algn="ctr" eaLnBrk="1" hangingPunct="1">
              <a:lnSpc>
                <a:spcPct val="115000"/>
              </a:lnSpc>
              <a:spcBef>
                <a:spcPct val="0"/>
              </a:spcBef>
              <a:buClrTx/>
              <a:buSzTx/>
              <a:buFontTx/>
              <a:buNone/>
            </a:pPr>
            <a:r>
              <a:rPr lang="es-AR" altLang="es-AR" sz="1800" dirty="0">
                <a:solidFill>
                  <a:srgbClr val="0070C0"/>
                </a:solidFill>
                <a:cs typeface="Times New Roman" panose="02020603050405020304" pitchFamily="18" charset="0"/>
              </a:rPr>
              <a:t>Posguerra</a:t>
            </a:r>
          </a:p>
          <a:p>
            <a:pPr algn="ctr" eaLnBrk="1" hangingPunct="1">
              <a:lnSpc>
                <a:spcPct val="115000"/>
              </a:lnSpc>
              <a:spcBef>
                <a:spcPct val="0"/>
              </a:spcBef>
              <a:buClrTx/>
              <a:buSzTx/>
              <a:buFontTx/>
              <a:buNone/>
            </a:pPr>
            <a:r>
              <a:rPr lang="es-AR" altLang="es-AR" sz="1800" dirty="0">
                <a:solidFill>
                  <a:srgbClr val="0070C0"/>
                </a:solidFill>
                <a:cs typeface="Times New Roman" panose="02020603050405020304" pitchFamily="18" charset="0"/>
              </a:rPr>
              <a:t>Prensa + Radio + TV</a:t>
            </a:r>
          </a:p>
          <a:p>
            <a:pPr algn="ctr" eaLnBrk="1" hangingPunct="1">
              <a:lnSpc>
                <a:spcPct val="115000"/>
              </a:lnSpc>
              <a:spcBef>
                <a:spcPct val="0"/>
              </a:spcBef>
              <a:buClrTx/>
              <a:buSzTx/>
              <a:buFontTx/>
              <a:buNone/>
            </a:pPr>
            <a:endParaRPr lang="es-AR" altLang="es-AR" sz="1600" dirty="0">
              <a:cs typeface="Times New Roman" panose="02020603050405020304" pitchFamily="18" charset="0"/>
            </a:endParaRPr>
          </a:p>
        </p:txBody>
      </p:sp>
      <p:cxnSp>
        <p:nvCxnSpPr>
          <p:cNvPr id="15372" name="Conector recto 2">
            <a:extLst>
              <a:ext uri="{FF2B5EF4-FFF2-40B4-BE49-F238E27FC236}">
                <a16:creationId xmlns:a16="http://schemas.microsoft.com/office/drawing/2014/main" id="{E90EA67D-7843-4EB4-BCCE-AD05EB8B5D06}"/>
              </a:ext>
            </a:extLst>
          </p:cNvPr>
          <p:cNvCxnSpPr>
            <a:cxnSpLocks noChangeShapeType="1"/>
          </p:cNvCxnSpPr>
          <p:nvPr/>
        </p:nvCxnSpPr>
        <p:spPr bwMode="auto">
          <a:xfrm>
            <a:off x="2411413" y="2492375"/>
            <a:ext cx="865187"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5373" name="Conector recto 17">
            <a:extLst>
              <a:ext uri="{FF2B5EF4-FFF2-40B4-BE49-F238E27FC236}">
                <a16:creationId xmlns:a16="http://schemas.microsoft.com/office/drawing/2014/main" id="{0CB56019-FBB9-4C28-B99F-D4BE8D9E72E5}"/>
              </a:ext>
            </a:extLst>
          </p:cNvPr>
          <p:cNvCxnSpPr>
            <a:cxnSpLocks noChangeShapeType="1"/>
          </p:cNvCxnSpPr>
          <p:nvPr/>
        </p:nvCxnSpPr>
        <p:spPr bwMode="auto">
          <a:xfrm>
            <a:off x="4932363" y="2492375"/>
            <a:ext cx="8636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5374" name="Conector recto de flecha 19">
            <a:extLst>
              <a:ext uri="{FF2B5EF4-FFF2-40B4-BE49-F238E27FC236}">
                <a16:creationId xmlns:a16="http://schemas.microsoft.com/office/drawing/2014/main" id="{03AF8D1E-4F45-4A88-BF1B-221F56048BB0}"/>
              </a:ext>
            </a:extLst>
          </p:cNvPr>
          <p:cNvCxnSpPr>
            <a:cxnSpLocks noChangeShapeType="1"/>
            <a:stCxn id="15364" idx="2"/>
          </p:cNvCxnSpPr>
          <p:nvPr/>
        </p:nvCxnSpPr>
        <p:spPr bwMode="auto">
          <a:xfrm>
            <a:off x="1219200" y="2897188"/>
            <a:ext cx="39688" cy="315912"/>
          </a:xfrm>
          <a:prstGeom prst="straightConnector1">
            <a:avLst/>
          </a:prstGeom>
          <a:noFill/>
          <a:ln w="9525"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375" name="Conector recto de flecha 21">
            <a:extLst>
              <a:ext uri="{FF2B5EF4-FFF2-40B4-BE49-F238E27FC236}">
                <a16:creationId xmlns:a16="http://schemas.microsoft.com/office/drawing/2014/main" id="{9777E9D3-08F1-49F2-A02B-F8129A45A2C8}"/>
              </a:ext>
            </a:extLst>
          </p:cNvPr>
          <p:cNvCxnSpPr>
            <a:cxnSpLocks noChangeShapeType="1"/>
          </p:cNvCxnSpPr>
          <p:nvPr/>
        </p:nvCxnSpPr>
        <p:spPr bwMode="auto">
          <a:xfrm flipH="1">
            <a:off x="7092950" y="2852738"/>
            <a:ext cx="142875" cy="288925"/>
          </a:xfrm>
          <a:prstGeom prst="straightConnector1">
            <a:avLst/>
          </a:prstGeom>
          <a:noFill/>
          <a:ln w="9525" algn="ctr">
            <a:solidFill>
              <a:schemeClr val="tx1"/>
            </a:solidFill>
            <a:miter lim="800000"/>
            <a:headEnd/>
            <a:tailEnd type="triangle" w="med" len="med"/>
          </a:ln>
          <a:extLst>
            <a:ext uri="{909E8E84-426E-40DD-AFC4-6F175D3DCCD1}">
              <a14:hiddenFill xmlns:a14="http://schemas.microsoft.com/office/drawing/2010/main">
                <a:noFill/>
              </a14:hiddenFill>
            </a:ext>
          </a:extLst>
        </p:spPr>
      </p:cxnSp>
      <p:pic>
        <p:nvPicPr>
          <p:cNvPr id="15376" name="Imagen 22">
            <a:extLst>
              <a:ext uri="{FF2B5EF4-FFF2-40B4-BE49-F238E27FC236}">
                <a16:creationId xmlns:a16="http://schemas.microsoft.com/office/drawing/2014/main" id="{4B83A0F2-9AC2-4CD3-B668-CD9172B4F3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88640">
            <a:off x="3097213" y="4419600"/>
            <a:ext cx="9874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Imagen 23">
            <a:extLst>
              <a:ext uri="{FF2B5EF4-FFF2-40B4-BE49-F238E27FC236}">
                <a16:creationId xmlns:a16="http://schemas.microsoft.com/office/drawing/2014/main" id="{AF040813-88A7-4CAF-9B8A-DD8B84660D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14535">
            <a:off x="3717925" y="4846638"/>
            <a:ext cx="102393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Imagen 24">
            <a:extLst>
              <a:ext uri="{FF2B5EF4-FFF2-40B4-BE49-F238E27FC236}">
                <a16:creationId xmlns:a16="http://schemas.microsoft.com/office/drawing/2014/main" id="{2370ED23-C99E-44FE-9059-306838EDB8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365625"/>
            <a:ext cx="21605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Flecha derecha 25">
            <a:extLst>
              <a:ext uri="{FF2B5EF4-FFF2-40B4-BE49-F238E27FC236}">
                <a16:creationId xmlns:a16="http://schemas.microsoft.com/office/drawing/2014/main" id="{0DCACFA1-F6C7-4038-A003-02D1FAA05690}"/>
              </a:ext>
            </a:extLst>
          </p:cNvPr>
          <p:cNvSpPr>
            <a:spLocks noChangeArrowheads="1"/>
          </p:cNvSpPr>
          <p:nvPr/>
        </p:nvSpPr>
        <p:spPr bwMode="auto">
          <a:xfrm>
            <a:off x="2411413" y="5373688"/>
            <a:ext cx="431800" cy="287337"/>
          </a:xfrm>
          <a:prstGeom prst="rightArrow">
            <a:avLst>
              <a:gd name="adj1" fmla="val 50000"/>
              <a:gd name="adj2" fmla="val 50092"/>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5380" name="Flecha derecha 29">
            <a:extLst>
              <a:ext uri="{FF2B5EF4-FFF2-40B4-BE49-F238E27FC236}">
                <a16:creationId xmlns:a16="http://schemas.microsoft.com/office/drawing/2014/main" id="{7BB8C693-5B5A-4531-A727-48C22800C3CE}"/>
              </a:ext>
            </a:extLst>
          </p:cNvPr>
          <p:cNvSpPr>
            <a:spLocks noChangeArrowheads="1"/>
          </p:cNvSpPr>
          <p:nvPr/>
        </p:nvSpPr>
        <p:spPr bwMode="auto">
          <a:xfrm>
            <a:off x="5292725" y="5373688"/>
            <a:ext cx="431800" cy="287337"/>
          </a:xfrm>
          <a:prstGeom prst="rightArrow">
            <a:avLst>
              <a:gd name="adj1" fmla="val 50000"/>
              <a:gd name="adj2" fmla="val 50092"/>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pic>
        <p:nvPicPr>
          <p:cNvPr id="3" name="Imagen 2" descr="Imagen que contiene Forma&#10;&#10;Descripción generada automáticamente">
            <a:extLst>
              <a:ext uri="{FF2B5EF4-FFF2-40B4-BE49-F238E27FC236}">
                <a16:creationId xmlns:a16="http://schemas.microsoft.com/office/drawing/2014/main" id="{D0400A6A-CBC6-440E-B38F-5C1B24560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500" y="3865563"/>
            <a:ext cx="641350" cy="641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a:extLst>
              <a:ext uri="{FF2B5EF4-FFF2-40B4-BE49-F238E27FC236}">
                <a16:creationId xmlns:a16="http://schemas.microsoft.com/office/drawing/2014/main" id="{CA467E8F-CF00-4FF5-8DB4-0D779DCAD048}"/>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7411" name="Text Box 9">
            <a:extLst>
              <a:ext uri="{FF2B5EF4-FFF2-40B4-BE49-F238E27FC236}">
                <a16:creationId xmlns:a16="http://schemas.microsoft.com/office/drawing/2014/main" id="{8EAA045A-7C4E-4D1B-B87C-3F993A80D984}"/>
              </a:ext>
            </a:extLst>
          </p:cNvPr>
          <p:cNvSpPr txBox="1">
            <a:spLocks noChangeArrowheads="1"/>
          </p:cNvSpPr>
          <p:nvPr/>
        </p:nvSpPr>
        <p:spPr bwMode="auto">
          <a:xfrm>
            <a:off x="1187450" y="476250"/>
            <a:ext cx="72739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i="1"/>
              <a:t>¿Qué diferencia a la </a:t>
            </a:r>
            <a:r>
              <a:rPr lang="es-ES" altLang="es-AR" sz="2400" b="1" i="1"/>
              <a:t>ciencia</a:t>
            </a:r>
            <a:r>
              <a:rPr lang="es-ES" altLang="es-AR" sz="2400" i="1"/>
              <a:t> de otros </a:t>
            </a:r>
            <a:r>
              <a:rPr lang="es-ES" altLang="es-AR" sz="2400" b="1" i="1"/>
              <a:t>discursos</a:t>
            </a:r>
            <a:r>
              <a:rPr lang="es-ES" altLang="es-AR" sz="2400" i="1"/>
              <a:t> y  prácticas sociales que procuran conocer la realidad?</a:t>
            </a:r>
            <a:endParaRPr lang="es-ES" altLang="es-AR" sz="2400" b="1"/>
          </a:p>
          <a:p>
            <a:pPr algn="ctr" eaLnBrk="1" hangingPunct="1">
              <a:spcBef>
                <a:spcPct val="50000"/>
              </a:spcBef>
              <a:buClrTx/>
              <a:buSzTx/>
              <a:buFontTx/>
              <a:buNone/>
            </a:pPr>
            <a:endParaRPr lang="es-ES" altLang="es-AR" sz="2400" b="1">
              <a:solidFill>
                <a:schemeClr val="tx2"/>
              </a:solidFill>
            </a:endParaRPr>
          </a:p>
        </p:txBody>
      </p:sp>
      <p:sp>
        <p:nvSpPr>
          <p:cNvPr id="17412" name="7 CuadroTexto">
            <a:extLst>
              <a:ext uri="{FF2B5EF4-FFF2-40B4-BE49-F238E27FC236}">
                <a16:creationId xmlns:a16="http://schemas.microsoft.com/office/drawing/2014/main" id="{774630D4-76FA-4F6D-A311-BD16E25FA3B9}"/>
              </a:ext>
            </a:extLst>
          </p:cNvPr>
          <p:cNvSpPr txBox="1">
            <a:spLocks noChangeArrowheads="1"/>
          </p:cNvSpPr>
          <p:nvPr/>
        </p:nvSpPr>
        <p:spPr bwMode="auto">
          <a:xfrm>
            <a:off x="-107950" y="2205038"/>
            <a:ext cx="19335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CIENCIA</a:t>
            </a:r>
            <a:endParaRPr lang="es-AR" altLang="es-AR" sz="1600">
              <a:cs typeface="Times New Roman" panose="02020603050405020304" pitchFamily="18" charset="0"/>
            </a:endParaRPr>
          </a:p>
        </p:txBody>
      </p:sp>
      <p:sp>
        <p:nvSpPr>
          <p:cNvPr id="17413" name="7 CuadroTexto">
            <a:extLst>
              <a:ext uri="{FF2B5EF4-FFF2-40B4-BE49-F238E27FC236}">
                <a16:creationId xmlns:a16="http://schemas.microsoft.com/office/drawing/2014/main" id="{816ABAF3-694D-4A7D-BD26-040A498A07A4}"/>
              </a:ext>
            </a:extLst>
          </p:cNvPr>
          <p:cNvSpPr txBox="1">
            <a:spLocks noChangeArrowheads="1"/>
          </p:cNvSpPr>
          <p:nvPr/>
        </p:nvSpPr>
        <p:spPr bwMode="auto">
          <a:xfrm>
            <a:off x="3995738" y="4149725"/>
            <a:ext cx="45370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Un discurso (sometido a condiciones de producción determinadas) que describe un dominio de lo real, se tematiza a sí mismo como estando sometido a condiciones de producción determinadas.</a:t>
            </a:r>
            <a:endParaRPr lang="es-AR" altLang="es-AR" sz="1600">
              <a:cs typeface="Times New Roman" panose="02020603050405020304" pitchFamily="18" charset="0"/>
            </a:endParaRPr>
          </a:p>
        </p:txBody>
      </p:sp>
      <p:sp>
        <p:nvSpPr>
          <p:cNvPr id="17414" name="7 CuadroTexto">
            <a:extLst>
              <a:ext uri="{FF2B5EF4-FFF2-40B4-BE49-F238E27FC236}">
                <a16:creationId xmlns:a16="http://schemas.microsoft.com/office/drawing/2014/main" id="{6BB7E698-8D16-4573-B08E-F823F36AF5B0}"/>
              </a:ext>
            </a:extLst>
          </p:cNvPr>
          <p:cNvSpPr txBox="1">
            <a:spLocks noChangeArrowheads="1"/>
          </p:cNvSpPr>
          <p:nvPr/>
        </p:nvSpPr>
        <p:spPr bwMode="auto">
          <a:xfrm>
            <a:off x="-1044575" y="3141663"/>
            <a:ext cx="64801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Discurso científico</a:t>
            </a:r>
            <a:endParaRPr lang="es-AR" altLang="es-AR" sz="1600">
              <a:cs typeface="Times New Roman" panose="02020603050405020304" pitchFamily="18" charset="0"/>
            </a:endParaRPr>
          </a:p>
        </p:txBody>
      </p:sp>
      <p:sp>
        <p:nvSpPr>
          <p:cNvPr id="17415" name="7 CuadroTexto">
            <a:extLst>
              <a:ext uri="{FF2B5EF4-FFF2-40B4-BE49-F238E27FC236}">
                <a16:creationId xmlns:a16="http://schemas.microsoft.com/office/drawing/2014/main" id="{46DE3554-1990-475E-9722-1DF91681A855}"/>
              </a:ext>
            </a:extLst>
          </p:cNvPr>
          <p:cNvSpPr txBox="1">
            <a:spLocks noChangeArrowheads="1"/>
          </p:cNvSpPr>
          <p:nvPr/>
        </p:nvSpPr>
        <p:spPr bwMode="auto">
          <a:xfrm>
            <a:off x="-973138" y="2997200"/>
            <a:ext cx="6481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7416" name="7 CuadroTexto">
            <a:extLst>
              <a:ext uri="{FF2B5EF4-FFF2-40B4-BE49-F238E27FC236}">
                <a16:creationId xmlns:a16="http://schemas.microsoft.com/office/drawing/2014/main" id="{4F0D38F7-DABE-4581-98DB-19D3E8B2DA4F}"/>
              </a:ext>
            </a:extLst>
          </p:cNvPr>
          <p:cNvSpPr txBox="1">
            <a:spLocks noChangeArrowheads="1"/>
          </p:cNvSpPr>
          <p:nvPr/>
        </p:nvSpPr>
        <p:spPr bwMode="auto">
          <a:xfrm>
            <a:off x="1692275" y="2276475"/>
            <a:ext cx="7127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1800">
                <a:cs typeface="Times New Roman" panose="02020603050405020304" pitchFamily="18" charset="0"/>
              </a:rPr>
              <a:t>Práctica de producción de conocimiento </a:t>
            </a:r>
            <a:r>
              <a:rPr lang="es-AR" altLang="es-AR" sz="1800">
                <a:cs typeface="Times New Roman" panose="02020603050405020304" pitchFamily="18" charset="0"/>
                <a:sym typeface="Wingdings" panose="05000000000000000000" pitchFamily="2" charset="2"/>
              </a:rPr>
              <a:t> instituciones, tecnología, relaciones sociales, normas, etc.</a:t>
            </a:r>
            <a:endParaRPr lang="es-AR" altLang="es-AR" sz="1800">
              <a:cs typeface="Times New Roman" panose="02020603050405020304" pitchFamily="18" charset="0"/>
            </a:endParaRPr>
          </a:p>
        </p:txBody>
      </p:sp>
      <p:sp>
        <p:nvSpPr>
          <p:cNvPr id="17417" name="7 CuadroTexto">
            <a:extLst>
              <a:ext uri="{FF2B5EF4-FFF2-40B4-BE49-F238E27FC236}">
                <a16:creationId xmlns:a16="http://schemas.microsoft.com/office/drawing/2014/main" id="{0332479E-19F1-40A9-8086-09FAC298B12D}"/>
              </a:ext>
            </a:extLst>
          </p:cNvPr>
          <p:cNvSpPr txBox="1">
            <a:spLocks noChangeArrowheads="1"/>
          </p:cNvSpPr>
          <p:nvPr/>
        </p:nvSpPr>
        <p:spPr bwMode="auto">
          <a:xfrm>
            <a:off x="2195513" y="2924175"/>
            <a:ext cx="6480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7418" name="7 CuadroTexto">
            <a:extLst>
              <a:ext uri="{FF2B5EF4-FFF2-40B4-BE49-F238E27FC236}">
                <a16:creationId xmlns:a16="http://schemas.microsoft.com/office/drawing/2014/main" id="{6C546A1D-302B-4618-9E99-39FC5D691D71}"/>
              </a:ext>
            </a:extLst>
          </p:cNvPr>
          <p:cNvSpPr txBox="1">
            <a:spLocks noChangeArrowheads="1"/>
          </p:cNvSpPr>
          <p:nvPr/>
        </p:nvSpPr>
        <p:spPr bwMode="auto">
          <a:xfrm>
            <a:off x="2663825" y="3357563"/>
            <a:ext cx="64801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efecto de sentido: cientificidad</a:t>
            </a:r>
            <a:endParaRPr lang="es-AR" altLang="es-AR" sz="1600">
              <a:cs typeface="Times New Roman" panose="02020603050405020304" pitchFamily="18" charset="0"/>
            </a:endParaRPr>
          </a:p>
        </p:txBody>
      </p:sp>
      <p:sp>
        <p:nvSpPr>
          <p:cNvPr id="17419" name="7 CuadroTexto">
            <a:extLst>
              <a:ext uri="{FF2B5EF4-FFF2-40B4-BE49-F238E27FC236}">
                <a16:creationId xmlns:a16="http://schemas.microsoft.com/office/drawing/2014/main" id="{C91EB6C8-C64A-43EB-91CB-4DA9837C4AC2}"/>
              </a:ext>
            </a:extLst>
          </p:cNvPr>
          <p:cNvSpPr txBox="1">
            <a:spLocks noChangeArrowheads="1"/>
          </p:cNvSpPr>
          <p:nvPr/>
        </p:nvSpPr>
        <p:spPr bwMode="auto">
          <a:xfrm>
            <a:off x="-1260475" y="4292600"/>
            <a:ext cx="6480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DESDOBLAMIENTO</a:t>
            </a:r>
            <a:endParaRPr lang="es-AR" altLang="es-AR" sz="1600">
              <a:cs typeface="Times New Roman" panose="02020603050405020304" pitchFamily="18" charset="0"/>
            </a:endParaRPr>
          </a:p>
        </p:txBody>
      </p:sp>
      <p:sp>
        <p:nvSpPr>
          <p:cNvPr id="17420" name="7 CuadroTexto">
            <a:extLst>
              <a:ext uri="{FF2B5EF4-FFF2-40B4-BE49-F238E27FC236}">
                <a16:creationId xmlns:a16="http://schemas.microsoft.com/office/drawing/2014/main" id="{0E2E56FE-7667-42D3-90E9-97A17C5AEE81}"/>
              </a:ext>
            </a:extLst>
          </p:cNvPr>
          <p:cNvSpPr txBox="1">
            <a:spLocks noChangeArrowheads="1"/>
          </p:cNvSpPr>
          <p:nvPr/>
        </p:nvSpPr>
        <p:spPr bwMode="auto">
          <a:xfrm>
            <a:off x="107950" y="6381750"/>
            <a:ext cx="903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1400" i="1">
                <a:cs typeface="Times New Roman" panose="02020603050405020304" pitchFamily="18" charset="0"/>
              </a:rPr>
              <a:t>Bajo el efecto ideológico, el discurso aparece teniendo una relación directa, simple y lineal con lo real. </a:t>
            </a:r>
          </a:p>
        </p:txBody>
      </p:sp>
      <p:sp>
        <p:nvSpPr>
          <p:cNvPr id="17421" name="7 CuadroTexto">
            <a:extLst>
              <a:ext uri="{FF2B5EF4-FFF2-40B4-BE49-F238E27FC236}">
                <a16:creationId xmlns:a16="http://schemas.microsoft.com/office/drawing/2014/main" id="{15B678F7-2FF1-40E9-907C-AE47C34DDBFB}"/>
              </a:ext>
            </a:extLst>
          </p:cNvPr>
          <p:cNvSpPr txBox="1">
            <a:spLocks noChangeArrowheads="1"/>
          </p:cNvSpPr>
          <p:nvPr/>
        </p:nvSpPr>
        <p:spPr bwMode="auto">
          <a:xfrm>
            <a:off x="-1189038" y="5373688"/>
            <a:ext cx="64817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exhibición de lo ideológico</a:t>
            </a:r>
            <a:endParaRPr lang="es-AR" altLang="es-AR" sz="1600">
              <a:cs typeface="Times New Roman" panose="02020603050405020304" pitchFamily="18" charset="0"/>
            </a:endParaRPr>
          </a:p>
        </p:txBody>
      </p:sp>
      <p:cxnSp>
        <p:nvCxnSpPr>
          <p:cNvPr id="17422" name="Conector recto 2">
            <a:extLst>
              <a:ext uri="{FF2B5EF4-FFF2-40B4-BE49-F238E27FC236}">
                <a16:creationId xmlns:a16="http://schemas.microsoft.com/office/drawing/2014/main" id="{E1E7ABBC-B72D-44FB-9B12-3D0269CDB692}"/>
              </a:ext>
            </a:extLst>
          </p:cNvPr>
          <p:cNvCxnSpPr>
            <a:cxnSpLocks noChangeShapeType="1"/>
          </p:cNvCxnSpPr>
          <p:nvPr/>
        </p:nvCxnSpPr>
        <p:spPr bwMode="auto">
          <a:xfrm>
            <a:off x="1476375" y="2420938"/>
            <a:ext cx="287338"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7423" name="Conector recto de flecha 4">
            <a:extLst>
              <a:ext uri="{FF2B5EF4-FFF2-40B4-BE49-F238E27FC236}">
                <a16:creationId xmlns:a16="http://schemas.microsoft.com/office/drawing/2014/main" id="{698AA014-93E5-487F-8066-2532C2D7355B}"/>
              </a:ext>
            </a:extLst>
          </p:cNvPr>
          <p:cNvCxnSpPr>
            <a:cxnSpLocks noChangeShapeType="1"/>
          </p:cNvCxnSpPr>
          <p:nvPr/>
        </p:nvCxnSpPr>
        <p:spPr bwMode="auto">
          <a:xfrm>
            <a:off x="1619250" y="2420938"/>
            <a:ext cx="0" cy="720725"/>
          </a:xfrm>
          <a:prstGeom prst="straightConnector1">
            <a:avLst/>
          </a:prstGeom>
          <a:noFill/>
          <a:ln w="9525"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7424" name="Conector recto de flecha 6">
            <a:extLst>
              <a:ext uri="{FF2B5EF4-FFF2-40B4-BE49-F238E27FC236}">
                <a16:creationId xmlns:a16="http://schemas.microsoft.com/office/drawing/2014/main" id="{799BD986-08F1-406F-80C8-A3EB1AA27017}"/>
              </a:ext>
            </a:extLst>
          </p:cNvPr>
          <p:cNvCxnSpPr>
            <a:cxnSpLocks noChangeShapeType="1"/>
          </p:cNvCxnSpPr>
          <p:nvPr/>
        </p:nvCxnSpPr>
        <p:spPr bwMode="auto">
          <a:xfrm>
            <a:off x="3276600" y="3429000"/>
            <a:ext cx="719138" cy="144463"/>
          </a:xfrm>
          <a:prstGeom prst="straightConnector1">
            <a:avLst/>
          </a:prstGeom>
          <a:noFill/>
          <a:ln w="9525" algn="ctr">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7425" name="Flecha abajo 17">
            <a:extLst>
              <a:ext uri="{FF2B5EF4-FFF2-40B4-BE49-F238E27FC236}">
                <a16:creationId xmlns:a16="http://schemas.microsoft.com/office/drawing/2014/main" id="{251E5CB6-3189-46E9-BD9E-2070E5CE3F0C}"/>
              </a:ext>
            </a:extLst>
          </p:cNvPr>
          <p:cNvSpPr>
            <a:spLocks noChangeArrowheads="1"/>
          </p:cNvSpPr>
          <p:nvPr/>
        </p:nvSpPr>
        <p:spPr bwMode="auto">
          <a:xfrm>
            <a:off x="5795963" y="3789363"/>
            <a:ext cx="288925" cy="431800"/>
          </a:xfrm>
          <a:prstGeom prst="downArrow">
            <a:avLst>
              <a:gd name="adj1" fmla="val 50000"/>
              <a:gd name="adj2" fmla="val 49817"/>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7426" name="Flecha abajo 22">
            <a:extLst>
              <a:ext uri="{FF2B5EF4-FFF2-40B4-BE49-F238E27FC236}">
                <a16:creationId xmlns:a16="http://schemas.microsoft.com/office/drawing/2014/main" id="{D04CF267-A36C-4906-9EA9-D4DB37A31C50}"/>
              </a:ext>
            </a:extLst>
          </p:cNvPr>
          <p:cNvSpPr>
            <a:spLocks noChangeArrowheads="1"/>
          </p:cNvSpPr>
          <p:nvPr/>
        </p:nvSpPr>
        <p:spPr bwMode="auto">
          <a:xfrm>
            <a:off x="1908175" y="3573463"/>
            <a:ext cx="360363" cy="647700"/>
          </a:xfrm>
          <a:prstGeom prst="downArrow">
            <a:avLst>
              <a:gd name="adj1" fmla="val 50000"/>
              <a:gd name="adj2" fmla="val 49927"/>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7427" name="Flecha abajo 23">
            <a:extLst>
              <a:ext uri="{FF2B5EF4-FFF2-40B4-BE49-F238E27FC236}">
                <a16:creationId xmlns:a16="http://schemas.microsoft.com/office/drawing/2014/main" id="{E025FBD8-6217-494A-947C-3B16EBB34A99}"/>
              </a:ext>
            </a:extLst>
          </p:cNvPr>
          <p:cNvSpPr>
            <a:spLocks noChangeArrowheads="1"/>
          </p:cNvSpPr>
          <p:nvPr/>
        </p:nvSpPr>
        <p:spPr bwMode="auto">
          <a:xfrm rot="5400000">
            <a:off x="3527425" y="4257675"/>
            <a:ext cx="323850" cy="539750"/>
          </a:xfrm>
          <a:prstGeom prst="downArrow">
            <a:avLst>
              <a:gd name="adj1" fmla="val 50000"/>
              <a:gd name="adj2" fmla="val 66929"/>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7428" name="Flecha abajo 24">
            <a:extLst>
              <a:ext uri="{FF2B5EF4-FFF2-40B4-BE49-F238E27FC236}">
                <a16:creationId xmlns:a16="http://schemas.microsoft.com/office/drawing/2014/main" id="{CC9AAFFD-F288-4C4F-B135-98E59BCDA018}"/>
              </a:ext>
            </a:extLst>
          </p:cNvPr>
          <p:cNvSpPr>
            <a:spLocks noChangeArrowheads="1"/>
          </p:cNvSpPr>
          <p:nvPr/>
        </p:nvSpPr>
        <p:spPr bwMode="auto">
          <a:xfrm>
            <a:off x="1908175" y="4724400"/>
            <a:ext cx="360363" cy="649288"/>
          </a:xfrm>
          <a:prstGeom prst="downArrow">
            <a:avLst>
              <a:gd name="adj1" fmla="val 50000"/>
              <a:gd name="adj2" fmla="val 50049"/>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a:extLst>
              <a:ext uri="{FF2B5EF4-FFF2-40B4-BE49-F238E27FC236}">
                <a16:creationId xmlns:a16="http://schemas.microsoft.com/office/drawing/2014/main" id="{202CD51F-4108-4EC1-9E15-D64C29B1EA69}"/>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8435" name="Text Box 9">
            <a:extLst>
              <a:ext uri="{FF2B5EF4-FFF2-40B4-BE49-F238E27FC236}">
                <a16:creationId xmlns:a16="http://schemas.microsoft.com/office/drawing/2014/main" id="{8A13CC10-7439-403F-AEE8-B95EEEFF7481}"/>
              </a:ext>
            </a:extLst>
          </p:cNvPr>
          <p:cNvSpPr txBox="1">
            <a:spLocks noChangeArrowheads="1"/>
          </p:cNvSpPr>
          <p:nvPr/>
        </p:nvSpPr>
        <p:spPr bwMode="auto">
          <a:xfrm>
            <a:off x="1187450" y="476250"/>
            <a:ext cx="72739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i="1"/>
              <a:t>¿Qué diferencia a la </a:t>
            </a:r>
            <a:r>
              <a:rPr lang="es-ES" altLang="es-AR" sz="2400" b="1" i="1"/>
              <a:t>ciencia</a:t>
            </a:r>
            <a:r>
              <a:rPr lang="es-ES" altLang="es-AR" sz="2400" i="1"/>
              <a:t> de otros discursos y  </a:t>
            </a:r>
            <a:r>
              <a:rPr lang="es-ES" altLang="es-AR" sz="2400" b="1" i="1"/>
              <a:t>prácticas sociales </a:t>
            </a:r>
            <a:r>
              <a:rPr lang="es-ES" altLang="es-AR" sz="2400" i="1"/>
              <a:t>que procuran conocer la realidad?</a:t>
            </a:r>
            <a:endParaRPr lang="es-ES" altLang="es-AR" sz="2400" b="1"/>
          </a:p>
          <a:p>
            <a:pPr algn="ctr" eaLnBrk="1" hangingPunct="1">
              <a:spcBef>
                <a:spcPct val="50000"/>
              </a:spcBef>
              <a:buClrTx/>
              <a:buSzTx/>
              <a:buFontTx/>
              <a:buNone/>
            </a:pPr>
            <a:endParaRPr lang="es-ES" altLang="es-AR" sz="2400" b="1">
              <a:solidFill>
                <a:schemeClr val="tx2"/>
              </a:solidFill>
            </a:endParaRPr>
          </a:p>
        </p:txBody>
      </p:sp>
      <p:sp>
        <p:nvSpPr>
          <p:cNvPr id="18436" name="7 CuadroTexto">
            <a:extLst>
              <a:ext uri="{FF2B5EF4-FFF2-40B4-BE49-F238E27FC236}">
                <a16:creationId xmlns:a16="http://schemas.microsoft.com/office/drawing/2014/main" id="{BD6925FD-25EC-475F-AA19-2B167DADAF8C}"/>
              </a:ext>
            </a:extLst>
          </p:cNvPr>
          <p:cNvSpPr txBox="1">
            <a:spLocks noChangeArrowheads="1"/>
          </p:cNvSpPr>
          <p:nvPr/>
        </p:nvSpPr>
        <p:spPr bwMode="auto">
          <a:xfrm>
            <a:off x="-1908175" y="2492375"/>
            <a:ext cx="64801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Discurso científico</a:t>
            </a:r>
            <a:endParaRPr lang="es-AR" altLang="es-AR" sz="1600">
              <a:cs typeface="Times New Roman" panose="02020603050405020304" pitchFamily="18" charset="0"/>
            </a:endParaRPr>
          </a:p>
        </p:txBody>
      </p:sp>
      <p:sp>
        <p:nvSpPr>
          <p:cNvPr id="18437" name="7 CuadroTexto">
            <a:extLst>
              <a:ext uri="{FF2B5EF4-FFF2-40B4-BE49-F238E27FC236}">
                <a16:creationId xmlns:a16="http://schemas.microsoft.com/office/drawing/2014/main" id="{96C46291-DB46-4290-B854-75E3B69A39BB}"/>
              </a:ext>
            </a:extLst>
          </p:cNvPr>
          <p:cNvSpPr txBox="1">
            <a:spLocks noChangeArrowheads="1"/>
          </p:cNvSpPr>
          <p:nvPr/>
        </p:nvSpPr>
        <p:spPr bwMode="auto">
          <a:xfrm>
            <a:off x="-973138" y="2997200"/>
            <a:ext cx="6481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8438" name="7 CuadroTexto">
            <a:extLst>
              <a:ext uri="{FF2B5EF4-FFF2-40B4-BE49-F238E27FC236}">
                <a16:creationId xmlns:a16="http://schemas.microsoft.com/office/drawing/2014/main" id="{D2A2596C-3F8E-484F-8753-1402BA8FB2AB}"/>
              </a:ext>
            </a:extLst>
          </p:cNvPr>
          <p:cNvSpPr txBox="1">
            <a:spLocks noChangeArrowheads="1"/>
          </p:cNvSpPr>
          <p:nvPr/>
        </p:nvSpPr>
        <p:spPr bwMode="auto">
          <a:xfrm>
            <a:off x="2195513" y="2924175"/>
            <a:ext cx="6480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8439" name="7 CuadroTexto">
            <a:extLst>
              <a:ext uri="{FF2B5EF4-FFF2-40B4-BE49-F238E27FC236}">
                <a16:creationId xmlns:a16="http://schemas.microsoft.com/office/drawing/2014/main" id="{3FEF85DE-AFEF-4318-97D6-42833A0A3C2F}"/>
              </a:ext>
            </a:extLst>
          </p:cNvPr>
          <p:cNvSpPr txBox="1">
            <a:spLocks noChangeArrowheads="1"/>
          </p:cNvSpPr>
          <p:nvPr/>
        </p:nvSpPr>
        <p:spPr bwMode="auto">
          <a:xfrm>
            <a:off x="2771775" y="2205038"/>
            <a:ext cx="64801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15000"/>
              </a:lnSpc>
              <a:spcBef>
                <a:spcPct val="0"/>
              </a:spcBef>
              <a:buClrTx/>
              <a:buSzTx/>
              <a:buFontTx/>
              <a:buNone/>
            </a:pPr>
            <a:r>
              <a:rPr lang="es-AR" altLang="es-AR" sz="1800">
                <a:cs typeface="Times New Roman" panose="02020603050405020304" pitchFamily="18" charset="0"/>
              </a:rPr>
              <a:t>Capacidad superior para hacer inteligible el mundo, descubrir modos de funcionamiento, establecer regularidades y procurar explicaciones plausibles tomando como referente el orden fáctico de las cosas.</a:t>
            </a:r>
          </a:p>
        </p:txBody>
      </p:sp>
      <p:sp>
        <p:nvSpPr>
          <p:cNvPr id="22" name="Text Box 2">
            <a:extLst>
              <a:ext uri="{FF2B5EF4-FFF2-40B4-BE49-F238E27FC236}">
                <a16:creationId xmlns:a16="http://schemas.microsoft.com/office/drawing/2014/main" id="{85F3A2D8-3961-4E01-B2CB-1758CBB931A9}"/>
              </a:ext>
            </a:extLst>
          </p:cNvPr>
          <p:cNvSpPr txBox="1">
            <a:spLocks noChangeArrowheads="1"/>
          </p:cNvSpPr>
          <p:nvPr/>
        </p:nvSpPr>
        <p:spPr bwMode="auto">
          <a:xfrm>
            <a:off x="467544" y="3784391"/>
            <a:ext cx="7920880" cy="2092881"/>
          </a:xfrm>
          <a:prstGeom prst="rect">
            <a:avLst/>
          </a:prstGeom>
          <a:solidFill>
            <a:srgbClr val="FFCC99"/>
          </a:solidFill>
          <a:ln>
            <a:noFill/>
          </a:ln>
          <a:effectLst>
            <a:glow rad="101600">
              <a:schemeClr val="accent4">
                <a:satMod val="175000"/>
                <a:alpha val="40000"/>
              </a:schemeClr>
            </a:glow>
          </a:effec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1200"/>
              </a:spcAft>
              <a:buClrTx/>
              <a:buSzTx/>
              <a:buFont typeface="Wingdings" panose="05000000000000000000" pitchFamily="2" charset="2"/>
              <a:buNone/>
              <a:defRPr/>
            </a:pPr>
            <a:r>
              <a:rPr lang="es-ES" altLang="es-AR" sz="2000" dirty="0"/>
              <a:t>El método científico requiere mirarse a sí mismo para </a:t>
            </a:r>
            <a:r>
              <a:rPr lang="es-ES" altLang="es-AR" sz="2000" dirty="0" err="1"/>
              <a:t>resignificarse</a:t>
            </a:r>
            <a:r>
              <a:rPr lang="es-ES" altLang="es-AR" sz="2000" dirty="0"/>
              <a:t>.</a:t>
            </a:r>
          </a:p>
          <a:p>
            <a:pPr algn="just" eaLnBrk="1" hangingPunct="1">
              <a:spcBef>
                <a:spcPct val="0"/>
              </a:spcBef>
              <a:spcAft>
                <a:spcPts val="1200"/>
              </a:spcAft>
              <a:buClrTx/>
              <a:buSzTx/>
              <a:buFont typeface="Wingdings" panose="05000000000000000000" pitchFamily="2" charset="2"/>
              <a:buNone/>
              <a:defRPr/>
            </a:pPr>
            <a:r>
              <a:rPr lang="es-ES" altLang="es-AR" sz="2000" dirty="0"/>
              <a:t>El discurso científico define un objeto, un método y utiliza estrategias de descubrimiento y validación de conocimiento.</a:t>
            </a:r>
          </a:p>
          <a:p>
            <a:pPr algn="just" eaLnBrk="1" hangingPunct="1">
              <a:spcBef>
                <a:spcPct val="0"/>
              </a:spcBef>
              <a:spcAft>
                <a:spcPts val="1200"/>
              </a:spcAft>
              <a:buClrTx/>
              <a:buSzTx/>
              <a:buFont typeface="Wingdings" panose="05000000000000000000" pitchFamily="2" charset="2"/>
              <a:buNone/>
              <a:defRPr/>
            </a:pPr>
            <a:endParaRPr lang="es-ES" altLang="es-AR" sz="2000" dirty="0">
              <a:sym typeface="Wingdings" panose="05000000000000000000" pitchFamily="2" charset="2"/>
            </a:endParaRPr>
          </a:p>
          <a:p>
            <a:pPr algn="ctr" eaLnBrk="1" hangingPunct="1">
              <a:spcBef>
                <a:spcPct val="0"/>
              </a:spcBef>
              <a:spcAft>
                <a:spcPts val="1200"/>
              </a:spcAft>
              <a:buClrTx/>
              <a:buSzTx/>
              <a:buFont typeface="Wingdings" panose="05000000000000000000" pitchFamily="2" charset="2"/>
              <a:buNone/>
              <a:defRPr/>
            </a:pPr>
            <a:r>
              <a:rPr lang="es-ES" altLang="es-AR" sz="2000" dirty="0">
                <a:sym typeface="Wingdings" panose="05000000000000000000" pitchFamily="2" charset="2"/>
              </a:rPr>
              <a:t>Recorte de lo real / Construcción del conocimiento</a:t>
            </a:r>
            <a:endParaRPr lang="es-AR" altLang="es-AR" sz="2000" dirty="0"/>
          </a:p>
        </p:txBody>
      </p:sp>
      <p:sp>
        <p:nvSpPr>
          <p:cNvPr id="18443" name="Flecha abajo 1">
            <a:extLst>
              <a:ext uri="{FF2B5EF4-FFF2-40B4-BE49-F238E27FC236}">
                <a16:creationId xmlns:a16="http://schemas.microsoft.com/office/drawing/2014/main" id="{8D7B7A48-C822-444C-9C08-8296D0747C52}"/>
              </a:ext>
            </a:extLst>
          </p:cNvPr>
          <p:cNvSpPr>
            <a:spLocks noChangeArrowheads="1"/>
          </p:cNvSpPr>
          <p:nvPr/>
        </p:nvSpPr>
        <p:spPr bwMode="auto">
          <a:xfrm>
            <a:off x="4356100" y="4941888"/>
            <a:ext cx="360363" cy="503237"/>
          </a:xfrm>
          <a:prstGeom prst="downArrow">
            <a:avLst>
              <a:gd name="adj1" fmla="val 50000"/>
              <a:gd name="adj2" fmla="val 49872"/>
            </a:avLst>
          </a:prstGeom>
          <a:solidFill>
            <a:srgbClr val="00206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8444" name="Abrir llave 5">
            <a:extLst>
              <a:ext uri="{FF2B5EF4-FFF2-40B4-BE49-F238E27FC236}">
                <a16:creationId xmlns:a16="http://schemas.microsoft.com/office/drawing/2014/main" id="{353EAC2B-585E-46F7-ABF6-8244448D0F8F}"/>
              </a:ext>
            </a:extLst>
          </p:cNvPr>
          <p:cNvSpPr>
            <a:spLocks/>
          </p:cNvSpPr>
          <p:nvPr/>
        </p:nvSpPr>
        <p:spPr bwMode="auto">
          <a:xfrm>
            <a:off x="2555875" y="2205038"/>
            <a:ext cx="360363" cy="1295400"/>
          </a:xfrm>
          <a:prstGeom prst="leftBrace">
            <a:avLst>
              <a:gd name="adj1" fmla="val 8321"/>
              <a:gd name="adj2" fmla="val 41671"/>
            </a:avLst>
          </a:prstGeom>
          <a:noFill/>
          <a:ln w="1905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8445" name="Flecha abajo 25">
            <a:extLst>
              <a:ext uri="{FF2B5EF4-FFF2-40B4-BE49-F238E27FC236}">
                <a16:creationId xmlns:a16="http://schemas.microsoft.com/office/drawing/2014/main" id="{93AC77EF-7B41-4900-B64C-760FED76ECF4}"/>
              </a:ext>
            </a:extLst>
          </p:cNvPr>
          <p:cNvSpPr>
            <a:spLocks noChangeArrowheads="1"/>
          </p:cNvSpPr>
          <p:nvPr/>
        </p:nvSpPr>
        <p:spPr bwMode="auto">
          <a:xfrm>
            <a:off x="4427538" y="5949950"/>
            <a:ext cx="215900" cy="287338"/>
          </a:xfrm>
          <a:prstGeom prst="downArrow">
            <a:avLst>
              <a:gd name="adj1" fmla="val 50000"/>
              <a:gd name="adj2" fmla="val 49908"/>
            </a:avLst>
          </a:prstGeom>
          <a:solidFill>
            <a:srgbClr val="00206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8446" name="Rectangle 3">
            <a:extLst>
              <a:ext uri="{FF2B5EF4-FFF2-40B4-BE49-F238E27FC236}">
                <a16:creationId xmlns:a16="http://schemas.microsoft.com/office/drawing/2014/main" id="{D9360C90-A5E7-4042-B6BA-5926FF44B743}"/>
              </a:ext>
            </a:extLst>
          </p:cNvPr>
          <p:cNvSpPr>
            <a:spLocks noChangeArrowheads="1"/>
          </p:cNvSpPr>
          <p:nvPr/>
        </p:nvSpPr>
        <p:spPr bwMode="auto">
          <a:xfrm>
            <a:off x="3851275" y="6308725"/>
            <a:ext cx="1512888" cy="4333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spcAft>
                <a:spcPts val="600"/>
              </a:spcAft>
              <a:buClrTx/>
              <a:buSzTx/>
              <a:buFontTx/>
              <a:buNone/>
            </a:pPr>
            <a:r>
              <a:rPr lang="es-MX" altLang="es-AR" sz="2100" dirty="0"/>
              <a:t>Sospecha</a:t>
            </a:r>
            <a:endParaRPr lang="es-MX" altLang="es-AR" sz="19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E2FCE0CE-F3EA-43C9-A169-97869E79A0C2}"/>
              </a:ext>
            </a:extLst>
          </p:cNvPr>
          <p:cNvSpPr>
            <a:spLocks noChangeArrowheads="1"/>
          </p:cNvSpPr>
          <p:nvPr/>
        </p:nvSpPr>
        <p:spPr bwMode="auto">
          <a:xfrm>
            <a:off x="468313" y="692150"/>
            <a:ext cx="79930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700" b="1">
                <a:cs typeface="Arial" panose="020B0604020202020204" pitchFamily="34" charset="0"/>
              </a:rPr>
              <a:t>DESCENTRACIÓN</a:t>
            </a:r>
          </a:p>
        </p:txBody>
      </p:sp>
      <p:sp>
        <p:nvSpPr>
          <p:cNvPr id="16387" name="Text Box 4">
            <a:extLst>
              <a:ext uri="{FF2B5EF4-FFF2-40B4-BE49-F238E27FC236}">
                <a16:creationId xmlns:a16="http://schemas.microsoft.com/office/drawing/2014/main" id="{53015E8B-2807-40F0-9920-25E098B85E94}"/>
              </a:ext>
            </a:extLst>
          </p:cNvPr>
          <p:cNvSpPr txBox="1">
            <a:spLocks noChangeArrowheads="1"/>
          </p:cNvSpPr>
          <p:nvPr/>
        </p:nvSpPr>
        <p:spPr bwMode="auto">
          <a:xfrm>
            <a:off x="250825" y="3068638"/>
            <a:ext cx="2808288" cy="215423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400"/>
              <a:t>Sujeto egocéntrico</a:t>
            </a:r>
          </a:p>
          <a:p>
            <a:pPr algn="ctr" eaLnBrk="1" hangingPunct="1">
              <a:spcBef>
                <a:spcPct val="50000"/>
              </a:spcBef>
              <a:buClrTx/>
              <a:buSzTx/>
              <a:buFont typeface="Wingdings" panose="05000000000000000000" pitchFamily="2" charset="2"/>
              <a:buNone/>
            </a:pPr>
            <a:r>
              <a:rPr lang="es-AR" altLang="es-AR" sz="2000"/>
              <a:t>(“yo”, centrado en los sentidos y la propia acción, fuente de posibles deformaciones o ilusiones subjetivas)</a:t>
            </a:r>
          </a:p>
        </p:txBody>
      </p:sp>
      <p:sp>
        <p:nvSpPr>
          <p:cNvPr id="16388" name="Text Box 4">
            <a:extLst>
              <a:ext uri="{FF2B5EF4-FFF2-40B4-BE49-F238E27FC236}">
                <a16:creationId xmlns:a16="http://schemas.microsoft.com/office/drawing/2014/main" id="{3C4C47FA-5D68-4FA3-9DE4-ED7E653BD979}"/>
              </a:ext>
            </a:extLst>
          </p:cNvPr>
          <p:cNvSpPr txBox="1">
            <a:spLocks noChangeArrowheads="1"/>
          </p:cNvSpPr>
          <p:nvPr/>
        </p:nvSpPr>
        <p:spPr bwMode="auto">
          <a:xfrm>
            <a:off x="5364163" y="3068638"/>
            <a:ext cx="2808287" cy="215423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400"/>
              <a:t>Sujeto descentrado</a:t>
            </a:r>
          </a:p>
          <a:p>
            <a:pPr algn="ctr" eaLnBrk="1" hangingPunct="1">
              <a:spcBef>
                <a:spcPct val="50000"/>
              </a:spcBef>
              <a:buClrTx/>
              <a:buSzTx/>
              <a:buFont typeface="Wingdings" panose="05000000000000000000" pitchFamily="2" charset="2"/>
              <a:buNone/>
            </a:pPr>
            <a:r>
              <a:rPr lang="es-AR" altLang="es-AR" sz="2000"/>
              <a:t>(epistémico, coordina sus acciones entre sí y con otros; mide, calcula y deduce de forma verificable)</a:t>
            </a:r>
          </a:p>
        </p:txBody>
      </p:sp>
      <p:sp>
        <p:nvSpPr>
          <p:cNvPr id="16389" name="Rectangle 3">
            <a:extLst>
              <a:ext uri="{FF2B5EF4-FFF2-40B4-BE49-F238E27FC236}">
                <a16:creationId xmlns:a16="http://schemas.microsoft.com/office/drawing/2014/main" id="{06D97E7E-499D-4785-B30B-54D49E07EBBC}"/>
              </a:ext>
            </a:extLst>
          </p:cNvPr>
          <p:cNvSpPr>
            <a:spLocks noChangeArrowheads="1"/>
          </p:cNvSpPr>
          <p:nvPr/>
        </p:nvSpPr>
        <p:spPr bwMode="auto">
          <a:xfrm>
            <a:off x="-180975" y="5805488"/>
            <a:ext cx="3457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a:cs typeface="Arial" panose="020B0604020202020204" pitchFamily="34" charset="0"/>
              </a:rPr>
              <a:t>reducir</a:t>
            </a:r>
          </a:p>
        </p:txBody>
      </p:sp>
      <p:sp>
        <p:nvSpPr>
          <p:cNvPr id="16390" name="Rectangle 3">
            <a:extLst>
              <a:ext uri="{FF2B5EF4-FFF2-40B4-BE49-F238E27FC236}">
                <a16:creationId xmlns:a16="http://schemas.microsoft.com/office/drawing/2014/main" id="{AFF8828B-AE5A-4FC7-A6B0-20FF6F8EA0C4}"/>
              </a:ext>
            </a:extLst>
          </p:cNvPr>
          <p:cNvSpPr>
            <a:spLocks noChangeArrowheads="1"/>
          </p:cNvSpPr>
          <p:nvPr/>
        </p:nvSpPr>
        <p:spPr bwMode="auto">
          <a:xfrm>
            <a:off x="5076825" y="5805488"/>
            <a:ext cx="3455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a:cs typeface="Arial" panose="020B0604020202020204" pitchFamily="34" charset="0"/>
              </a:rPr>
              <a:t>maximizar</a:t>
            </a:r>
          </a:p>
        </p:txBody>
      </p:sp>
      <p:pic>
        <p:nvPicPr>
          <p:cNvPr id="16391" name="Imagen 1">
            <a:extLst>
              <a:ext uri="{FF2B5EF4-FFF2-40B4-BE49-F238E27FC236}">
                <a16:creationId xmlns:a16="http://schemas.microsoft.com/office/drawing/2014/main" id="{429799D6-BC35-46AF-B499-E24ED9537D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852738"/>
            <a:ext cx="230505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lecha arriba 7">
            <a:extLst>
              <a:ext uri="{FF2B5EF4-FFF2-40B4-BE49-F238E27FC236}">
                <a16:creationId xmlns:a16="http://schemas.microsoft.com/office/drawing/2014/main" id="{2139618F-BB0C-46DC-B88E-96B658402220}"/>
              </a:ext>
            </a:extLst>
          </p:cNvPr>
          <p:cNvSpPr>
            <a:spLocks noChangeArrowheads="1"/>
          </p:cNvSpPr>
          <p:nvPr/>
        </p:nvSpPr>
        <p:spPr bwMode="auto">
          <a:xfrm>
            <a:off x="1476375" y="5373688"/>
            <a:ext cx="142875" cy="431800"/>
          </a:xfrm>
          <a:prstGeom prst="upArrow">
            <a:avLst>
              <a:gd name="adj1" fmla="val 50000"/>
              <a:gd name="adj2" fmla="val 50370"/>
            </a:avLst>
          </a:prstGeom>
          <a:solidFill>
            <a:srgbClr val="C0000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6393" name="Flecha arriba 9">
            <a:extLst>
              <a:ext uri="{FF2B5EF4-FFF2-40B4-BE49-F238E27FC236}">
                <a16:creationId xmlns:a16="http://schemas.microsoft.com/office/drawing/2014/main" id="{C52F5EAC-E308-4422-B785-239DE21C193F}"/>
              </a:ext>
            </a:extLst>
          </p:cNvPr>
          <p:cNvSpPr>
            <a:spLocks noChangeArrowheads="1"/>
          </p:cNvSpPr>
          <p:nvPr/>
        </p:nvSpPr>
        <p:spPr bwMode="auto">
          <a:xfrm>
            <a:off x="6659563" y="5373688"/>
            <a:ext cx="144462" cy="431800"/>
          </a:xfrm>
          <a:prstGeom prst="upArrow">
            <a:avLst>
              <a:gd name="adj1" fmla="val 50000"/>
              <a:gd name="adj2" fmla="val 49817"/>
            </a:avLst>
          </a:prstGeom>
          <a:solidFill>
            <a:srgbClr val="C0000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0D1819D7-7F31-479E-B816-6545192C9827}"/>
              </a:ext>
            </a:extLst>
          </p:cNvPr>
          <p:cNvSpPr>
            <a:spLocks noChangeArrowheads="1"/>
          </p:cNvSpPr>
          <p:nvPr/>
        </p:nvSpPr>
        <p:spPr bwMode="auto">
          <a:xfrm>
            <a:off x="1150938" y="620713"/>
            <a:ext cx="79930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100000"/>
              </a:spcBef>
              <a:buClrTx/>
              <a:buSzTx/>
              <a:buFontTx/>
              <a:buNone/>
            </a:pPr>
            <a:r>
              <a:rPr lang="es-MX" altLang="es-AR" sz="2700" b="1">
                <a:cs typeface="Arial" panose="020B0604020202020204" pitchFamily="34" charset="0"/>
              </a:rPr>
              <a:t>CONSTRUCCIÓN DEL OBJETO DE ESTUDIO</a:t>
            </a:r>
          </a:p>
        </p:txBody>
      </p:sp>
      <p:sp>
        <p:nvSpPr>
          <p:cNvPr id="3" name="Rectangle 3">
            <a:extLst>
              <a:ext uri="{FF2B5EF4-FFF2-40B4-BE49-F238E27FC236}">
                <a16:creationId xmlns:a16="http://schemas.microsoft.com/office/drawing/2014/main" id="{E30B843C-08FE-4592-842C-457B3218F3C2}"/>
              </a:ext>
            </a:extLst>
          </p:cNvPr>
          <p:cNvSpPr>
            <a:spLocks noChangeArrowheads="1"/>
          </p:cNvSpPr>
          <p:nvPr/>
        </p:nvSpPr>
        <p:spPr bwMode="auto">
          <a:xfrm>
            <a:off x="179388" y="3284538"/>
            <a:ext cx="8208962" cy="1873250"/>
          </a:xfrm>
          <a:prstGeom prst="rect">
            <a:avLst/>
          </a:prstGeom>
          <a:noFill/>
          <a:ln>
            <a:noFill/>
          </a:ln>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342900" indent="-342900" eaLnBrk="1" hangingPunct="1">
              <a:spcBef>
                <a:spcPct val="0"/>
              </a:spcBef>
              <a:spcAft>
                <a:spcPts val="600"/>
              </a:spcAft>
              <a:buClrTx/>
              <a:buSzTx/>
              <a:buFont typeface="Wingdings" panose="05000000000000000000" pitchFamily="2" charset="2"/>
              <a:buChar char="ü"/>
              <a:defRPr/>
            </a:pPr>
            <a:r>
              <a:rPr lang="es-MX" altLang="es-AR" sz="2400" i="1" dirty="0"/>
              <a:t>Se conoce en contra de un conocimiento anterior, destruyendo conocimientos mal adquiridos. </a:t>
            </a:r>
            <a:r>
              <a:rPr lang="es-MX" altLang="es-AR" sz="2400" i="1" dirty="0">
                <a:sym typeface="Wingdings" panose="05000000000000000000" pitchFamily="2" charset="2"/>
              </a:rPr>
              <a:t> </a:t>
            </a:r>
            <a:r>
              <a:rPr lang="es-MX" altLang="es-AR" sz="2400" dirty="0">
                <a:solidFill>
                  <a:srgbClr val="C00000"/>
                </a:solidFill>
                <a:sym typeface="Wingdings" panose="05000000000000000000" pitchFamily="2" charset="2"/>
              </a:rPr>
              <a:t>ruptura</a:t>
            </a:r>
            <a:endParaRPr lang="es-MX" altLang="es-AR" sz="2400" dirty="0">
              <a:solidFill>
                <a:srgbClr val="C00000"/>
              </a:solidFill>
            </a:endParaRPr>
          </a:p>
          <a:p>
            <a:pPr marL="342900" indent="-342900" eaLnBrk="1" hangingPunct="1">
              <a:spcBef>
                <a:spcPct val="0"/>
              </a:spcBef>
              <a:spcAft>
                <a:spcPts val="600"/>
              </a:spcAft>
              <a:buClrTx/>
              <a:buSzTx/>
              <a:buFont typeface="Wingdings" panose="05000000000000000000" pitchFamily="2" charset="2"/>
              <a:buChar char="ü"/>
              <a:defRPr/>
            </a:pPr>
            <a:endParaRPr lang="es-MX" altLang="es-AR" sz="2400" i="1" dirty="0"/>
          </a:p>
          <a:p>
            <a:pPr marL="342900" indent="-342900" eaLnBrk="1" hangingPunct="1">
              <a:spcBef>
                <a:spcPct val="0"/>
              </a:spcBef>
              <a:spcAft>
                <a:spcPts val="600"/>
              </a:spcAft>
              <a:buClrTx/>
              <a:buSzTx/>
              <a:buFont typeface="Wingdings" panose="05000000000000000000" pitchFamily="2" charset="2"/>
              <a:buChar char="ü"/>
              <a:defRPr/>
            </a:pPr>
            <a:r>
              <a:rPr lang="es-MX" altLang="es-AR" sz="2400" i="1" dirty="0"/>
              <a:t>Todo conocimiento es una respuesta a una pregunta. </a:t>
            </a:r>
          </a:p>
          <a:p>
            <a:pPr eaLnBrk="1" hangingPunct="1">
              <a:spcBef>
                <a:spcPct val="0"/>
              </a:spcBef>
              <a:spcAft>
                <a:spcPts val="600"/>
              </a:spcAft>
              <a:buClrTx/>
              <a:buSzTx/>
              <a:buFont typeface="Wingdings" panose="05000000000000000000" pitchFamily="2" charset="2"/>
              <a:buNone/>
              <a:defRPr/>
            </a:pPr>
            <a:r>
              <a:rPr lang="es-MX" altLang="es-AR" sz="2400" i="1" dirty="0"/>
              <a:t>Si no hubo pregunta, no puede haber conocimiento científico. </a:t>
            </a:r>
            <a:r>
              <a:rPr lang="es-MX" altLang="es-AR" sz="2400" b="1" dirty="0">
                <a:sym typeface="Wingdings" panose="05000000000000000000" pitchFamily="2" charset="2"/>
              </a:rPr>
              <a:t></a:t>
            </a:r>
            <a:r>
              <a:rPr lang="es-MX" altLang="es-AR" sz="2400" b="1" dirty="0">
                <a:solidFill>
                  <a:srgbClr val="C00000"/>
                </a:solidFill>
                <a:sym typeface="Wingdings" panose="05000000000000000000" pitchFamily="2" charset="2"/>
              </a:rPr>
              <a:t> </a:t>
            </a:r>
            <a:r>
              <a:rPr lang="es-MX" altLang="es-AR" sz="2400" dirty="0">
                <a:solidFill>
                  <a:srgbClr val="C00000"/>
                </a:solidFill>
                <a:sym typeface="Wingdings" panose="05000000000000000000" pitchFamily="2" charset="2"/>
              </a:rPr>
              <a:t>problema + sospecha</a:t>
            </a:r>
            <a:endParaRPr lang="es-MX" altLang="es-AR" sz="2400" dirty="0">
              <a:solidFill>
                <a:srgbClr val="C00000"/>
              </a:solidFill>
            </a:endParaRPr>
          </a:p>
          <a:p>
            <a:pPr eaLnBrk="1" hangingPunct="1">
              <a:spcBef>
                <a:spcPct val="0"/>
              </a:spcBef>
              <a:spcAft>
                <a:spcPts val="600"/>
              </a:spcAft>
              <a:buClrTx/>
              <a:buSzTx/>
              <a:buFont typeface="Wingdings" panose="05000000000000000000" pitchFamily="2" charset="2"/>
              <a:buNone/>
              <a:defRPr/>
            </a:pPr>
            <a:endParaRPr lang="es-MX" altLang="es-AR" sz="2400" i="1" dirty="0"/>
          </a:p>
          <a:p>
            <a:pPr marL="342900" indent="-342900" eaLnBrk="1" hangingPunct="1">
              <a:spcBef>
                <a:spcPct val="0"/>
              </a:spcBef>
              <a:spcAft>
                <a:spcPts val="600"/>
              </a:spcAft>
              <a:buClrTx/>
              <a:buSzTx/>
              <a:buFont typeface="Wingdings" panose="05000000000000000000" pitchFamily="2" charset="2"/>
              <a:buChar char="ü"/>
              <a:defRPr/>
            </a:pPr>
            <a:r>
              <a:rPr lang="es-MX" altLang="es-AR" sz="2400" i="1" dirty="0"/>
              <a:t>Nada es espontáneo. Nada está dado. Todo se construye. </a:t>
            </a:r>
            <a:r>
              <a:rPr lang="es-MX" altLang="es-AR" sz="2400" b="1" i="1" dirty="0">
                <a:sym typeface="Wingdings" panose="05000000000000000000" pitchFamily="2" charset="2"/>
              </a:rPr>
              <a:t></a:t>
            </a:r>
            <a:r>
              <a:rPr lang="es-MX" altLang="es-AR" sz="2400" b="1" i="1" dirty="0">
                <a:solidFill>
                  <a:srgbClr val="C00000"/>
                </a:solidFill>
                <a:sym typeface="Wingdings" panose="05000000000000000000" pitchFamily="2" charset="2"/>
              </a:rPr>
              <a:t> </a:t>
            </a:r>
            <a:r>
              <a:rPr lang="es-MX" altLang="es-AR" sz="2400" dirty="0">
                <a:solidFill>
                  <a:srgbClr val="C00000"/>
                </a:solidFill>
                <a:sym typeface="Wingdings" panose="05000000000000000000" pitchFamily="2" charset="2"/>
              </a:rPr>
              <a:t>decisiones</a:t>
            </a:r>
            <a:endParaRPr lang="es-MX" altLang="es-AR" sz="2400" dirty="0">
              <a:solidFill>
                <a:srgbClr val="C00000"/>
              </a:solidFill>
            </a:endParaRPr>
          </a:p>
        </p:txBody>
      </p:sp>
      <p:sp>
        <p:nvSpPr>
          <p:cNvPr id="9220" name="Rectangle 3">
            <a:extLst>
              <a:ext uri="{FF2B5EF4-FFF2-40B4-BE49-F238E27FC236}">
                <a16:creationId xmlns:a16="http://schemas.microsoft.com/office/drawing/2014/main" id="{D678562F-83BC-4040-BEF8-2D0756A1A0FC}"/>
              </a:ext>
            </a:extLst>
          </p:cNvPr>
          <p:cNvSpPr>
            <a:spLocks noChangeArrowheads="1"/>
          </p:cNvSpPr>
          <p:nvPr/>
        </p:nvSpPr>
        <p:spPr bwMode="auto">
          <a:xfrm>
            <a:off x="7056438" y="5876925"/>
            <a:ext cx="20875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spcAft>
                <a:spcPts val="600"/>
              </a:spcAft>
              <a:buClrTx/>
              <a:buSzTx/>
              <a:buFontTx/>
              <a:buNone/>
            </a:pPr>
            <a:r>
              <a:rPr lang="es-MX" altLang="es-AR" sz="1800"/>
              <a:t>Gastón Bachelard</a:t>
            </a:r>
          </a:p>
          <a:p>
            <a:pPr algn="ctr" eaLnBrk="1" hangingPunct="1">
              <a:spcBef>
                <a:spcPct val="0"/>
              </a:spcBef>
              <a:spcAft>
                <a:spcPts val="600"/>
              </a:spcAft>
              <a:buClrTx/>
              <a:buSzTx/>
              <a:buFontTx/>
              <a:buNone/>
            </a:pPr>
            <a:r>
              <a:rPr lang="es-MX" altLang="es-AR" sz="1800"/>
              <a:t>(1884-1962)</a:t>
            </a:r>
          </a:p>
        </p:txBody>
      </p:sp>
      <p:pic>
        <p:nvPicPr>
          <p:cNvPr id="9221" name="Imagen 1">
            <a:extLst>
              <a:ext uri="{FF2B5EF4-FFF2-40B4-BE49-F238E27FC236}">
                <a16:creationId xmlns:a16="http://schemas.microsoft.com/office/drawing/2014/main" id="{4DF8E5DE-FA81-4337-8A40-47AD81EDE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4437063"/>
            <a:ext cx="15113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C9A23FB-8E77-4112-8944-D970FEF9ED69}"/>
              </a:ext>
            </a:extLst>
          </p:cNvPr>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9460" name="Text Box 4">
            <a:extLst>
              <a:ext uri="{FF2B5EF4-FFF2-40B4-BE49-F238E27FC236}">
                <a16:creationId xmlns:a16="http://schemas.microsoft.com/office/drawing/2014/main" id="{F4451C08-20F3-47AB-97C8-4E07396B0C9E}"/>
              </a:ext>
            </a:extLst>
          </p:cNvPr>
          <p:cNvSpPr txBox="1">
            <a:spLocks noChangeArrowheads="1"/>
          </p:cNvSpPr>
          <p:nvPr/>
        </p:nvSpPr>
        <p:spPr bwMode="auto">
          <a:xfrm>
            <a:off x="190500" y="283934"/>
            <a:ext cx="8763000" cy="4455066"/>
          </a:xfrm>
          <a:prstGeom prst="rect">
            <a:avLst/>
          </a:prstGeom>
          <a:solidFill>
            <a:srgbClr val="9EFC8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None/>
            </a:pPr>
            <a:r>
              <a:rPr lang="es-AR" sz="2100" dirty="0"/>
              <a:t>Para Bunge, las tareas del </a:t>
            </a:r>
            <a:r>
              <a:rPr lang="es-AR" sz="2100" b="1" dirty="0"/>
              <a:t>investigador</a:t>
            </a:r>
            <a:r>
              <a:rPr lang="es-AR" sz="2100" dirty="0"/>
              <a:t> son: </a:t>
            </a:r>
          </a:p>
          <a:p>
            <a:pPr algn="just" eaLnBrk="1" hangingPunct="1">
              <a:spcBef>
                <a:spcPct val="50000"/>
              </a:spcBef>
              <a:buClrTx/>
              <a:buSzTx/>
              <a:buNone/>
            </a:pPr>
            <a:endParaRPr lang="es-AR" sz="2100" dirty="0"/>
          </a:p>
          <a:p>
            <a:pPr marL="342900" indent="-342900" algn="just" eaLnBrk="1" hangingPunct="1">
              <a:spcBef>
                <a:spcPct val="50000"/>
              </a:spcBef>
              <a:buClrTx/>
              <a:buSzTx/>
              <a:buFont typeface="Wingdings" panose="05000000000000000000" pitchFamily="2" charset="2"/>
              <a:buChar char="ü"/>
            </a:pPr>
            <a:r>
              <a:rPr lang="es-AR" sz="2100" dirty="0"/>
              <a:t>tomar conocimiento de problema que otros pueden haber pasado por alto</a:t>
            </a:r>
          </a:p>
          <a:p>
            <a:pPr marL="342900" indent="-342900" algn="just" eaLnBrk="1" hangingPunct="1">
              <a:spcBef>
                <a:spcPct val="50000"/>
              </a:spcBef>
              <a:buClrTx/>
              <a:buSzTx/>
              <a:buFont typeface="Wingdings" panose="05000000000000000000" pitchFamily="2" charset="2"/>
              <a:buChar char="ü"/>
            </a:pPr>
            <a:r>
              <a:rPr lang="es-AR" sz="2100" dirty="0"/>
              <a:t>insertarlos en un cuerpo de conocimiento </a:t>
            </a:r>
          </a:p>
          <a:p>
            <a:pPr marL="342900" indent="-342900" algn="just" eaLnBrk="1" hangingPunct="1">
              <a:spcBef>
                <a:spcPct val="50000"/>
              </a:spcBef>
              <a:buClrTx/>
              <a:buSzTx/>
              <a:buFont typeface="Wingdings" panose="05000000000000000000" pitchFamily="2" charset="2"/>
              <a:buChar char="ü"/>
            </a:pPr>
            <a:r>
              <a:rPr lang="es-AR" sz="2100" dirty="0"/>
              <a:t>intentar resolverlos con el máximo rigor para enriquecer nuestro conocimiento. </a:t>
            </a:r>
          </a:p>
          <a:p>
            <a:pPr algn="just" eaLnBrk="1" hangingPunct="1">
              <a:spcBef>
                <a:spcPct val="50000"/>
              </a:spcBef>
              <a:buClrTx/>
              <a:buSzTx/>
              <a:buNone/>
            </a:pPr>
            <a:endParaRPr lang="es-AR" sz="2100" dirty="0"/>
          </a:p>
          <a:p>
            <a:pPr algn="ctr" eaLnBrk="1" hangingPunct="1">
              <a:spcBef>
                <a:spcPct val="50000"/>
              </a:spcBef>
              <a:buClrTx/>
              <a:buSzTx/>
              <a:buNone/>
            </a:pPr>
            <a:r>
              <a:rPr lang="es-AR" sz="2100" i="1" dirty="0"/>
              <a:t>El investigador es un problematizador.</a:t>
            </a:r>
          </a:p>
          <a:p>
            <a:pPr algn="just" eaLnBrk="1" hangingPunct="1">
              <a:spcBef>
                <a:spcPct val="50000"/>
              </a:spcBef>
              <a:buClrTx/>
              <a:buSzTx/>
              <a:buNone/>
            </a:pPr>
            <a:endParaRPr lang="es-AR" sz="2100" dirty="0"/>
          </a:p>
        </p:txBody>
      </p:sp>
      <p:sp>
        <p:nvSpPr>
          <p:cNvPr id="2" name="Rectangle 3">
            <a:extLst>
              <a:ext uri="{FF2B5EF4-FFF2-40B4-BE49-F238E27FC236}">
                <a16:creationId xmlns:a16="http://schemas.microsoft.com/office/drawing/2014/main" id="{E42EA889-89D9-4FB5-986E-9EF9EA4B3F98}"/>
              </a:ext>
            </a:extLst>
          </p:cNvPr>
          <p:cNvSpPr>
            <a:spLocks noChangeArrowheads="1"/>
          </p:cNvSpPr>
          <p:nvPr/>
        </p:nvSpPr>
        <p:spPr bwMode="auto">
          <a:xfrm>
            <a:off x="161131" y="5125267"/>
            <a:ext cx="8821738" cy="143264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None/>
            </a:pPr>
            <a:r>
              <a:rPr lang="es-AR" sz="2000"/>
              <a:t>El progreso del conocimiento consiste en plantear, aclarar y resolver nuevos problemas, pero no problemas de cualquier clase. </a:t>
            </a:r>
            <a:endParaRPr lang="es-ES" altLang="es-A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C9A23FB-8E77-4112-8944-D970FEF9ED69}"/>
              </a:ext>
            </a:extLst>
          </p:cNvPr>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9459" name="Rectangle 3">
            <a:extLst>
              <a:ext uri="{FF2B5EF4-FFF2-40B4-BE49-F238E27FC236}">
                <a16:creationId xmlns:a16="http://schemas.microsoft.com/office/drawing/2014/main" id="{141FC2BF-7389-4A89-8C38-A94631CB9050}"/>
              </a:ext>
            </a:extLst>
          </p:cNvPr>
          <p:cNvSpPr>
            <a:spLocks noChangeArrowheads="1"/>
          </p:cNvSpPr>
          <p:nvPr/>
        </p:nvSpPr>
        <p:spPr bwMode="auto">
          <a:xfrm>
            <a:off x="142875" y="115888"/>
            <a:ext cx="8821738" cy="18732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600"/>
              </a:spcAft>
              <a:buClrTx/>
              <a:buSzTx/>
              <a:buFontTx/>
              <a:buNone/>
            </a:pPr>
            <a:r>
              <a:rPr lang="es-MX" altLang="es-AR" sz="2100" dirty="0"/>
              <a:t>Plantear un </a:t>
            </a:r>
            <a:r>
              <a:rPr lang="es-MX" altLang="es-AR" sz="2100" b="1" dirty="0"/>
              <a:t>problema de investigación científico </a:t>
            </a:r>
            <a:r>
              <a:rPr lang="es-MX" altLang="es-AR" sz="2100" dirty="0"/>
              <a:t>es </a:t>
            </a:r>
            <a:r>
              <a:rPr lang="es-MX" altLang="es-AR" sz="2100" b="1" dirty="0"/>
              <a:t>poner en duda </a:t>
            </a:r>
            <a:r>
              <a:rPr lang="es-MX" altLang="es-AR" sz="2100" dirty="0"/>
              <a:t>las características y condiciones a partir de las cuales se describe o explica un fenómeno, sea con el objetivo de </a:t>
            </a:r>
            <a:r>
              <a:rPr lang="es-MX" altLang="es-AR" sz="2100" b="1" dirty="0"/>
              <a:t>confirmar o refutar </a:t>
            </a:r>
            <a:r>
              <a:rPr lang="es-MX" altLang="es-AR" sz="2100" dirty="0"/>
              <a:t>tal conocimiento.</a:t>
            </a:r>
            <a:endParaRPr lang="es-MX" altLang="es-AR" sz="1900" b="1" i="1" dirty="0"/>
          </a:p>
        </p:txBody>
      </p:sp>
      <p:sp>
        <p:nvSpPr>
          <p:cNvPr id="19460" name="Text Box 4">
            <a:extLst>
              <a:ext uri="{FF2B5EF4-FFF2-40B4-BE49-F238E27FC236}">
                <a16:creationId xmlns:a16="http://schemas.microsoft.com/office/drawing/2014/main" id="{F4451C08-20F3-47AB-97C8-4E07396B0C9E}"/>
              </a:ext>
            </a:extLst>
          </p:cNvPr>
          <p:cNvSpPr txBox="1">
            <a:spLocks noChangeArrowheads="1"/>
          </p:cNvSpPr>
          <p:nvPr/>
        </p:nvSpPr>
        <p:spPr bwMode="auto">
          <a:xfrm>
            <a:off x="179388" y="2492375"/>
            <a:ext cx="8763000" cy="3970338"/>
          </a:xfrm>
          <a:prstGeom prst="rect">
            <a:avLst/>
          </a:prstGeom>
          <a:solidFill>
            <a:srgbClr val="9EFC8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50000"/>
              </a:spcBef>
              <a:buClrTx/>
              <a:buSzTx/>
              <a:buFontTx/>
              <a:buChar char="•"/>
            </a:pPr>
            <a:r>
              <a:rPr lang="es-ES" altLang="es-AR" sz="2400" dirty="0"/>
              <a:t> </a:t>
            </a:r>
            <a:r>
              <a:rPr lang="es-AR" altLang="es-AR" sz="2400" dirty="0"/>
              <a:t>Fundado en teorías, conocimientos y experiencias </a:t>
            </a:r>
            <a:r>
              <a:rPr lang="es-AR" altLang="es-AR" sz="2400" b="1" dirty="0"/>
              <a:t>previas</a:t>
            </a:r>
            <a:r>
              <a:rPr lang="es-AR" altLang="es-AR" sz="2400" dirty="0"/>
              <a:t> que se tiene del objeto.</a:t>
            </a:r>
            <a:endParaRPr lang="es-ES" altLang="es-AR" sz="2400" dirty="0"/>
          </a:p>
          <a:p>
            <a:pPr algn="just" eaLnBrk="1" hangingPunct="1">
              <a:spcBef>
                <a:spcPct val="50000"/>
              </a:spcBef>
              <a:buClrTx/>
              <a:buSzTx/>
              <a:buFontTx/>
              <a:buChar char="•"/>
            </a:pPr>
            <a:r>
              <a:rPr lang="es-ES" altLang="es-AR" sz="2400" dirty="0"/>
              <a:t> </a:t>
            </a:r>
            <a:r>
              <a:rPr lang="es-AR" altLang="es-AR" sz="2400" dirty="0"/>
              <a:t>Se </a:t>
            </a:r>
            <a:r>
              <a:rPr lang="es-AR" altLang="es-AR" sz="2400" b="1" dirty="0"/>
              <a:t>posiciona</a:t>
            </a:r>
            <a:r>
              <a:rPr lang="es-AR" altLang="es-AR" sz="2400" dirty="0"/>
              <a:t> frente a un saber científico conocido y </a:t>
            </a:r>
            <a:r>
              <a:rPr lang="es-AR" altLang="es-AR" sz="2400" b="1" dirty="0"/>
              <a:t>adquiere sentido en un determinado contexto </a:t>
            </a:r>
            <a:r>
              <a:rPr lang="es-AR" altLang="es-AR" sz="2400" dirty="0"/>
              <a:t>histórico y socio-cultural.</a:t>
            </a:r>
          </a:p>
          <a:p>
            <a:pPr algn="just" eaLnBrk="1" hangingPunct="1">
              <a:spcBef>
                <a:spcPct val="50000"/>
              </a:spcBef>
              <a:buClrTx/>
              <a:buSzTx/>
              <a:buFontTx/>
              <a:buChar char="•"/>
            </a:pPr>
            <a:r>
              <a:rPr lang="es-AR" altLang="es-AR" sz="2400" dirty="0"/>
              <a:t> Implica </a:t>
            </a:r>
            <a:r>
              <a:rPr lang="es-AR" altLang="es-AR" sz="2400" b="1" dirty="0"/>
              <a:t>interrogar</a:t>
            </a:r>
            <a:r>
              <a:rPr lang="es-AR" altLang="es-AR" sz="2400" dirty="0"/>
              <a:t> desde o hacia un campo de </a:t>
            </a:r>
            <a:r>
              <a:rPr lang="es-AR" altLang="es-AR" sz="2400" b="1" dirty="0"/>
              <a:t>hechos</a:t>
            </a:r>
            <a:r>
              <a:rPr lang="es-AR" altLang="es-AR" sz="2400" dirty="0"/>
              <a:t> aceptados, y hacia o desde un campo de </a:t>
            </a:r>
            <a:r>
              <a:rPr lang="es-AR" altLang="es-AR" sz="2400" b="1" dirty="0"/>
              <a:t>teorías</a:t>
            </a:r>
            <a:r>
              <a:rPr lang="es-AR" altLang="es-AR" sz="2400" dirty="0"/>
              <a:t> aceptadas. </a:t>
            </a:r>
            <a:endParaRPr lang="es-ES" altLang="es-AR" sz="2400" dirty="0"/>
          </a:p>
          <a:p>
            <a:pPr algn="just" eaLnBrk="1" hangingPunct="1">
              <a:spcBef>
                <a:spcPct val="50000"/>
              </a:spcBef>
              <a:buClrTx/>
              <a:buSzTx/>
              <a:buFontTx/>
              <a:buChar char="•"/>
            </a:pPr>
            <a:r>
              <a:rPr lang="es-AR" altLang="es-AR" sz="2400" dirty="0"/>
              <a:t> Implica exponer / mostrar las </a:t>
            </a:r>
            <a:r>
              <a:rPr lang="es-AR" altLang="es-AR" sz="2400" b="1" dirty="0"/>
              <a:t>condiciones / supuestos </a:t>
            </a:r>
            <a:r>
              <a:rPr lang="es-AR" altLang="es-AR" sz="2400" dirty="0"/>
              <a:t>a partir de las cuales se formula tal interrogante</a:t>
            </a:r>
            <a:endParaRPr lang="es-ES" altLang="es-AR" sz="2400" dirty="0"/>
          </a:p>
        </p:txBody>
      </p:sp>
    </p:spTree>
    <p:extLst>
      <p:ext uri="{BB962C8B-B14F-4D97-AF65-F5344CB8AC3E}">
        <p14:creationId xmlns:p14="http://schemas.microsoft.com/office/powerpoint/2010/main" val="7901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5A8BBA1-8330-4F7B-AC78-57823C79185F}"/>
              </a:ext>
            </a:extLst>
          </p:cNvPr>
          <p:cNvSpPr>
            <a:spLocks noChangeArrowheads="1"/>
          </p:cNvSpPr>
          <p:nvPr/>
        </p:nvSpPr>
        <p:spPr bwMode="auto">
          <a:xfrm>
            <a:off x="1571625" y="428625"/>
            <a:ext cx="609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EL PROBLEMA DE LA INVESTIGACIÓN</a:t>
            </a:r>
          </a:p>
        </p:txBody>
      </p:sp>
      <p:sp>
        <p:nvSpPr>
          <p:cNvPr id="4" name="Rectangle 3">
            <a:extLst>
              <a:ext uri="{FF2B5EF4-FFF2-40B4-BE49-F238E27FC236}">
                <a16:creationId xmlns:a16="http://schemas.microsoft.com/office/drawing/2014/main" id="{8A6674A7-CBD1-4C0B-BD60-4586624C9F64}"/>
              </a:ext>
            </a:extLst>
          </p:cNvPr>
          <p:cNvSpPr>
            <a:spLocks noChangeArrowheads="1"/>
          </p:cNvSpPr>
          <p:nvPr/>
        </p:nvSpPr>
        <p:spPr bwMode="auto">
          <a:xfrm>
            <a:off x="107950" y="2349500"/>
            <a:ext cx="8821738" cy="388778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600"/>
              </a:spcAft>
              <a:buClrTx/>
              <a:buSzTx/>
              <a:buFontTx/>
              <a:buNone/>
              <a:defRPr/>
            </a:pPr>
            <a:r>
              <a:rPr lang="es-ES_tradnl" altLang="es-AR" sz="2400" dirty="0">
                <a:solidFill>
                  <a:srgbClr val="000000"/>
                </a:solidFill>
              </a:rPr>
              <a:t>La elección de grupos de problemas o líneas de investigación está determinada por varios factores tales como </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el interés intrínseco del problema según lo determina el estadio del conocimiento en cada momento</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 tendencia profesional de los investigadores</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 posibilidad de aplicaciones</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las facilidades instrumentales </a:t>
            </a:r>
          </a:p>
          <a:p>
            <a:pPr marL="342900" indent="-342900" algn="just" eaLnBrk="1" hangingPunct="1">
              <a:spcBef>
                <a:spcPct val="0"/>
              </a:spcBef>
              <a:spcAft>
                <a:spcPts val="600"/>
              </a:spcAft>
              <a:buClrTx/>
              <a:buSzTx/>
              <a:buFont typeface="Wingdings" panose="05000000000000000000" pitchFamily="2" charset="2"/>
              <a:buChar char="ü"/>
              <a:defRPr/>
            </a:pPr>
            <a:r>
              <a:rPr lang="es-ES_tradnl" altLang="es-AR" sz="2400" dirty="0">
                <a:solidFill>
                  <a:srgbClr val="000000"/>
                </a:solidFill>
              </a:rPr>
              <a:t>las facilidades de financiación </a:t>
            </a:r>
            <a:endParaRPr lang="es-MX" altLang="es-AR" sz="2400" b="1" dirty="0"/>
          </a:p>
        </p:txBody>
      </p:sp>
      <p:sp>
        <p:nvSpPr>
          <p:cNvPr id="20484" name="Text Box 4">
            <a:extLst>
              <a:ext uri="{FF2B5EF4-FFF2-40B4-BE49-F238E27FC236}">
                <a16:creationId xmlns:a16="http://schemas.microsoft.com/office/drawing/2014/main" id="{FD3C79B3-0F69-4147-BC9F-4A776E5668A1}"/>
              </a:ext>
            </a:extLst>
          </p:cNvPr>
          <p:cNvSpPr txBox="1">
            <a:spLocks noChangeArrowheads="1"/>
          </p:cNvSpPr>
          <p:nvPr/>
        </p:nvSpPr>
        <p:spPr bwMode="auto">
          <a:xfrm>
            <a:off x="6300788" y="5300663"/>
            <a:ext cx="2087562" cy="1323975"/>
          </a:xfrm>
          <a:prstGeom prst="rect">
            <a:avLst/>
          </a:prstGeom>
          <a:solidFill>
            <a:srgbClr val="FFCC99"/>
          </a:solidFill>
          <a:ln w="28575">
            <a:solidFill>
              <a:srgbClr val="C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000"/>
              <a:t>Proyecto</a:t>
            </a:r>
          </a:p>
          <a:p>
            <a:pPr algn="ctr" eaLnBrk="1" hangingPunct="1">
              <a:spcBef>
                <a:spcPct val="50000"/>
              </a:spcBef>
              <a:buClrTx/>
              <a:buSzTx/>
              <a:buFont typeface="Wingdings" panose="05000000000000000000" pitchFamily="2" charset="2"/>
              <a:buNone/>
            </a:pPr>
            <a:r>
              <a:rPr lang="es-AR" altLang="es-AR" sz="2000"/>
              <a:t>Diseño</a:t>
            </a:r>
          </a:p>
          <a:p>
            <a:pPr algn="ctr" eaLnBrk="1" hangingPunct="1">
              <a:spcBef>
                <a:spcPct val="50000"/>
              </a:spcBef>
              <a:buClrTx/>
              <a:buSzTx/>
              <a:buFont typeface="Wingdings" panose="05000000000000000000" pitchFamily="2" charset="2"/>
              <a:buNone/>
            </a:pPr>
            <a:r>
              <a:rPr lang="es-AR" altLang="es-AR" sz="2000"/>
              <a:t>Proceso</a:t>
            </a:r>
            <a:endParaRPr lang="es-ES" altLang="es-A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63B8EBAB-E30E-4DA5-AFE8-8223867CD457}"/>
              </a:ext>
            </a:extLst>
          </p:cNvPr>
          <p:cNvSpPr txBox="1">
            <a:spLocks noChangeArrowheads="1"/>
          </p:cNvSpPr>
          <p:nvPr/>
        </p:nvSpPr>
        <p:spPr bwMode="auto">
          <a:xfrm>
            <a:off x="179388" y="2420938"/>
            <a:ext cx="8675687" cy="38925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100000"/>
              </a:spcBef>
              <a:buClrTx/>
              <a:buSzTx/>
              <a:buFont typeface="Wingdings" panose="05000000000000000000" pitchFamily="2" charset="2"/>
              <a:buNone/>
              <a:defRPr/>
            </a:pPr>
            <a:r>
              <a:rPr lang="es-ES_tradnl" altLang="es-AR" sz="1900" dirty="0"/>
              <a:t>Consejos: </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Criticar soluciones conocidas, buscar puntos débiles en ellas.</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Aplicar soluciones conocidas a situaciones nuevas y examinar si siguen valiendo para éstas: si valen, se habrá ampliado el dominio de esas soluciones; si no valen, se habrá tal vez descubierto todo un nuevo sistema de problemas. </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Generalizar viejos problemas: probar con nueva variables y/o nuevos dominios para las mismas. </a:t>
            </a:r>
          </a:p>
          <a:p>
            <a:pPr marL="514350" indent="-514350" algn="just" eaLnBrk="1" hangingPunct="1">
              <a:spcBef>
                <a:spcPct val="100000"/>
              </a:spcBef>
              <a:buClrTx/>
              <a:buSzTx/>
              <a:buFont typeface="Wingdings" panose="05000000000000000000" pitchFamily="2" charset="2"/>
              <a:buAutoNum type="romanLcParenBoth"/>
              <a:defRPr/>
            </a:pPr>
            <a:r>
              <a:rPr lang="es-ES_tradnl" altLang="es-AR" sz="1900" dirty="0"/>
              <a:t>Buscar relaciones con problemas pertenecientes a otros campos.</a:t>
            </a:r>
            <a:endParaRPr lang="es-MX" altLang="es-AR" sz="1900" b="1" dirty="0"/>
          </a:p>
        </p:txBody>
      </p:sp>
      <p:sp>
        <p:nvSpPr>
          <p:cNvPr id="21507" name="Rectangle 3">
            <a:extLst>
              <a:ext uri="{FF2B5EF4-FFF2-40B4-BE49-F238E27FC236}">
                <a16:creationId xmlns:a16="http://schemas.microsoft.com/office/drawing/2014/main" id="{13E71347-D35B-4F72-B4E4-5B275EF3D812}"/>
              </a:ext>
            </a:extLst>
          </p:cNvPr>
          <p:cNvSpPr>
            <a:spLocks noChangeArrowheads="1"/>
          </p:cNvSpPr>
          <p:nvPr/>
        </p:nvSpPr>
        <p:spPr bwMode="auto">
          <a:xfrm>
            <a:off x="1619250" y="8366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SELECCIÓN DE PROBLEMAS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599D99D-6969-47DC-BFA1-51861AA65A8F}"/>
              </a:ext>
            </a:extLst>
          </p:cNvPr>
          <p:cNvSpPr txBox="1">
            <a:spLocks noChangeArrowheads="1"/>
          </p:cNvSpPr>
          <p:nvPr/>
        </p:nvSpPr>
        <p:spPr bwMode="auto">
          <a:xfrm>
            <a:off x="830659" y="2420888"/>
            <a:ext cx="7482681" cy="181588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buNone/>
              <a:defRPr/>
            </a:pPr>
            <a:r>
              <a:rPr lang="es-ES_tradnl" sz="2800" dirty="0"/>
              <a:t>El planteamiento defectuoso de una cuestión –esto es, la formulación de una pregunta mal formulada- puede impedir la investigación concreta, o incluso toda investigación. </a:t>
            </a:r>
            <a:endParaRPr lang="es-AR" sz="2800" dirty="0"/>
          </a:p>
        </p:txBody>
      </p:sp>
      <p:sp>
        <p:nvSpPr>
          <p:cNvPr id="22531" name="Rectangle 3">
            <a:extLst>
              <a:ext uri="{FF2B5EF4-FFF2-40B4-BE49-F238E27FC236}">
                <a16:creationId xmlns:a16="http://schemas.microsoft.com/office/drawing/2014/main" id="{339693A4-AE1C-4A71-8325-C000C46B58A1}"/>
              </a:ext>
            </a:extLst>
          </p:cNvPr>
          <p:cNvSpPr>
            <a:spLocks noChangeArrowheads="1"/>
          </p:cNvSpPr>
          <p:nvPr/>
        </p:nvSpPr>
        <p:spPr bwMode="auto">
          <a:xfrm>
            <a:off x="1619250" y="8366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FORMULACIÓN DE PROBLEMAS</a:t>
            </a:r>
          </a:p>
        </p:txBody>
      </p:sp>
    </p:spTree>
    <p:extLst>
      <p:ext uri="{BB962C8B-B14F-4D97-AF65-F5344CB8AC3E}">
        <p14:creationId xmlns:p14="http://schemas.microsoft.com/office/powerpoint/2010/main" val="394244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lipse 69">
            <a:extLst>
              <a:ext uri="{FF2B5EF4-FFF2-40B4-BE49-F238E27FC236}">
                <a16:creationId xmlns:a16="http://schemas.microsoft.com/office/drawing/2014/main" id="{FDD0DD49-CD4D-4C0C-AFB4-6CC17971EE7F}"/>
              </a:ext>
            </a:extLst>
          </p:cNvPr>
          <p:cNvSpPr>
            <a:spLocks noChangeArrowheads="1"/>
          </p:cNvSpPr>
          <p:nvPr/>
        </p:nvSpPr>
        <p:spPr bwMode="auto">
          <a:xfrm>
            <a:off x="5292725" y="2708275"/>
            <a:ext cx="3382963" cy="2520950"/>
          </a:xfrm>
          <a:prstGeom prst="ellipse">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7171" name="Elipse 32">
            <a:extLst>
              <a:ext uri="{FF2B5EF4-FFF2-40B4-BE49-F238E27FC236}">
                <a16:creationId xmlns:a16="http://schemas.microsoft.com/office/drawing/2014/main" id="{19458448-F3C1-4F54-A3AD-2FDE377C08CB}"/>
              </a:ext>
            </a:extLst>
          </p:cNvPr>
          <p:cNvSpPr>
            <a:spLocks noChangeArrowheads="1"/>
          </p:cNvSpPr>
          <p:nvPr/>
        </p:nvSpPr>
        <p:spPr bwMode="auto">
          <a:xfrm>
            <a:off x="684213" y="3213100"/>
            <a:ext cx="2735262" cy="1511300"/>
          </a:xfrm>
          <a:prstGeom prst="ellipse">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7172" name="Text Box 6">
            <a:extLst>
              <a:ext uri="{FF2B5EF4-FFF2-40B4-BE49-F238E27FC236}">
                <a16:creationId xmlns:a16="http://schemas.microsoft.com/office/drawing/2014/main" id="{E67AC58E-DA3B-4CC8-88A2-C4C19C09D0D1}"/>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7173" name="Text Box 9">
            <a:extLst>
              <a:ext uri="{FF2B5EF4-FFF2-40B4-BE49-F238E27FC236}">
                <a16:creationId xmlns:a16="http://schemas.microsoft.com/office/drawing/2014/main" id="{1B9B1532-382C-4986-A5C5-A6CFFE28E364}"/>
              </a:ext>
            </a:extLst>
          </p:cNvPr>
          <p:cNvSpPr txBox="1">
            <a:spLocks noChangeArrowheads="1"/>
          </p:cNvSpPr>
          <p:nvPr/>
        </p:nvSpPr>
        <p:spPr bwMode="auto">
          <a:xfrm>
            <a:off x="1079500" y="1016794"/>
            <a:ext cx="698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b="1" dirty="0"/>
              <a:t>¿Qué es el conocimiento? ¿Cómo se conoce?</a:t>
            </a:r>
          </a:p>
          <a:p>
            <a:pPr algn="ctr" eaLnBrk="1" hangingPunct="1">
              <a:spcBef>
                <a:spcPct val="50000"/>
              </a:spcBef>
              <a:buClrTx/>
              <a:buSzTx/>
              <a:buFontTx/>
              <a:buNone/>
            </a:pPr>
            <a:endParaRPr lang="es-ES" altLang="es-AR" sz="2400" b="1" dirty="0">
              <a:solidFill>
                <a:schemeClr val="tx2"/>
              </a:solidFill>
            </a:endParaRPr>
          </a:p>
        </p:txBody>
      </p:sp>
      <p:sp>
        <p:nvSpPr>
          <p:cNvPr id="7174" name="7 CuadroTexto">
            <a:extLst>
              <a:ext uri="{FF2B5EF4-FFF2-40B4-BE49-F238E27FC236}">
                <a16:creationId xmlns:a16="http://schemas.microsoft.com/office/drawing/2014/main" id="{05BEC636-38DE-4FAA-BB89-D9371251DB7F}"/>
              </a:ext>
            </a:extLst>
          </p:cNvPr>
          <p:cNvSpPr txBox="1">
            <a:spLocks noChangeArrowheads="1"/>
          </p:cNvSpPr>
          <p:nvPr/>
        </p:nvSpPr>
        <p:spPr bwMode="auto">
          <a:xfrm>
            <a:off x="827088" y="3500438"/>
            <a:ext cx="25209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dirty="0">
                <a:cs typeface="Times New Roman" panose="02020603050405020304" pitchFamily="18" charset="0"/>
              </a:rPr>
              <a:t>Orden fáctico</a:t>
            </a:r>
          </a:p>
          <a:p>
            <a:pPr algn="ctr" eaLnBrk="1" hangingPunct="1">
              <a:lnSpc>
                <a:spcPct val="115000"/>
              </a:lnSpc>
              <a:spcBef>
                <a:spcPct val="0"/>
              </a:spcBef>
              <a:buClrTx/>
              <a:buSzTx/>
              <a:buFontTx/>
              <a:buNone/>
            </a:pPr>
            <a:r>
              <a:rPr lang="es-AR" altLang="es-AR" sz="2000" dirty="0">
                <a:cs typeface="Times New Roman" panose="02020603050405020304" pitchFamily="18" charset="0"/>
              </a:rPr>
              <a:t>(realidad)</a:t>
            </a:r>
          </a:p>
        </p:txBody>
      </p:sp>
      <p:sp>
        <p:nvSpPr>
          <p:cNvPr id="7175" name="7 CuadroTexto">
            <a:extLst>
              <a:ext uri="{FF2B5EF4-FFF2-40B4-BE49-F238E27FC236}">
                <a16:creationId xmlns:a16="http://schemas.microsoft.com/office/drawing/2014/main" id="{CB7A9FCA-B961-475F-A2B8-AB1C0C9EB2F3}"/>
              </a:ext>
            </a:extLst>
          </p:cNvPr>
          <p:cNvSpPr txBox="1">
            <a:spLocks noChangeArrowheads="1"/>
          </p:cNvSpPr>
          <p:nvPr/>
        </p:nvSpPr>
        <p:spPr bwMode="auto">
          <a:xfrm>
            <a:off x="5435600" y="3284538"/>
            <a:ext cx="3097213"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a:cs typeface="Times New Roman" panose="02020603050405020304" pitchFamily="18" charset="0"/>
              </a:rPr>
              <a:t>Representaciones </a:t>
            </a:r>
            <a:r>
              <a:rPr lang="es-AR" altLang="es-AR" sz="2000">
                <a:cs typeface="Times New Roman" panose="02020603050405020304" pitchFamily="18" charset="0"/>
              </a:rPr>
              <a:t>(con mayor o menor grado de elaboración y logro interpretativo)</a:t>
            </a:r>
          </a:p>
        </p:txBody>
      </p:sp>
      <p:sp>
        <p:nvSpPr>
          <p:cNvPr id="7176" name="Abrir llave 33">
            <a:extLst>
              <a:ext uri="{FF2B5EF4-FFF2-40B4-BE49-F238E27FC236}">
                <a16:creationId xmlns:a16="http://schemas.microsoft.com/office/drawing/2014/main" id="{F2795ADA-9830-45A6-8B56-1806BFC066F5}"/>
              </a:ext>
            </a:extLst>
          </p:cNvPr>
          <p:cNvSpPr>
            <a:spLocks/>
          </p:cNvSpPr>
          <p:nvPr/>
        </p:nvSpPr>
        <p:spPr bwMode="auto">
          <a:xfrm>
            <a:off x="3635375" y="2997200"/>
            <a:ext cx="1223963" cy="2087563"/>
          </a:xfrm>
          <a:prstGeom prst="leftBrace">
            <a:avLst>
              <a:gd name="adj1" fmla="val 8330"/>
              <a:gd name="adj2" fmla="val 50000"/>
            </a:avLst>
          </a:prstGeom>
          <a:noFill/>
          <a:ln w="9525"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599D99D-6969-47DC-BFA1-51861AA65A8F}"/>
              </a:ext>
            </a:extLst>
          </p:cNvPr>
          <p:cNvSpPr txBox="1">
            <a:spLocks noChangeArrowheads="1"/>
          </p:cNvSpPr>
          <p:nvPr/>
        </p:nvSpPr>
        <p:spPr bwMode="auto">
          <a:xfrm>
            <a:off x="179388" y="2349500"/>
            <a:ext cx="8678862" cy="186213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spcAft>
                <a:spcPts val="600"/>
              </a:spcAft>
              <a:buClrTx/>
              <a:buSzTx/>
              <a:buFontTx/>
              <a:buNone/>
              <a:defRPr/>
            </a:pPr>
            <a:r>
              <a:rPr lang="es-AR" altLang="es-AR" sz="2500" dirty="0"/>
              <a:t>En todo problema aparecen tres clases de ideas:</a:t>
            </a:r>
          </a:p>
          <a:p>
            <a:pPr marL="457200" indent="-457200" algn="just" eaLnBrk="1" hangingPunct="1">
              <a:spcBef>
                <a:spcPct val="0"/>
              </a:spcBef>
              <a:spcAft>
                <a:spcPts val="600"/>
              </a:spcAft>
              <a:buClrTx/>
              <a:buSzTx/>
              <a:buFontTx/>
              <a:buAutoNum type="arabicParenR"/>
              <a:defRPr/>
            </a:pPr>
            <a:r>
              <a:rPr lang="es-AR" altLang="es-AR" sz="2500" dirty="0"/>
              <a:t>los supuestos (el fondo), afirmaciones implicadas.</a:t>
            </a:r>
          </a:p>
          <a:p>
            <a:pPr marL="457200" indent="-457200" algn="just" eaLnBrk="1" hangingPunct="1">
              <a:spcBef>
                <a:spcPct val="0"/>
              </a:spcBef>
              <a:spcAft>
                <a:spcPts val="600"/>
              </a:spcAft>
              <a:buClrTx/>
              <a:buSzTx/>
              <a:buFontTx/>
              <a:buAutoNum type="arabicParenR"/>
              <a:defRPr/>
            </a:pPr>
            <a:r>
              <a:rPr lang="es-AR" altLang="es-AR" sz="2500" dirty="0"/>
              <a:t>el generador del problema, la función proposicional.</a:t>
            </a:r>
          </a:p>
          <a:p>
            <a:pPr marL="457200" indent="-457200" algn="just" eaLnBrk="1" hangingPunct="1">
              <a:spcBef>
                <a:spcPct val="0"/>
              </a:spcBef>
              <a:spcAft>
                <a:spcPts val="600"/>
              </a:spcAft>
              <a:buClrTx/>
              <a:buSzTx/>
              <a:buFontTx/>
              <a:buAutoNum type="arabicParenR"/>
              <a:defRPr/>
            </a:pPr>
            <a:r>
              <a:rPr lang="es-AR" altLang="es-AR" sz="2500" dirty="0"/>
              <a:t>su solución (si existe). </a:t>
            </a:r>
          </a:p>
        </p:txBody>
      </p:sp>
      <p:sp>
        <p:nvSpPr>
          <p:cNvPr id="22531" name="Rectangle 3">
            <a:extLst>
              <a:ext uri="{FF2B5EF4-FFF2-40B4-BE49-F238E27FC236}">
                <a16:creationId xmlns:a16="http://schemas.microsoft.com/office/drawing/2014/main" id="{339693A4-AE1C-4A71-8325-C000C46B58A1}"/>
              </a:ext>
            </a:extLst>
          </p:cNvPr>
          <p:cNvSpPr>
            <a:spLocks noChangeArrowheads="1"/>
          </p:cNvSpPr>
          <p:nvPr/>
        </p:nvSpPr>
        <p:spPr bwMode="auto">
          <a:xfrm>
            <a:off x="1619250" y="8366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100000"/>
              </a:spcBef>
              <a:buClrTx/>
              <a:buSzTx/>
              <a:buFontTx/>
              <a:buNone/>
            </a:pPr>
            <a:r>
              <a:rPr lang="es-MX" altLang="es-AR" sz="2800" b="1">
                <a:solidFill>
                  <a:schemeClr val="tx2"/>
                </a:solidFill>
              </a:rPr>
              <a:t>FORMULACIÓN DE PROBLEMAS</a:t>
            </a:r>
          </a:p>
        </p:txBody>
      </p:sp>
      <p:sp>
        <p:nvSpPr>
          <p:cNvPr id="22532" name="Text Box 4">
            <a:extLst>
              <a:ext uri="{FF2B5EF4-FFF2-40B4-BE49-F238E27FC236}">
                <a16:creationId xmlns:a16="http://schemas.microsoft.com/office/drawing/2014/main" id="{618CD68A-5D21-4D2E-B770-68421484C59E}"/>
              </a:ext>
            </a:extLst>
          </p:cNvPr>
          <p:cNvSpPr txBox="1">
            <a:spLocks noChangeArrowheads="1"/>
          </p:cNvSpPr>
          <p:nvPr/>
        </p:nvSpPr>
        <p:spPr bwMode="auto">
          <a:xfrm>
            <a:off x="1042988" y="4437063"/>
            <a:ext cx="6842125" cy="1016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000"/>
              <a:t>Toda pregunta tiene un determinado cuerpo de supuestos. No se los debe eliminar sino tenerlos bajo control, someterlos a examen crítico.</a:t>
            </a:r>
            <a:endParaRPr lang="es-ES" altLang="es-AR" sz="2000"/>
          </a:p>
        </p:txBody>
      </p:sp>
      <p:sp>
        <p:nvSpPr>
          <p:cNvPr id="22533" name="Text Box 4">
            <a:extLst>
              <a:ext uri="{FF2B5EF4-FFF2-40B4-BE49-F238E27FC236}">
                <a16:creationId xmlns:a16="http://schemas.microsoft.com/office/drawing/2014/main" id="{AF258049-72FB-45D9-9B4A-4943CC8562C5}"/>
              </a:ext>
            </a:extLst>
          </p:cNvPr>
          <p:cNvSpPr txBox="1">
            <a:spLocks noChangeArrowheads="1"/>
          </p:cNvSpPr>
          <p:nvPr/>
        </p:nvSpPr>
        <p:spPr bwMode="auto">
          <a:xfrm>
            <a:off x="1187450" y="5661025"/>
            <a:ext cx="6840538" cy="4000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 typeface="Wingdings" panose="05000000000000000000" pitchFamily="2" charset="2"/>
              <a:buNone/>
            </a:pPr>
            <a:r>
              <a:rPr lang="es-AR" altLang="es-AR" sz="2000"/>
              <a:t>No todo problema es un problema científico.</a:t>
            </a:r>
            <a:endParaRPr lang="es-ES" altLang="es-A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AAF67BE-FE10-4C0B-8221-E585535FC9A3}"/>
              </a:ext>
            </a:extLst>
          </p:cNvPr>
          <p:cNvSpPr txBox="1">
            <a:spLocks noChangeArrowheads="1"/>
          </p:cNvSpPr>
          <p:nvPr/>
        </p:nvSpPr>
        <p:spPr bwMode="auto">
          <a:xfrm>
            <a:off x="179512" y="836613"/>
            <a:ext cx="8713663" cy="5798510"/>
          </a:xfrm>
          <a:prstGeom prst="rect">
            <a:avLst/>
          </a:prstGeom>
          <a:solidFill>
            <a:schemeClr val="accent2">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defRPr/>
            </a:pPr>
            <a:r>
              <a:rPr lang="es-ES_tradnl" sz="1800" dirty="0"/>
              <a:t> El generador de un problema bien formulado contiene tantas variables como incógnitas (¿Qué tópico predomina en la portada de los diarios?).</a:t>
            </a:r>
          </a:p>
          <a:p>
            <a:pPr algn="just">
              <a:defRPr/>
            </a:pPr>
            <a:endParaRPr lang="es-AR" sz="800" dirty="0"/>
          </a:p>
          <a:p>
            <a:pPr algn="just">
              <a:defRPr/>
            </a:pPr>
            <a:r>
              <a:rPr lang="es-ES_tradnl" sz="1800" dirty="0"/>
              <a:t> El generador de un problema bien formulado lleva prefijados tantos signos de interrogación cuantas son las variables. (¿Qué </a:t>
            </a:r>
            <a:r>
              <a:rPr lang="es-ES_tradnl" sz="1800" i="1" dirty="0"/>
              <a:t>tópico predomina </a:t>
            </a:r>
            <a:r>
              <a:rPr lang="es-ES_tradnl" sz="1800" dirty="0"/>
              <a:t>en la portada de los diarios? / ¿Qué otros </a:t>
            </a:r>
            <a:r>
              <a:rPr lang="es-ES_tradnl" sz="1800" i="1" dirty="0"/>
              <a:t>tópicos</a:t>
            </a:r>
            <a:r>
              <a:rPr lang="es-ES_tradnl" sz="1800" dirty="0"/>
              <a:t> están </a:t>
            </a:r>
            <a:r>
              <a:rPr lang="es-ES_tradnl" sz="1800" i="1" dirty="0"/>
              <a:t>presentes</a:t>
            </a:r>
            <a:r>
              <a:rPr lang="es-ES_tradnl" sz="1800" dirty="0"/>
              <a:t>? / ¿Hay diferencias entre </a:t>
            </a:r>
            <a:r>
              <a:rPr lang="es-ES_tradnl" sz="1800" i="1" dirty="0"/>
              <a:t>Clarín</a:t>
            </a:r>
            <a:r>
              <a:rPr lang="es-ES_tradnl" sz="1800" dirty="0"/>
              <a:t> y </a:t>
            </a:r>
            <a:r>
              <a:rPr lang="es-ES_tradnl" sz="1800" i="1" dirty="0"/>
              <a:t>La Nación</a:t>
            </a:r>
            <a:r>
              <a:rPr lang="es-ES_tradnl" sz="1800" dirty="0"/>
              <a:t>?).</a:t>
            </a:r>
          </a:p>
          <a:p>
            <a:pPr algn="just">
              <a:defRPr/>
            </a:pPr>
            <a:endParaRPr lang="es-AR" sz="800" dirty="0"/>
          </a:p>
          <a:p>
            <a:pPr algn="just">
              <a:defRPr/>
            </a:pPr>
            <a:r>
              <a:rPr lang="es-ES_tradnl" sz="1800" dirty="0"/>
              <a:t>Todo problema elemental bien formulado contiene alguna fórmula en la cual x es la variable individual (caso: qué tópico/ qué diferencias) que se presenta en el generador y P es la variable predicativa (estar presente, tener diferencias).  </a:t>
            </a:r>
          </a:p>
          <a:p>
            <a:pPr algn="just">
              <a:defRPr/>
            </a:pPr>
            <a:endParaRPr lang="es-AR" sz="800" dirty="0"/>
          </a:p>
          <a:p>
            <a:pPr algn="just">
              <a:defRPr/>
            </a:pPr>
            <a:r>
              <a:rPr lang="es-ES_tradnl" sz="1800" dirty="0"/>
              <a:t>Todo problema bien formulado no elemental es una combinación de problemas elementales bien formulados. (¿Qué similitudes y diferencias tienen Clarín y La Nación respecto de los tópicos presentes y predominantes en sus portadas?)</a:t>
            </a:r>
          </a:p>
          <a:p>
            <a:pPr algn="just">
              <a:defRPr/>
            </a:pPr>
            <a:endParaRPr lang="es-AR" sz="800" dirty="0"/>
          </a:p>
          <a:p>
            <a:pPr algn="just">
              <a:defRPr/>
            </a:pPr>
            <a:r>
              <a:rPr lang="es-ES_tradnl" sz="1800" dirty="0"/>
              <a:t>Un problema está bien formulado si está bien concebido, y un problema está bien concebido sí y sólo si ninguno de sus presupuestos es una fórmula manifiestamente falsa o indefinida en el contexto –conjunto de teorías y conocimientos relevantes para el problema- (La existencia de tópicos en las portadas y de dos diarios distintos). </a:t>
            </a:r>
            <a:endParaRPr lang="es-AR" sz="1800" dirty="0"/>
          </a:p>
        </p:txBody>
      </p:sp>
      <p:sp>
        <p:nvSpPr>
          <p:cNvPr id="13315" name="Rectangle 3">
            <a:extLst>
              <a:ext uri="{FF2B5EF4-FFF2-40B4-BE49-F238E27FC236}">
                <a16:creationId xmlns:a16="http://schemas.microsoft.com/office/drawing/2014/main" id="{474FDC56-D031-498C-A336-A75CA95A3F63}"/>
              </a:ext>
            </a:extLst>
          </p:cNvPr>
          <p:cNvSpPr>
            <a:spLocks noChangeArrowheads="1"/>
          </p:cNvSpPr>
          <p:nvPr/>
        </p:nvSpPr>
        <p:spPr bwMode="auto">
          <a:xfrm>
            <a:off x="755576" y="188913"/>
            <a:ext cx="7848871" cy="461665"/>
          </a:xfrm>
          <a:prstGeom prst="rect">
            <a:avLst/>
          </a:prstGeom>
          <a:solidFill>
            <a:schemeClr val="accent6">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defRPr/>
            </a:pPr>
            <a:r>
              <a:rPr lang="es-MX" altLang="es-AR" sz="2400" b="1" dirty="0">
                <a:solidFill>
                  <a:schemeClr val="tx2">
                    <a:lumMod val="50000"/>
                  </a:schemeClr>
                </a:solidFill>
              </a:rPr>
              <a:t>Reglas de formulación de problemas (Bunge): </a:t>
            </a:r>
          </a:p>
        </p:txBody>
      </p:sp>
    </p:spTree>
    <p:extLst>
      <p:ext uri="{BB962C8B-B14F-4D97-AF65-F5344CB8AC3E}">
        <p14:creationId xmlns:p14="http://schemas.microsoft.com/office/powerpoint/2010/main" val="36369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AAF67BE-FE10-4C0B-8221-E585535FC9A3}"/>
              </a:ext>
            </a:extLst>
          </p:cNvPr>
          <p:cNvSpPr txBox="1">
            <a:spLocks noChangeArrowheads="1"/>
          </p:cNvSpPr>
          <p:nvPr/>
        </p:nvSpPr>
        <p:spPr bwMode="auto">
          <a:xfrm>
            <a:off x="215168" y="908720"/>
            <a:ext cx="8713663" cy="4770537"/>
          </a:xfrm>
          <a:prstGeom prst="rect">
            <a:avLst/>
          </a:prstGeom>
          <a:solidFill>
            <a:schemeClr val="accent2">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defRPr/>
            </a:pPr>
            <a:r>
              <a:rPr lang="es-ES_tradnl" sz="1800" dirty="0"/>
              <a:t> </a:t>
            </a:r>
            <a:r>
              <a:rPr lang="es-ES_tradnl" sz="2000" dirty="0"/>
              <a:t>Debe estar bien formulado</a:t>
            </a:r>
          </a:p>
          <a:p>
            <a:pPr algn="just">
              <a:defRPr/>
            </a:pPr>
            <a:endParaRPr lang="es-ES_tradnl" sz="2000" dirty="0"/>
          </a:p>
          <a:p>
            <a:pPr algn="just">
              <a:defRPr/>
            </a:pPr>
            <a:r>
              <a:rPr lang="es-ES_tradnl" sz="2000" dirty="0"/>
              <a:t> D</a:t>
            </a:r>
            <a:r>
              <a:rPr lang="es-AR" sz="2000" dirty="0" err="1"/>
              <a:t>ebe</a:t>
            </a:r>
            <a:r>
              <a:rPr lang="es-AR" sz="2000" dirty="0"/>
              <a:t> estar bien concebido: trasfondo y supuestos certeros y conocidos.</a:t>
            </a:r>
          </a:p>
          <a:p>
            <a:pPr algn="just">
              <a:defRPr/>
            </a:pPr>
            <a:endParaRPr lang="es-AR" sz="2000" dirty="0"/>
          </a:p>
          <a:p>
            <a:pPr algn="just">
              <a:defRPr/>
            </a:pPr>
            <a:r>
              <a:rPr lang="es-AR" sz="2000" dirty="0"/>
              <a:t>Tiene que estar delimitado (no progresivo)</a:t>
            </a:r>
          </a:p>
          <a:p>
            <a:pPr algn="just">
              <a:defRPr/>
            </a:pPr>
            <a:endParaRPr lang="es-AR" sz="2000" dirty="0"/>
          </a:p>
          <a:p>
            <a:pPr algn="just">
              <a:defRPr/>
            </a:pPr>
            <a:r>
              <a:rPr lang="es-ES_tradnl" sz="2000" dirty="0"/>
              <a:t>Debe accederse a </a:t>
            </a:r>
            <a:r>
              <a:rPr lang="es-AR" sz="2000" dirty="0"/>
              <a:t>un cuerpo de conocimiento científico (datos, teorías, técnicas)</a:t>
            </a:r>
          </a:p>
          <a:p>
            <a:pPr algn="just">
              <a:defRPr/>
            </a:pPr>
            <a:endParaRPr lang="es-AR" sz="2000" dirty="0"/>
          </a:p>
          <a:p>
            <a:pPr algn="just">
              <a:defRPr/>
            </a:pPr>
            <a:r>
              <a:rPr lang="es-AR" sz="2000" dirty="0"/>
              <a:t>Tener capacidad de reconocimiento de la solución</a:t>
            </a:r>
          </a:p>
          <a:p>
            <a:pPr algn="just">
              <a:defRPr/>
            </a:pPr>
            <a:endParaRPr lang="es-AR" sz="2000" dirty="0"/>
          </a:p>
          <a:p>
            <a:pPr algn="just">
              <a:defRPr/>
            </a:pPr>
            <a:r>
              <a:rPr lang="es-AR" sz="2000" dirty="0"/>
              <a:t>Establecer anticipadamente tipo de solución y comprobación</a:t>
            </a:r>
          </a:p>
          <a:p>
            <a:pPr algn="just">
              <a:defRPr/>
            </a:pPr>
            <a:endParaRPr lang="es-AR" sz="2000" dirty="0"/>
          </a:p>
        </p:txBody>
      </p:sp>
      <p:sp>
        <p:nvSpPr>
          <p:cNvPr id="13315" name="Rectangle 3">
            <a:extLst>
              <a:ext uri="{FF2B5EF4-FFF2-40B4-BE49-F238E27FC236}">
                <a16:creationId xmlns:a16="http://schemas.microsoft.com/office/drawing/2014/main" id="{474FDC56-D031-498C-A336-A75CA95A3F63}"/>
              </a:ext>
            </a:extLst>
          </p:cNvPr>
          <p:cNvSpPr>
            <a:spLocks noChangeArrowheads="1"/>
          </p:cNvSpPr>
          <p:nvPr/>
        </p:nvSpPr>
        <p:spPr bwMode="auto">
          <a:xfrm>
            <a:off x="755576" y="188913"/>
            <a:ext cx="7848871" cy="461665"/>
          </a:xfrm>
          <a:prstGeom prst="rect">
            <a:avLst/>
          </a:prstGeom>
          <a:solidFill>
            <a:schemeClr val="accent6">
              <a:lumMod val="40000"/>
              <a:lumOff val="60000"/>
            </a:schemeClr>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defRPr/>
            </a:pPr>
            <a:r>
              <a:rPr lang="es-MX" altLang="es-AR" sz="2400" b="1" dirty="0">
                <a:solidFill>
                  <a:schemeClr val="tx2">
                    <a:lumMod val="50000"/>
                  </a:schemeClr>
                </a:solidFill>
              </a:rPr>
              <a:t>Condiciones para un problema científico (Bunge): </a:t>
            </a:r>
          </a:p>
        </p:txBody>
      </p:sp>
    </p:spTree>
    <p:extLst>
      <p:ext uri="{BB962C8B-B14F-4D97-AF65-F5344CB8AC3E}">
        <p14:creationId xmlns:p14="http://schemas.microsoft.com/office/powerpoint/2010/main" val="1676377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43C8EAB6-0006-4F0F-A829-EE923FA95FB2}"/>
              </a:ext>
            </a:extLst>
          </p:cNvPr>
          <p:cNvSpPr>
            <a:spLocks noChangeArrowheads="1"/>
          </p:cNvSpPr>
          <p:nvPr/>
        </p:nvSpPr>
        <p:spPr bwMode="auto">
          <a:xfrm>
            <a:off x="1403350" y="707201"/>
            <a:ext cx="6662738"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spcAft>
                <a:spcPct val="50000"/>
              </a:spcAft>
              <a:buClrTx/>
              <a:buSzTx/>
              <a:buFont typeface="Wingdings" panose="05000000000000000000" pitchFamily="2" charset="2"/>
              <a:buNone/>
            </a:pPr>
            <a:r>
              <a:rPr lang="es-ES" altLang="es-AR" sz="2000" b="1" dirty="0">
                <a:solidFill>
                  <a:srgbClr val="000000"/>
                </a:solidFill>
              </a:rPr>
              <a:t>PROBLEMA DE INVESTIGACIÓN</a:t>
            </a:r>
          </a:p>
        </p:txBody>
      </p:sp>
      <p:sp>
        <p:nvSpPr>
          <p:cNvPr id="29699" name="Rectangle 8">
            <a:extLst>
              <a:ext uri="{FF2B5EF4-FFF2-40B4-BE49-F238E27FC236}">
                <a16:creationId xmlns:a16="http://schemas.microsoft.com/office/drawing/2014/main" id="{1FE695E9-531E-4514-83D8-A1EDF54E8814}"/>
              </a:ext>
            </a:extLst>
          </p:cNvPr>
          <p:cNvSpPr>
            <a:spLocks noChangeArrowheads="1"/>
          </p:cNvSpPr>
          <p:nvPr/>
        </p:nvSpPr>
        <p:spPr bwMode="auto">
          <a:xfrm>
            <a:off x="179388" y="2276475"/>
            <a:ext cx="8713787" cy="37861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spcAft>
                <a:spcPct val="50000"/>
              </a:spcAft>
              <a:buClrTx/>
              <a:buSzTx/>
              <a:buFont typeface="Wingdings" panose="05000000000000000000" pitchFamily="2" charset="2"/>
              <a:buNone/>
            </a:pPr>
            <a:r>
              <a:rPr lang="es-AR" altLang="es-AR" sz="2000" dirty="0"/>
              <a:t>¿Qué candidato a Presidente (2015) aborda mejor el tema de la seguridad según la opinión pública de la ciudadanía de CABA? ¿Hay diferencias de opinión según edad, sexo y nivel socioeconómico?</a:t>
            </a:r>
          </a:p>
          <a:p>
            <a:pPr algn="ctr" eaLnBrk="1" hangingPunct="1">
              <a:spcBef>
                <a:spcPct val="0"/>
              </a:spcBef>
              <a:spcAft>
                <a:spcPct val="50000"/>
              </a:spcAft>
              <a:buClrTx/>
              <a:buSzTx/>
              <a:buFont typeface="Wingdings" panose="05000000000000000000" pitchFamily="2" charset="2"/>
              <a:buNone/>
            </a:pPr>
            <a:endParaRPr lang="es-AR" altLang="es-AR" sz="2000" dirty="0"/>
          </a:p>
          <a:p>
            <a:pPr algn="ctr" eaLnBrk="1" hangingPunct="1">
              <a:spcBef>
                <a:spcPct val="0"/>
              </a:spcBef>
              <a:spcAft>
                <a:spcPct val="50000"/>
              </a:spcAft>
              <a:buClrTx/>
              <a:buSzTx/>
              <a:buFont typeface="Wingdings" panose="05000000000000000000" pitchFamily="2" charset="2"/>
              <a:buNone/>
            </a:pPr>
            <a:endParaRPr lang="es-AR" altLang="es-AR" sz="2000" dirty="0"/>
          </a:p>
          <a:p>
            <a:pPr algn="ctr" eaLnBrk="1" hangingPunct="1">
              <a:spcBef>
                <a:spcPct val="0"/>
              </a:spcBef>
              <a:spcAft>
                <a:spcPct val="50000"/>
              </a:spcAft>
              <a:buClrTx/>
              <a:buSzTx/>
              <a:buFont typeface="Wingdings" panose="05000000000000000000" pitchFamily="2" charset="2"/>
              <a:buNone/>
            </a:pPr>
            <a:r>
              <a:rPr lang="es-AR" altLang="es-AR" sz="2000" dirty="0"/>
              <a:t>¿Qué opinan los ciudadanos de CABA (2015) sobre la seguridad? ¿Qué percepción tienen de la misma respecto de los últimos 10 años? ¿A qué instancia gubernamental atribuyen responsabilidades sobre la seguridad en CABA?</a:t>
            </a:r>
          </a:p>
          <a:p>
            <a:pPr algn="ctr" eaLnBrk="1" hangingPunct="1">
              <a:spcBef>
                <a:spcPct val="0"/>
              </a:spcBef>
              <a:spcAft>
                <a:spcPct val="50000"/>
              </a:spcAft>
              <a:buClrTx/>
              <a:buSzTx/>
              <a:buFont typeface="Wingdings" panose="05000000000000000000" pitchFamily="2" charset="2"/>
              <a:buNone/>
            </a:pPr>
            <a:endParaRPr lang="es-AR" altLang="es-A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2">
            <a:extLst>
              <a:ext uri="{FF2B5EF4-FFF2-40B4-BE49-F238E27FC236}">
                <a16:creationId xmlns:a16="http://schemas.microsoft.com/office/drawing/2014/main" id="{7CA619E4-F526-437A-B2CB-C287E5B54A5D}"/>
              </a:ext>
            </a:extLst>
          </p:cNvPr>
          <p:cNvPicPr>
            <a:picLocks noChangeAspect="1"/>
          </p:cNvPicPr>
          <p:nvPr/>
        </p:nvPicPr>
        <p:blipFill>
          <a:blip r:embed="rId2">
            <a:extLst>
              <a:ext uri="{28A0092B-C50C-407E-A947-70E740481C1C}">
                <a14:useLocalDpi xmlns:a14="http://schemas.microsoft.com/office/drawing/2010/main" val="0"/>
              </a:ext>
            </a:extLst>
          </a:blip>
          <a:srcRect l="1601" t="34534" r="21332" b="6918"/>
          <a:stretch>
            <a:fillRect/>
          </a:stretch>
        </p:blipFill>
        <p:spPr bwMode="auto">
          <a:xfrm>
            <a:off x="1588" y="1484313"/>
            <a:ext cx="7307262"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Imagen 1">
            <a:extLst>
              <a:ext uri="{FF2B5EF4-FFF2-40B4-BE49-F238E27FC236}">
                <a16:creationId xmlns:a16="http://schemas.microsoft.com/office/drawing/2014/main" id="{086EB896-E2F9-4B38-8FE1-9F1BB2C09362}"/>
              </a:ext>
            </a:extLst>
          </p:cNvPr>
          <p:cNvPicPr>
            <a:picLocks noChangeAspect="1"/>
          </p:cNvPicPr>
          <p:nvPr/>
        </p:nvPicPr>
        <p:blipFill>
          <a:blip r:embed="rId3">
            <a:extLst>
              <a:ext uri="{28A0092B-C50C-407E-A947-70E740481C1C}">
                <a14:useLocalDpi xmlns:a14="http://schemas.microsoft.com/office/drawing/2010/main" val="0"/>
              </a:ext>
            </a:extLst>
          </a:blip>
          <a:srcRect l="934" t="17941" r="20799" b="56223"/>
          <a:stretch>
            <a:fillRect/>
          </a:stretch>
        </p:blipFill>
        <p:spPr bwMode="auto">
          <a:xfrm>
            <a:off x="-11113" y="0"/>
            <a:ext cx="91582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Imagen 3">
            <a:extLst>
              <a:ext uri="{FF2B5EF4-FFF2-40B4-BE49-F238E27FC236}">
                <a16:creationId xmlns:a16="http://schemas.microsoft.com/office/drawing/2014/main" id="{66612E57-85B5-489E-B381-7D8EE80B49E7}"/>
              </a:ext>
            </a:extLst>
          </p:cNvPr>
          <p:cNvPicPr>
            <a:picLocks noChangeAspect="1"/>
          </p:cNvPicPr>
          <p:nvPr/>
        </p:nvPicPr>
        <p:blipFill>
          <a:blip r:embed="rId4">
            <a:extLst>
              <a:ext uri="{28A0092B-C50C-407E-A947-70E740481C1C}">
                <a14:useLocalDpi xmlns:a14="http://schemas.microsoft.com/office/drawing/2010/main" val="0"/>
              </a:ext>
            </a:extLst>
          </a:blip>
          <a:srcRect l="35333" t="20074" r="20667" b="31808"/>
          <a:stretch>
            <a:fillRect/>
          </a:stretch>
        </p:blipFill>
        <p:spPr bwMode="auto">
          <a:xfrm>
            <a:off x="179388" y="4508500"/>
            <a:ext cx="38179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n 4">
            <a:extLst>
              <a:ext uri="{FF2B5EF4-FFF2-40B4-BE49-F238E27FC236}">
                <a16:creationId xmlns:a16="http://schemas.microsoft.com/office/drawing/2014/main" id="{633207D8-D5D9-4E44-9F5C-DC73D64E4164}"/>
              </a:ext>
            </a:extLst>
          </p:cNvPr>
          <p:cNvPicPr>
            <a:picLocks noChangeAspect="1"/>
          </p:cNvPicPr>
          <p:nvPr/>
        </p:nvPicPr>
        <p:blipFill>
          <a:blip r:embed="rId5">
            <a:extLst>
              <a:ext uri="{28A0092B-C50C-407E-A947-70E740481C1C}">
                <a14:useLocalDpi xmlns:a14="http://schemas.microsoft.com/office/drawing/2010/main" val="0"/>
              </a:ext>
            </a:extLst>
          </a:blip>
          <a:srcRect l="1466" t="43539" r="45599" b="5260"/>
          <a:stretch>
            <a:fillRect/>
          </a:stretch>
        </p:blipFill>
        <p:spPr bwMode="auto">
          <a:xfrm>
            <a:off x="4067175" y="4149725"/>
            <a:ext cx="49847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3">
            <a:extLst>
              <a:ext uri="{FF2B5EF4-FFF2-40B4-BE49-F238E27FC236}">
                <a16:creationId xmlns:a16="http://schemas.microsoft.com/office/drawing/2014/main" id="{D1676CFF-F72A-4A12-91EF-68DF2FB1ED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56325"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n 4">
            <a:extLst>
              <a:ext uri="{FF2B5EF4-FFF2-40B4-BE49-F238E27FC236}">
                <a16:creationId xmlns:a16="http://schemas.microsoft.com/office/drawing/2014/main" id="{E543CF7B-81C7-436A-B1AC-F45BBD0249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8456613"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lipse 69">
            <a:extLst>
              <a:ext uri="{FF2B5EF4-FFF2-40B4-BE49-F238E27FC236}">
                <a16:creationId xmlns:a16="http://schemas.microsoft.com/office/drawing/2014/main" id="{FA5D120B-27AE-4553-A4C2-1B5BCE25A5B9}"/>
              </a:ext>
            </a:extLst>
          </p:cNvPr>
          <p:cNvSpPr>
            <a:spLocks noChangeArrowheads="1"/>
          </p:cNvSpPr>
          <p:nvPr/>
        </p:nvSpPr>
        <p:spPr bwMode="auto">
          <a:xfrm>
            <a:off x="5435600" y="5157788"/>
            <a:ext cx="649288" cy="647700"/>
          </a:xfrm>
          <a:prstGeom prst="ellipse">
            <a:avLst/>
          </a:prstGeom>
          <a:solidFill>
            <a:srgbClr val="00800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4" name="Elipse 69">
            <a:extLst>
              <a:ext uri="{FF2B5EF4-FFF2-40B4-BE49-F238E27FC236}">
                <a16:creationId xmlns:a16="http://schemas.microsoft.com/office/drawing/2014/main" id="{BBF08DE8-3FD0-49C6-BB40-20B199D6DC3D}"/>
              </a:ext>
            </a:extLst>
          </p:cNvPr>
          <p:cNvSpPr>
            <a:spLocks noChangeArrowheads="1"/>
          </p:cNvSpPr>
          <p:nvPr/>
        </p:nvSpPr>
        <p:spPr bwMode="auto">
          <a:xfrm>
            <a:off x="5725448" y="4006851"/>
            <a:ext cx="647700" cy="649288"/>
          </a:xfrm>
          <a:prstGeom prst="ellipse">
            <a:avLst/>
          </a:prstGeom>
          <a:solidFill>
            <a:schemeClr val="accent5">
              <a:lumMod val="50000"/>
            </a:schemeClr>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defRPr/>
            </a:pPr>
            <a:endParaRPr lang="es-AR" sz="2400"/>
          </a:p>
        </p:txBody>
      </p:sp>
      <p:sp>
        <p:nvSpPr>
          <p:cNvPr id="8197" name="Elipse 69">
            <a:extLst>
              <a:ext uri="{FF2B5EF4-FFF2-40B4-BE49-F238E27FC236}">
                <a16:creationId xmlns:a16="http://schemas.microsoft.com/office/drawing/2014/main" id="{0211A7A8-5527-4284-9F1B-E467AA1585E6}"/>
              </a:ext>
            </a:extLst>
          </p:cNvPr>
          <p:cNvSpPr>
            <a:spLocks noChangeArrowheads="1"/>
          </p:cNvSpPr>
          <p:nvPr/>
        </p:nvSpPr>
        <p:spPr bwMode="auto">
          <a:xfrm>
            <a:off x="5791586" y="3049587"/>
            <a:ext cx="647700" cy="647700"/>
          </a:xfrm>
          <a:prstGeom prst="ellipse">
            <a:avLst/>
          </a:prstGeom>
          <a:solidFill>
            <a:srgbClr val="66FF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8199" name="Elipse 69">
            <a:extLst>
              <a:ext uri="{FF2B5EF4-FFF2-40B4-BE49-F238E27FC236}">
                <a16:creationId xmlns:a16="http://schemas.microsoft.com/office/drawing/2014/main" id="{D8D9AFE9-8102-4723-B351-6ED928909041}"/>
              </a:ext>
            </a:extLst>
          </p:cNvPr>
          <p:cNvSpPr>
            <a:spLocks noChangeArrowheads="1"/>
          </p:cNvSpPr>
          <p:nvPr/>
        </p:nvSpPr>
        <p:spPr bwMode="auto">
          <a:xfrm>
            <a:off x="5580063" y="2060575"/>
            <a:ext cx="647700" cy="649288"/>
          </a:xfrm>
          <a:prstGeom prst="ellipse">
            <a:avLst/>
          </a:prstGeom>
          <a:solidFill>
            <a:srgbClr val="00CC0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dirty="0">
              <a:highlight>
                <a:srgbClr val="47B952"/>
              </a:highlight>
            </a:endParaRPr>
          </a:p>
        </p:txBody>
      </p:sp>
      <p:sp>
        <p:nvSpPr>
          <p:cNvPr id="8200" name="Elipse 32">
            <a:extLst>
              <a:ext uri="{FF2B5EF4-FFF2-40B4-BE49-F238E27FC236}">
                <a16:creationId xmlns:a16="http://schemas.microsoft.com/office/drawing/2014/main" id="{ECF9C8B7-3762-4657-AEC4-D338AAD8675E}"/>
              </a:ext>
            </a:extLst>
          </p:cNvPr>
          <p:cNvSpPr>
            <a:spLocks noChangeArrowheads="1"/>
          </p:cNvSpPr>
          <p:nvPr/>
        </p:nvSpPr>
        <p:spPr bwMode="auto">
          <a:xfrm>
            <a:off x="684213" y="3213100"/>
            <a:ext cx="2735262" cy="1511300"/>
          </a:xfrm>
          <a:prstGeom prst="ellipse">
            <a:avLst/>
          </a:prstGeom>
          <a:solidFill>
            <a:srgbClr val="006600"/>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8201" name="7 CuadroTexto">
            <a:extLst>
              <a:ext uri="{FF2B5EF4-FFF2-40B4-BE49-F238E27FC236}">
                <a16:creationId xmlns:a16="http://schemas.microsoft.com/office/drawing/2014/main" id="{D04644C1-DABB-45AA-9740-C6824CFF952E}"/>
              </a:ext>
            </a:extLst>
          </p:cNvPr>
          <p:cNvSpPr txBox="1">
            <a:spLocks noChangeArrowheads="1"/>
          </p:cNvSpPr>
          <p:nvPr/>
        </p:nvSpPr>
        <p:spPr bwMode="auto">
          <a:xfrm>
            <a:off x="827088" y="3500438"/>
            <a:ext cx="25209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a:solidFill>
                  <a:schemeClr val="bg1"/>
                </a:solidFill>
                <a:cs typeface="Times New Roman" panose="02020603050405020304" pitchFamily="18" charset="0"/>
              </a:rPr>
              <a:t>Orden fáctico</a:t>
            </a:r>
          </a:p>
          <a:p>
            <a:pPr algn="ctr" eaLnBrk="1" hangingPunct="1">
              <a:lnSpc>
                <a:spcPct val="115000"/>
              </a:lnSpc>
              <a:spcBef>
                <a:spcPct val="0"/>
              </a:spcBef>
              <a:buClrTx/>
              <a:buSzTx/>
              <a:buFontTx/>
              <a:buNone/>
            </a:pPr>
            <a:r>
              <a:rPr lang="es-AR" altLang="es-AR" sz="2000">
                <a:solidFill>
                  <a:schemeClr val="bg1"/>
                </a:solidFill>
                <a:cs typeface="Times New Roman" panose="02020603050405020304" pitchFamily="18" charset="0"/>
              </a:rPr>
              <a:t>(realidad)</a:t>
            </a:r>
          </a:p>
        </p:txBody>
      </p:sp>
      <p:sp>
        <p:nvSpPr>
          <p:cNvPr id="8202" name="7 CuadroTexto">
            <a:extLst>
              <a:ext uri="{FF2B5EF4-FFF2-40B4-BE49-F238E27FC236}">
                <a16:creationId xmlns:a16="http://schemas.microsoft.com/office/drawing/2014/main" id="{627C454C-5E21-463E-BD87-59A2B7C7F758}"/>
              </a:ext>
            </a:extLst>
          </p:cNvPr>
          <p:cNvSpPr txBox="1">
            <a:spLocks noChangeArrowheads="1"/>
          </p:cNvSpPr>
          <p:nvPr/>
        </p:nvSpPr>
        <p:spPr bwMode="auto">
          <a:xfrm>
            <a:off x="5580063" y="2060575"/>
            <a:ext cx="720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a:cs typeface="Times New Roman" panose="02020603050405020304" pitchFamily="18" charset="0"/>
              </a:rPr>
              <a:t>R</a:t>
            </a:r>
            <a:r>
              <a:rPr lang="es-AR" altLang="es-AR" sz="2000" baseline="-25000">
                <a:cs typeface="Times New Roman" panose="02020603050405020304" pitchFamily="18" charset="0"/>
              </a:rPr>
              <a:t>1</a:t>
            </a:r>
            <a:endParaRPr lang="es-AR" altLang="es-AR" sz="1600" baseline="-25000">
              <a:cs typeface="Times New Roman" panose="02020603050405020304" pitchFamily="18" charset="0"/>
            </a:endParaRPr>
          </a:p>
        </p:txBody>
      </p:sp>
      <p:sp>
        <p:nvSpPr>
          <p:cNvPr id="8203" name="7 CuadroTexto">
            <a:extLst>
              <a:ext uri="{FF2B5EF4-FFF2-40B4-BE49-F238E27FC236}">
                <a16:creationId xmlns:a16="http://schemas.microsoft.com/office/drawing/2014/main" id="{21E8F9CE-62AA-460A-BF7D-B99F60D3F7AA}"/>
              </a:ext>
            </a:extLst>
          </p:cNvPr>
          <p:cNvSpPr txBox="1">
            <a:spLocks noChangeArrowheads="1"/>
          </p:cNvSpPr>
          <p:nvPr/>
        </p:nvSpPr>
        <p:spPr bwMode="auto">
          <a:xfrm>
            <a:off x="5780064" y="3092580"/>
            <a:ext cx="7207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dirty="0">
                <a:cs typeface="Times New Roman" panose="02020603050405020304" pitchFamily="18" charset="0"/>
              </a:rPr>
              <a:t>R</a:t>
            </a:r>
            <a:r>
              <a:rPr lang="es-AR" altLang="es-AR" sz="2000" baseline="-25000" dirty="0">
                <a:cs typeface="Times New Roman" panose="02020603050405020304" pitchFamily="18" charset="0"/>
              </a:rPr>
              <a:t>2</a:t>
            </a:r>
            <a:endParaRPr lang="es-AR" altLang="es-AR" sz="1600" baseline="-25000" dirty="0">
              <a:cs typeface="Times New Roman" panose="02020603050405020304" pitchFamily="18" charset="0"/>
            </a:endParaRPr>
          </a:p>
        </p:txBody>
      </p:sp>
      <p:sp>
        <p:nvSpPr>
          <p:cNvPr id="8204" name="7 CuadroTexto">
            <a:extLst>
              <a:ext uri="{FF2B5EF4-FFF2-40B4-BE49-F238E27FC236}">
                <a16:creationId xmlns:a16="http://schemas.microsoft.com/office/drawing/2014/main" id="{DC72CEC8-FDED-48C6-9061-104A2548C79D}"/>
              </a:ext>
            </a:extLst>
          </p:cNvPr>
          <p:cNvSpPr txBox="1">
            <a:spLocks noChangeArrowheads="1"/>
          </p:cNvSpPr>
          <p:nvPr/>
        </p:nvSpPr>
        <p:spPr bwMode="auto">
          <a:xfrm>
            <a:off x="5720149" y="4061668"/>
            <a:ext cx="7191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dirty="0">
                <a:cs typeface="Times New Roman" panose="02020603050405020304" pitchFamily="18" charset="0"/>
              </a:rPr>
              <a:t>R</a:t>
            </a:r>
            <a:r>
              <a:rPr lang="es-AR" altLang="es-AR" sz="2000" baseline="-25000" dirty="0">
                <a:cs typeface="Times New Roman" panose="02020603050405020304" pitchFamily="18" charset="0"/>
              </a:rPr>
              <a:t>3</a:t>
            </a:r>
            <a:endParaRPr lang="es-AR" altLang="es-AR" sz="1600" baseline="-25000" dirty="0">
              <a:cs typeface="Times New Roman" panose="02020603050405020304" pitchFamily="18" charset="0"/>
            </a:endParaRPr>
          </a:p>
        </p:txBody>
      </p:sp>
      <p:sp>
        <p:nvSpPr>
          <p:cNvPr id="8206" name="7 CuadroTexto">
            <a:extLst>
              <a:ext uri="{FF2B5EF4-FFF2-40B4-BE49-F238E27FC236}">
                <a16:creationId xmlns:a16="http://schemas.microsoft.com/office/drawing/2014/main" id="{029E219C-C0B7-4B68-9B76-DEF5841054AC}"/>
              </a:ext>
            </a:extLst>
          </p:cNvPr>
          <p:cNvSpPr txBox="1">
            <a:spLocks noChangeArrowheads="1"/>
          </p:cNvSpPr>
          <p:nvPr/>
        </p:nvSpPr>
        <p:spPr bwMode="auto">
          <a:xfrm>
            <a:off x="5435600" y="5157788"/>
            <a:ext cx="7207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800">
                <a:cs typeface="Times New Roman" panose="02020603050405020304" pitchFamily="18" charset="0"/>
              </a:rPr>
              <a:t>R</a:t>
            </a:r>
            <a:r>
              <a:rPr lang="es-AR" altLang="es-AR" sz="2000" baseline="-25000">
                <a:cs typeface="Times New Roman" panose="02020603050405020304" pitchFamily="18" charset="0"/>
              </a:rPr>
              <a:t>5</a:t>
            </a:r>
            <a:endParaRPr lang="es-AR" altLang="es-AR" sz="1600" baseline="-25000">
              <a:cs typeface="Times New Roman" panose="02020603050405020304" pitchFamily="18" charset="0"/>
            </a:endParaRPr>
          </a:p>
        </p:txBody>
      </p:sp>
      <p:cxnSp>
        <p:nvCxnSpPr>
          <p:cNvPr id="8207" name="Conector recto 16">
            <a:extLst>
              <a:ext uri="{FF2B5EF4-FFF2-40B4-BE49-F238E27FC236}">
                <a16:creationId xmlns:a16="http://schemas.microsoft.com/office/drawing/2014/main" id="{D3A0D8AD-D3E4-41FA-9C31-70DC762422E1}"/>
              </a:ext>
            </a:extLst>
          </p:cNvPr>
          <p:cNvCxnSpPr>
            <a:cxnSpLocks noChangeShapeType="1"/>
          </p:cNvCxnSpPr>
          <p:nvPr/>
        </p:nvCxnSpPr>
        <p:spPr bwMode="auto">
          <a:xfrm flipV="1">
            <a:off x="3635375" y="2636838"/>
            <a:ext cx="1800225" cy="1223962"/>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8209" name="Conector recto 19">
            <a:extLst>
              <a:ext uri="{FF2B5EF4-FFF2-40B4-BE49-F238E27FC236}">
                <a16:creationId xmlns:a16="http://schemas.microsoft.com/office/drawing/2014/main" id="{D9C0EE8C-1A58-4EAE-BD18-0E42DBA407ED}"/>
              </a:ext>
            </a:extLst>
          </p:cNvPr>
          <p:cNvCxnSpPr>
            <a:cxnSpLocks noChangeShapeType="1"/>
          </p:cNvCxnSpPr>
          <p:nvPr/>
        </p:nvCxnSpPr>
        <p:spPr bwMode="auto">
          <a:xfrm>
            <a:off x="3635375" y="3860800"/>
            <a:ext cx="1944688" cy="432296"/>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8210" name="Conector recto 20">
            <a:extLst>
              <a:ext uri="{FF2B5EF4-FFF2-40B4-BE49-F238E27FC236}">
                <a16:creationId xmlns:a16="http://schemas.microsoft.com/office/drawing/2014/main" id="{714BA43E-F4B3-4B81-B56C-644351530DF5}"/>
              </a:ext>
            </a:extLst>
          </p:cNvPr>
          <p:cNvCxnSpPr>
            <a:cxnSpLocks noChangeShapeType="1"/>
          </p:cNvCxnSpPr>
          <p:nvPr/>
        </p:nvCxnSpPr>
        <p:spPr bwMode="auto">
          <a:xfrm flipV="1">
            <a:off x="3635375" y="3429000"/>
            <a:ext cx="1944688" cy="43180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8211" name="Conector recto 21">
            <a:extLst>
              <a:ext uri="{FF2B5EF4-FFF2-40B4-BE49-F238E27FC236}">
                <a16:creationId xmlns:a16="http://schemas.microsoft.com/office/drawing/2014/main" id="{347586C7-708C-4106-9DF3-1FDFDCB88E59}"/>
              </a:ext>
            </a:extLst>
          </p:cNvPr>
          <p:cNvCxnSpPr>
            <a:cxnSpLocks noChangeShapeType="1"/>
          </p:cNvCxnSpPr>
          <p:nvPr/>
        </p:nvCxnSpPr>
        <p:spPr bwMode="auto">
          <a:xfrm>
            <a:off x="3635375" y="3860800"/>
            <a:ext cx="1728788" cy="151288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8213" name="7 CuadroTexto">
            <a:extLst>
              <a:ext uri="{FF2B5EF4-FFF2-40B4-BE49-F238E27FC236}">
                <a16:creationId xmlns:a16="http://schemas.microsoft.com/office/drawing/2014/main" id="{E3BDF175-6A21-4BA1-87FB-8986088D1343}"/>
              </a:ext>
            </a:extLst>
          </p:cNvPr>
          <p:cNvSpPr txBox="1">
            <a:spLocks noChangeArrowheads="1"/>
          </p:cNvSpPr>
          <p:nvPr/>
        </p:nvSpPr>
        <p:spPr bwMode="auto">
          <a:xfrm>
            <a:off x="4665098" y="2202657"/>
            <a:ext cx="5472112"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b="1" dirty="0">
                <a:solidFill>
                  <a:srgbClr val="002060"/>
                </a:solidFill>
                <a:cs typeface="Times New Roman" panose="02020603050405020304" pitchFamily="18" charset="0"/>
              </a:rPr>
              <a:t>INTUICIÓN</a:t>
            </a:r>
            <a:endParaRPr lang="es-AR" altLang="es-AR" sz="2000" b="1" baseline="-25000" dirty="0">
              <a:solidFill>
                <a:srgbClr val="002060"/>
              </a:solidFill>
              <a:cs typeface="Times New Roman" panose="02020603050405020304" pitchFamily="18" charset="0"/>
            </a:endParaRPr>
          </a:p>
        </p:txBody>
      </p:sp>
      <p:sp>
        <p:nvSpPr>
          <p:cNvPr id="18" name="Text Box 9">
            <a:extLst>
              <a:ext uri="{FF2B5EF4-FFF2-40B4-BE49-F238E27FC236}">
                <a16:creationId xmlns:a16="http://schemas.microsoft.com/office/drawing/2014/main" id="{4349067B-C9D8-40C2-9F97-E280B9D3619E}"/>
              </a:ext>
            </a:extLst>
          </p:cNvPr>
          <p:cNvSpPr txBox="1">
            <a:spLocks noChangeArrowheads="1"/>
          </p:cNvSpPr>
          <p:nvPr/>
        </p:nvSpPr>
        <p:spPr bwMode="auto">
          <a:xfrm>
            <a:off x="1331913" y="549275"/>
            <a:ext cx="698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b="1" dirty="0"/>
              <a:t>¿Qué es el conocimiento? ¿Cómo se conoce?</a:t>
            </a:r>
          </a:p>
          <a:p>
            <a:pPr algn="ctr" eaLnBrk="1" hangingPunct="1">
              <a:spcBef>
                <a:spcPct val="50000"/>
              </a:spcBef>
              <a:buClrTx/>
              <a:buSzTx/>
              <a:buFontTx/>
              <a:buNone/>
            </a:pPr>
            <a:endParaRPr lang="es-ES" altLang="es-AR" sz="2400" b="1" dirty="0">
              <a:solidFill>
                <a:schemeClr val="tx2"/>
              </a:solidFill>
            </a:endParaRPr>
          </a:p>
        </p:txBody>
      </p:sp>
      <p:sp>
        <p:nvSpPr>
          <p:cNvPr id="19" name="7 CuadroTexto">
            <a:extLst>
              <a:ext uri="{FF2B5EF4-FFF2-40B4-BE49-F238E27FC236}">
                <a16:creationId xmlns:a16="http://schemas.microsoft.com/office/drawing/2014/main" id="{CDEEE0E2-560E-4F14-8A40-2B79ECEF139E}"/>
              </a:ext>
            </a:extLst>
          </p:cNvPr>
          <p:cNvSpPr txBox="1">
            <a:spLocks noChangeArrowheads="1"/>
          </p:cNvSpPr>
          <p:nvPr/>
        </p:nvSpPr>
        <p:spPr bwMode="auto">
          <a:xfrm>
            <a:off x="4665098" y="3238406"/>
            <a:ext cx="5472112"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b="1" dirty="0">
                <a:solidFill>
                  <a:srgbClr val="002060"/>
                </a:solidFill>
                <a:cs typeface="Times New Roman" panose="02020603050405020304" pitchFamily="18" charset="0"/>
              </a:rPr>
              <a:t>TRADICIÓN</a:t>
            </a:r>
            <a:endParaRPr lang="es-AR" altLang="es-AR" sz="2000" b="1" baseline="-25000" dirty="0">
              <a:solidFill>
                <a:srgbClr val="002060"/>
              </a:solidFill>
              <a:cs typeface="Times New Roman" panose="02020603050405020304" pitchFamily="18" charset="0"/>
            </a:endParaRPr>
          </a:p>
        </p:txBody>
      </p:sp>
      <p:sp>
        <p:nvSpPr>
          <p:cNvPr id="20" name="7 CuadroTexto">
            <a:extLst>
              <a:ext uri="{FF2B5EF4-FFF2-40B4-BE49-F238E27FC236}">
                <a16:creationId xmlns:a16="http://schemas.microsoft.com/office/drawing/2014/main" id="{C146AF82-16E7-4FB1-AA49-604AD2176B35}"/>
              </a:ext>
            </a:extLst>
          </p:cNvPr>
          <p:cNvSpPr txBox="1">
            <a:spLocks noChangeArrowheads="1"/>
          </p:cNvSpPr>
          <p:nvPr/>
        </p:nvSpPr>
        <p:spPr bwMode="auto">
          <a:xfrm>
            <a:off x="4607719" y="4307093"/>
            <a:ext cx="5472112"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b="1" dirty="0">
                <a:solidFill>
                  <a:srgbClr val="002060"/>
                </a:solidFill>
                <a:cs typeface="Times New Roman" panose="02020603050405020304" pitchFamily="18" charset="0"/>
              </a:rPr>
              <a:t>AUTORIDAD</a:t>
            </a:r>
            <a:endParaRPr lang="es-AR" altLang="es-AR" sz="2000" b="1" baseline="-25000" dirty="0">
              <a:solidFill>
                <a:srgbClr val="002060"/>
              </a:solidFill>
              <a:cs typeface="Times New Roman" panose="02020603050405020304" pitchFamily="18" charset="0"/>
            </a:endParaRPr>
          </a:p>
        </p:txBody>
      </p:sp>
      <p:sp>
        <p:nvSpPr>
          <p:cNvPr id="21" name="7 CuadroTexto">
            <a:extLst>
              <a:ext uri="{FF2B5EF4-FFF2-40B4-BE49-F238E27FC236}">
                <a16:creationId xmlns:a16="http://schemas.microsoft.com/office/drawing/2014/main" id="{A509D913-630D-4417-8B4E-F9C42EB64938}"/>
              </a:ext>
            </a:extLst>
          </p:cNvPr>
          <p:cNvSpPr txBox="1">
            <a:spLocks noChangeArrowheads="1"/>
          </p:cNvSpPr>
          <p:nvPr/>
        </p:nvSpPr>
        <p:spPr bwMode="auto">
          <a:xfrm>
            <a:off x="4283968" y="5416671"/>
            <a:ext cx="5472112"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b="1" dirty="0">
                <a:solidFill>
                  <a:srgbClr val="008000"/>
                </a:solidFill>
                <a:cs typeface="Times New Roman" panose="02020603050405020304" pitchFamily="18" charset="0"/>
              </a:rPr>
              <a:t>CIENCIA</a:t>
            </a:r>
            <a:endParaRPr lang="es-AR" altLang="es-AR" sz="2000" b="1" baseline="-25000" dirty="0">
              <a:solidFill>
                <a:srgbClr val="008000"/>
              </a:solidFill>
              <a:cs typeface="Times New Roman" panose="02020603050405020304" pitchFamily="18" charset="0"/>
            </a:endParaRPr>
          </a:p>
        </p:txBody>
      </p:sp>
      <p:sp>
        <p:nvSpPr>
          <p:cNvPr id="22" name="Text Box 9">
            <a:extLst>
              <a:ext uri="{FF2B5EF4-FFF2-40B4-BE49-F238E27FC236}">
                <a16:creationId xmlns:a16="http://schemas.microsoft.com/office/drawing/2014/main" id="{16477DD3-F8E2-4ED7-91D7-C8C0BF3B5063}"/>
              </a:ext>
            </a:extLst>
          </p:cNvPr>
          <p:cNvSpPr txBox="1">
            <a:spLocks noChangeArrowheads="1"/>
          </p:cNvSpPr>
          <p:nvPr/>
        </p:nvSpPr>
        <p:spPr bwMode="auto">
          <a:xfrm>
            <a:off x="1676518" y="6137409"/>
            <a:ext cx="59771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1600" i="1" dirty="0"/>
              <a:t>“La humanidad construye y reconstruye lo real mediante representaciones dotadas de sentido.”</a:t>
            </a:r>
          </a:p>
          <a:p>
            <a:pPr algn="ctr" eaLnBrk="1" hangingPunct="1">
              <a:spcBef>
                <a:spcPct val="50000"/>
              </a:spcBef>
              <a:buClrTx/>
              <a:buSzTx/>
              <a:buFontTx/>
              <a:buNone/>
            </a:pPr>
            <a:endParaRPr lang="es-ES" altLang="es-AR" sz="1600" b="1" dirty="0">
              <a:solidFill>
                <a:schemeClr val="tx2"/>
              </a:solidFill>
            </a:endParaRPr>
          </a:p>
        </p:txBody>
      </p:sp>
      <p:sp>
        <p:nvSpPr>
          <p:cNvPr id="23" name="Elipse 32">
            <a:extLst>
              <a:ext uri="{FF2B5EF4-FFF2-40B4-BE49-F238E27FC236}">
                <a16:creationId xmlns:a16="http://schemas.microsoft.com/office/drawing/2014/main" id="{2F98C3D3-0F67-49DA-8C75-AB0EA026A742}"/>
              </a:ext>
            </a:extLst>
          </p:cNvPr>
          <p:cNvSpPr>
            <a:spLocks noChangeArrowheads="1"/>
          </p:cNvSpPr>
          <p:nvPr/>
        </p:nvSpPr>
        <p:spPr bwMode="auto">
          <a:xfrm>
            <a:off x="7692745" y="871442"/>
            <a:ext cx="1435329" cy="1511300"/>
          </a:xfrm>
          <a:prstGeom prst="ellipse">
            <a:avLst/>
          </a:prstGeom>
          <a:solidFill>
            <a:srgbClr val="FFCC66">
              <a:alpha val="58824"/>
            </a:srgbClr>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24" name="7 CuadroTexto">
            <a:extLst>
              <a:ext uri="{FF2B5EF4-FFF2-40B4-BE49-F238E27FC236}">
                <a16:creationId xmlns:a16="http://schemas.microsoft.com/office/drawing/2014/main" id="{78C911DD-BE28-406B-8BA5-EBB4CDB8AAE4}"/>
              </a:ext>
            </a:extLst>
          </p:cNvPr>
          <p:cNvSpPr txBox="1">
            <a:spLocks noChangeArrowheads="1"/>
          </p:cNvSpPr>
          <p:nvPr/>
        </p:nvSpPr>
        <p:spPr bwMode="auto">
          <a:xfrm>
            <a:off x="7434440" y="1118099"/>
            <a:ext cx="1935163" cy="101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ES" altLang="es-AR" sz="1800" dirty="0">
                <a:cs typeface="Times New Roman" panose="02020603050405020304" pitchFamily="18" charset="0"/>
              </a:rPr>
              <a:t>M</a:t>
            </a:r>
            <a:r>
              <a:rPr lang="es-AR" altLang="es-AR" sz="1800" dirty="0" err="1">
                <a:cs typeface="Times New Roman" panose="02020603050405020304" pitchFamily="18" charset="0"/>
              </a:rPr>
              <a:t>anes</a:t>
            </a:r>
            <a:endParaRPr lang="es-AR" altLang="es-AR" sz="1800" dirty="0">
              <a:cs typeface="Times New Roman" panose="02020603050405020304" pitchFamily="18" charset="0"/>
            </a:endParaRPr>
          </a:p>
          <a:p>
            <a:pPr algn="ctr" eaLnBrk="1" hangingPunct="1">
              <a:lnSpc>
                <a:spcPct val="115000"/>
              </a:lnSpc>
              <a:spcBef>
                <a:spcPct val="0"/>
              </a:spcBef>
              <a:buClrTx/>
              <a:buSzTx/>
              <a:buFontTx/>
              <a:buNone/>
            </a:pPr>
            <a:r>
              <a:rPr lang="es-AR" altLang="es-AR" sz="1800" dirty="0">
                <a:cs typeface="Times New Roman" panose="02020603050405020304" pitchFamily="18" charset="0"/>
              </a:rPr>
              <a:t>Bachelard</a:t>
            </a:r>
          </a:p>
          <a:p>
            <a:pPr algn="ctr" eaLnBrk="1" hangingPunct="1">
              <a:lnSpc>
                <a:spcPct val="115000"/>
              </a:lnSpc>
              <a:spcBef>
                <a:spcPct val="0"/>
              </a:spcBef>
              <a:buClrTx/>
              <a:buSzTx/>
              <a:buFontTx/>
              <a:buNone/>
            </a:pPr>
            <a:r>
              <a:rPr lang="es-AR" altLang="es-AR" sz="1800" dirty="0">
                <a:cs typeface="Times New Roman" panose="02020603050405020304" pitchFamily="18" charset="0"/>
              </a:rPr>
              <a:t>Piaget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84EC019F-EC3E-4EB1-81B6-D1E9C8F0CBF3}"/>
              </a:ext>
            </a:extLst>
          </p:cNvPr>
          <p:cNvSpPr txBox="1">
            <a:spLocks noChangeArrowheads="1"/>
          </p:cNvSpPr>
          <p:nvPr/>
        </p:nvSpPr>
        <p:spPr bwMode="auto">
          <a:xfrm>
            <a:off x="250825" y="2492375"/>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0243" name="Text Box 9">
            <a:extLst>
              <a:ext uri="{FF2B5EF4-FFF2-40B4-BE49-F238E27FC236}">
                <a16:creationId xmlns:a16="http://schemas.microsoft.com/office/drawing/2014/main" id="{D0F758A9-DC55-4A82-8B78-6DDC9C2AC012}"/>
              </a:ext>
            </a:extLst>
          </p:cNvPr>
          <p:cNvSpPr txBox="1">
            <a:spLocks noChangeArrowheads="1"/>
          </p:cNvSpPr>
          <p:nvPr/>
        </p:nvSpPr>
        <p:spPr bwMode="auto">
          <a:xfrm>
            <a:off x="1187450" y="260350"/>
            <a:ext cx="6985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000" i="1" dirty="0"/>
              <a:t>“La humanidad construye y reconstruye lo real mediante representaciones dotadas de sentido, </a:t>
            </a:r>
            <a:r>
              <a:rPr lang="es-ES" altLang="es-AR" sz="2000" i="1" dirty="0">
                <a:solidFill>
                  <a:srgbClr val="C00000"/>
                </a:solidFill>
              </a:rPr>
              <a:t>con mayor o menor grado de elaboración, logro interpretativo y capacidad de asimilar el campo de la experiencia</a:t>
            </a:r>
            <a:r>
              <a:rPr lang="es-ES" altLang="es-AR" sz="2000" i="1" dirty="0"/>
              <a:t>.”</a:t>
            </a:r>
          </a:p>
          <a:p>
            <a:pPr algn="ctr" eaLnBrk="1" hangingPunct="1">
              <a:spcBef>
                <a:spcPct val="50000"/>
              </a:spcBef>
              <a:buClrTx/>
              <a:buSzTx/>
              <a:buFontTx/>
              <a:buNone/>
            </a:pPr>
            <a:endParaRPr lang="es-ES" altLang="es-AR" sz="2400" b="1" dirty="0">
              <a:solidFill>
                <a:schemeClr val="tx2"/>
              </a:solidFill>
            </a:endParaRPr>
          </a:p>
        </p:txBody>
      </p:sp>
      <p:pic>
        <p:nvPicPr>
          <p:cNvPr id="10244" name="Imagen 6">
            <a:extLst>
              <a:ext uri="{FF2B5EF4-FFF2-40B4-BE49-F238E27FC236}">
                <a16:creationId xmlns:a16="http://schemas.microsoft.com/office/drawing/2014/main" id="{C2635786-DE4A-4862-9CC2-4B8DB8497C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386" y="5542220"/>
            <a:ext cx="19177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7 CuadroTexto">
            <a:extLst>
              <a:ext uri="{FF2B5EF4-FFF2-40B4-BE49-F238E27FC236}">
                <a16:creationId xmlns:a16="http://schemas.microsoft.com/office/drawing/2014/main" id="{9962184C-7A70-4E47-8F81-58535DDE5B97}"/>
              </a:ext>
            </a:extLst>
          </p:cNvPr>
          <p:cNvSpPr txBox="1">
            <a:spLocks noChangeArrowheads="1"/>
          </p:cNvSpPr>
          <p:nvPr/>
        </p:nvSpPr>
        <p:spPr bwMode="auto">
          <a:xfrm>
            <a:off x="-523082" y="3317017"/>
            <a:ext cx="3600451"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ES" altLang="es-AR" sz="2000" dirty="0">
                <a:solidFill>
                  <a:schemeClr val="tx2">
                    <a:lumMod val="75000"/>
                  </a:schemeClr>
                </a:solidFill>
                <a:cs typeface="Times New Roman" pitchFamily="18" charset="0"/>
              </a:rPr>
              <a:t>C</a:t>
            </a:r>
            <a:r>
              <a:rPr lang="es-AR" altLang="es-AR" sz="2000" dirty="0" err="1">
                <a:solidFill>
                  <a:schemeClr val="tx2">
                    <a:lumMod val="75000"/>
                  </a:schemeClr>
                </a:solidFill>
                <a:cs typeface="Times New Roman" pitchFamily="18" charset="0"/>
              </a:rPr>
              <a:t>onocimiento</a:t>
            </a:r>
            <a:endParaRPr lang="es-AR" altLang="es-AR" sz="2000" dirty="0">
              <a:solidFill>
                <a:schemeClr val="tx2">
                  <a:lumMod val="75000"/>
                </a:schemeClr>
              </a:solidFill>
              <a:cs typeface="Times New Roman" pitchFamily="18" charset="0"/>
            </a:endParaRPr>
          </a:p>
        </p:txBody>
      </p:sp>
      <p:sp>
        <p:nvSpPr>
          <p:cNvPr id="19" name="7 CuadroTexto">
            <a:extLst>
              <a:ext uri="{FF2B5EF4-FFF2-40B4-BE49-F238E27FC236}">
                <a16:creationId xmlns:a16="http://schemas.microsoft.com/office/drawing/2014/main" id="{48526914-6399-407C-BD33-DF030843632D}"/>
              </a:ext>
            </a:extLst>
          </p:cNvPr>
          <p:cNvSpPr txBox="1">
            <a:spLocks noChangeArrowheads="1"/>
          </p:cNvSpPr>
          <p:nvPr/>
        </p:nvSpPr>
        <p:spPr bwMode="auto">
          <a:xfrm>
            <a:off x="4572000" y="3163887"/>
            <a:ext cx="446405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1600" dirty="0">
                <a:solidFill>
                  <a:schemeClr val="tx2">
                    <a:lumMod val="75000"/>
                  </a:schemeClr>
                </a:solidFill>
                <a:cs typeface="Times New Roman" pitchFamily="18" charset="0"/>
              </a:rPr>
              <a:t>Práctica social, método sistemático para conocer el mundo a partir de los hechos, de ,a observación.</a:t>
            </a:r>
            <a:endParaRPr lang="es-AR" altLang="es-AR" sz="1600" dirty="0">
              <a:latin typeface="Aparajita" panose="020B0604020202020204" pitchFamily="34" charset="0"/>
              <a:cs typeface="Aparajita" panose="020B0604020202020204" pitchFamily="34" charset="0"/>
            </a:endParaRPr>
          </a:p>
        </p:txBody>
      </p:sp>
      <p:sp>
        <p:nvSpPr>
          <p:cNvPr id="20" name="7 CuadroTexto">
            <a:extLst>
              <a:ext uri="{FF2B5EF4-FFF2-40B4-BE49-F238E27FC236}">
                <a16:creationId xmlns:a16="http://schemas.microsoft.com/office/drawing/2014/main" id="{98ED7493-9660-4231-8506-77B5E44C00CA}"/>
              </a:ext>
            </a:extLst>
          </p:cNvPr>
          <p:cNvSpPr txBox="1">
            <a:spLocks noChangeArrowheads="1"/>
          </p:cNvSpPr>
          <p:nvPr/>
        </p:nvSpPr>
        <p:spPr bwMode="auto">
          <a:xfrm>
            <a:off x="2124075" y="2060575"/>
            <a:ext cx="36004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dirty="0">
                <a:solidFill>
                  <a:schemeClr val="tx2">
                    <a:lumMod val="75000"/>
                  </a:schemeClr>
                </a:solidFill>
                <a:cs typeface="Times New Roman" pitchFamily="18" charset="0"/>
              </a:rPr>
              <a:t>Sentido común</a:t>
            </a:r>
            <a:endParaRPr lang="es-AR" altLang="es-AR" sz="2400" dirty="0">
              <a:latin typeface="Aparajita" panose="020B0604020202020204" pitchFamily="34" charset="0"/>
              <a:cs typeface="Aparajita" panose="020B0604020202020204" pitchFamily="34" charset="0"/>
            </a:endParaRPr>
          </a:p>
        </p:txBody>
      </p:sp>
      <p:sp>
        <p:nvSpPr>
          <p:cNvPr id="21" name="7 CuadroTexto">
            <a:extLst>
              <a:ext uri="{FF2B5EF4-FFF2-40B4-BE49-F238E27FC236}">
                <a16:creationId xmlns:a16="http://schemas.microsoft.com/office/drawing/2014/main" id="{A071C015-5C81-4CDB-A350-926C8367E35E}"/>
              </a:ext>
            </a:extLst>
          </p:cNvPr>
          <p:cNvSpPr txBox="1">
            <a:spLocks noChangeArrowheads="1"/>
          </p:cNvSpPr>
          <p:nvPr/>
        </p:nvSpPr>
        <p:spPr bwMode="auto">
          <a:xfrm>
            <a:off x="2124075" y="5516563"/>
            <a:ext cx="36004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b="1" dirty="0">
                <a:solidFill>
                  <a:srgbClr val="C00000"/>
                </a:solidFill>
                <a:cs typeface="Times New Roman" pitchFamily="18" charset="0"/>
              </a:rPr>
              <a:t>Comunicación</a:t>
            </a:r>
            <a:endParaRPr lang="es-AR" altLang="es-AR" sz="2400" b="1" dirty="0">
              <a:solidFill>
                <a:srgbClr val="C00000"/>
              </a:solidFill>
              <a:latin typeface="Aparajita" panose="020B0604020202020204" pitchFamily="34" charset="0"/>
              <a:cs typeface="Aparajita" panose="020B0604020202020204" pitchFamily="34" charset="0"/>
            </a:endParaRPr>
          </a:p>
        </p:txBody>
      </p:sp>
      <p:sp>
        <p:nvSpPr>
          <p:cNvPr id="22" name="7 CuadroTexto">
            <a:extLst>
              <a:ext uri="{FF2B5EF4-FFF2-40B4-BE49-F238E27FC236}">
                <a16:creationId xmlns:a16="http://schemas.microsoft.com/office/drawing/2014/main" id="{6EE22BB5-9851-4338-B64B-F7619B8448B3}"/>
              </a:ext>
            </a:extLst>
          </p:cNvPr>
          <p:cNvSpPr txBox="1">
            <a:spLocks noChangeArrowheads="1"/>
          </p:cNvSpPr>
          <p:nvPr/>
        </p:nvSpPr>
        <p:spPr bwMode="auto">
          <a:xfrm>
            <a:off x="2339975" y="3202116"/>
            <a:ext cx="36004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dirty="0">
                <a:solidFill>
                  <a:schemeClr val="tx2">
                    <a:lumMod val="75000"/>
                  </a:schemeClr>
                </a:solidFill>
                <a:cs typeface="Times New Roman" pitchFamily="18" charset="0"/>
              </a:rPr>
              <a:t>Ciencia</a:t>
            </a:r>
            <a:endParaRPr lang="es-AR" altLang="es-AR" sz="2400" dirty="0">
              <a:latin typeface="Aparajita" panose="020B0604020202020204" pitchFamily="34" charset="0"/>
              <a:cs typeface="Aparajita" panose="020B0604020202020204" pitchFamily="34" charset="0"/>
            </a:endParaRPr>
          </a:p>
        </p:txBody>
      </p:sp>
      <p:pic>
        <p:nvPicPr>
          <p:cNvPr id="10251" name="Imagen 8">
            <a:extLst>
              <a:ext uri="{FF2B5EF4-FFF2-40B4-BE49-F238E27FC236}">
                <a16:creationId xmlns:a16="http://schemas.microsoft.com/office/drawing/2014/main" id="{1F21145C-1CE3-4415-98E3-DF7F60093C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916113"/>
            <a:ext cx="10572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Imagen 14">
            <a:extLst>
              <a:ext uri="{FF2B5EF4-FFF2-40B4-BE49-F238E27FC236}">
                <a16:creationId xmlns:a16="http://schemas.microsoft.com/office/drawing/2014/main" id="{F235239B-743E-48F3-9EB3-729A1A50C3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5732463"/>
            <a:ext cx="742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7 CuadroTexto">
            <a:extLst>
              <a:ext uri="{FF2B5EF4-FFF2-40B4-BE49-F238E27FC236}">
                <a16:creationId xmlns:a16="http://schemas.microsoft.com/office/drawing/2014/main" id="{7B940446-03C6-4053-A46A-A4DE677FE46A}"/>
              </a:ext>
            </a:extLst>
          </p:cNvPr>
          <p:cNvSpPr txBox="1">
            <a:spLocks noChangeArrowheads="1"/>
          </p:cNvSpPr>
          <p:nvPr/>
        </p:nvSpPr>
        <p:spPr bwMode="auto">
          <a:xfrm>
            <a:off x="5543550" y="5486400"/>
            <a:ext cx="36004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lnSpc>
                <a:spcPct val="115000"/>
              </a:lnSpc>
              <a:spcBef>
                <a:spcPct val="0"/>
              </a:spcBef>
              <a:buClrTx/>
              <a:buSzTx/>
              <a:buFontTx/>
              <a:buNone/>
              <a:defRPr/>
            </a:pPr>
            <a:r>
              <a:rPr lang="es-AR" altLang="es-AR" sz="1800" dirty="0">
                <a:solidFill>
                  <a:schemeClr val="tx2">
                    <a:lumMod val="75000"/>
                  </a:schemeClr>
                </a:solidFill>
                <a:cs typeface="Times New Roman" pitchFamily="18" charset="0"/>
              </a:rPr>
              <a:t>Tecnología</a:t>
            </a:r>
          </a:p>
          <a:p>
            <a:pPr eaLnBrk="1" hangingPunct="1">
              <a:lnSpc>
                <a:spcPct val="115000"/>
              </a:lnSpc>
              <a:spcBef>
                <a:spcPct val="0"/>
              </a:spcBef>
              <a:buClrTx/>
              <a:buSzTx/>
              <a:buFontTx/>
              <a:buNone/>
              <a:defRPr/>
            </a:pPr>
            <a:r>
              <a:rPr lang="es-AR" altLang="es-AR" sz="1800" dirty="0">
                <a:solidFill>
                  <a:schemeClr val="tx2">
                    <a:lumMod val="75000"/>
                  </a:schemeClr>
                </a:solidFill>
                <a:cs typeface="Times New Roman" pitchFamily="18" charset="0"/>
              </a:rPr>
              <a:t>Mediaciones</a:t>
            </a:r>
          </a:p>
          <a:p>
            <a:pPr eaLnBrk="1" hangingPunct="1">
              <a:lnSpc>
                <a:spcPct val="115000"/>
              </a:lnSpc>
              <a:spcBef>
                <a:spcPct val="0"/>
              </a:spcBef>
              <a:buClrTx/>
              <a:buSzTx/>
              <a:buFontTx/>
              <a:buNone/>
              <a:defRPr/>
            </a:pPr>
            <a:r>
              <a:rPr lang="es-AR" altLang="es-AR" sz="1800" dirty="0">
                <a:solidFill>
                  <a:schemeClr val="tx2">
                    <a:lumMod val="75000"/>
                  </a:schemeClr>
                </a:solidFill>
                <a:cs typeface="Times New Roman" pitchFamily="18" charset="0"/>
              </a:rPr>
              <a:t>Economía política</a:t>
            </a:r>
          </a:p>
          <a:p>
            <a:pPr eaLnBrk="1" hangingPunct="1">
              <a:lnSpc>
                <a:spcPct val="115000"/>
              </a:lnSpc>
              <a:spcBef>
                <a:spcPct val="0"/>
              </a:spcBef>
              <a:buClrTx/>
              <a:buSzTx/>
              <a:buFontTx/>
              <a:buNone/>
              <a:defRPr/>
            </a:pPr>
            <a:r>
              <a:rPr lang="es-AR" altLang="es-AR" sz="1800" dirty="0">
                <a:solidFill>
                  <a:schemeClr val="tx2">
                    <a:lumMod val="75000"/>
                  </a:schemeClr>
                </a:solidFill>
                <a:cs typeface="Times New Roman" pitchFamily="18" charset="0"/>
              </a:rPr>
              <a:t>Efectos de los medios</a:t>
            </a:r>
          </a:p>
        </p:txBody>
      </p:sp>
      <p:pic>
        <p:nvPicPr>
          <p:cNvPr id="10255" name="Imagen 15">
            <a:extLst>
              <a:ext uri="{FF2B5EF4-FFF2-40B4-BE49-F238E27FC236}">
                <a16:creationId xmlns:a16="http://schemas.microsoft.com/office/drawing/2014/main" id="{8839D78F-6139-4935-9A16-4818728BCE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5157788"/>
            <a:ext cx="6223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7 CuadroTexto">
            <a:extLst>
              <a:ext uri="{FF2B5EF4-FFF2-40B4-BE49-F238E27FC236}">
                <a16:creationId xmlns:a16="http://schemas.microsoft.com/office/drawing/2014/main" id="{B29C8139-F526-45EF-86D2-9A99AC6D88DC}"/>
              </a:ext>
            </a:extLst>
          </p:cNvPr>
          <p:cNvSpPr txBox="1">
            <a:spLocks noChangeArrowheads="1"/>
          </p:cNvSpPr>
          <p:nvPr/>
        </p:nvSpPr>
        <p:spPr bwMode="auto">
          <a:xfrm>
            <a:off x="7524750" y="5157788"/>
            <a:ext cx="36004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lnSpc>
                <a:spcPct val="115000"/>
              </a:lnSpc>
              <a:spcBef>
                <a:spcPct val="0"/>
              </a:spcBef>
              <a:buClrTx/>
              <a:buSzTx/>
              <a:buFontTx/>
              <a:buNone/>
              <a:defRPr/>
            </a:pPr>
            <a:r>
              <a:rPr lang="es-AR" altLang="es-AR" sz="1600" dirty="0">
                <a:solidFill>
                  <a:schemeClr val="tx2">
                    <a:lumMod val="75000"/>
                  </a:schemeClr>
                </a:solidFill>
                <a:cs typeface="Times New Roman" pitchFamily="18" charset="0"/>
              </a:rPr>
              <a:t>Globalización</a:t>
            </a:r>
          </a:p>
          <a:p>
            <a:pPr eaLnBrk="1" hangingPunct="1">
              <a:lnSpc>
                <a:spcPct val="115000"/>
              </a:lnSpc>
              <a:spcBef>
                <a:spcPct val="0"/>
              </a:spcBef>
              <a:buClrTx/>
              <a:buSzTx/>
              <a:buFontTx/>
              <a:buNone/>
              <a:defRPr/>
            </a:pPr>
            <a:r>
              <a:rPr lang="es-AR" altLang="es-AR" sz="1600" dirty="0">
                <a:solidFill>
                  <a:schemeClr val="tx2">
                    <a:lumMod val="75000"/>
                  </a:schemeClr>
                </a:solidFill>
                <a:cs typeface="Times New Roman" pitchFamily="18" charset="0"/>
              </a:rPr>
              <a:t>Mediatizaciones</a:t>
            </a:r>
          </a:p>
        </p:txBody>
      </p:sp>
      <p:cxnSp>
        <p:nvCxnSpPr>
          <p:cNvPr id="10257" name="Conector recto 22">
            <a:extLst>
              <a:ext uri="{FF2B5EF4-FFF2-40B4-BE49-F238E27FC236}">
                <a16:creationId xmlns:a16="http://schemas.microsoft.com/office/drawing/2014/main" id="{4AC61A63-6029-43B4-B523-4BFD5D88FD23}"/>
              </a:ext>
            </a:extLst>
          </p:cNvPr>
          <p:cNvCxnSpPr>
            <a:cxnSpLocks noChangeShapeType="1"/>
          </p:cNvCxnSpPr>
          <p:nvPr/>
        </p:nvCxnSpPr>
        <p:spPr bwMode="auto">
          <a:xfrm flipV="1">
            <a:off x="2339975" y="2276475"/>
            <a:ext cx="647700" cy="129698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0258" name="Conector recto 24">
            <a:extLst>
              <a:ext uri="{FF2B5EF4-FFF2-40B4-BE49-F238E27FC236}">
                <a16:creationId xmlns:a16="http://schemas.microsoft.com/office/drawing/2014/main" id="{A6CDC18F-52C8-4479-A69C-AB167FEB1FC1}"/>
              </a:ext>
            </a:extLst>
          </p:cNvPr>
          <p:cNvCxnSpPr>
            <a:cxnSpLocks noChangeShapeType="1"/>
          </p:cNvCxnSpPr>
          <p:nvPr/>
        </p:nvCxnSpPr>
        <p:spPr bwMode="auto">
          <a:xfrm flipV="1">
            <a:off x="2339975" y="3429000"/>
            <a:ext cx="1223963" cy="144463"/>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0260" name="Conector recto 30">
            <a:extLst>
              <a:ext uri="{FF2B5EF4-FFF2-40B4-BE49-F238E27FC236}">
                <a16:creationId xmlns:a16="http://schemas.microsoft.com/office/drawing/2014/main" id="{58020040-3819-4AB7-9603-404E6F288575}"/>
              </a:ext>
            </a:extLst>
          </p:cNvPr>
          <p:cNvCxnSpPr>
            <a:cxnSpLocks noChangeShapeType="1"/>
          </p:cNvCxnSpPr>
          <p:nvPr/>
        </p:nvCxnSpPr>
        <p:spPr bwMode="auto">
          <a:xfrm>
            <a:off x="4211638" y="3713163"/>
            <a:ext cx="0" cy="1833563"/>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23" name="7 CuadroTexto">
            <a:extLst>
              <a:ext uri="{FF2B5EF4-FFF2-40B4-BE49-F238E27FC236}">
                <a16:creationId xmlns:a16="http://schemas.microsoft.com/office/drawing/2014/main" id="{622766A3-9A61-48E8-903C-793A02C928FE}"/>
              </a:ext>
            </a:extLst>
          </p:cNvPr>
          <p:cNvSpPr txBox="1">
            <a:spLocks noChangeArrowheads="1"/>
          </p:cNvSpPr>
          <p:nvPr/>
        </p:nvSpPr>
        <p:spPr bwMode="auto">
          <a:xfrm>
            <a:off x="-1074839" y="4627563"/>
            <a:ext cx="3600450" cy="81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1400" dirty="0">
                <a:solidFill>
                  <a:schemeClr val="tx2">
                    <a:lumMod val="75000"/>
                  </a:schemeClr>
                </a:solidFill>
                <a:latin typeface="+mj-lt"/>
                <a:cs typeface="Times New Roman" pitchFamily="18" charset="0"/>
              </a:rPr>
              <a:t>Sentido común</a:t>
            </a:r>
          </a:p>
          <a:p>
            <a:pPr algn="ctr" eaLnBrk="1" hangingPunct="1">
              <a:lnSpc>
                <a:spcPct val="115000"/>
              </a:lnSpc>
              <a:spcBef>
                <a:spcPct val="0"/>
              </a:spcBef>
              <a:buClrTx/>
              <a:buSzTx/>
              <a:buFontTx/>
              <a:buNone/>
              <a:defRPr/>
            </a:pPr>
            <a:r>
              <a:rPr lang="es-AR" altLang="es-AR" sz="1400" dirty="0">
                <a:solidFill>
                  <a:schemeClr val="tx2">
                    <a:lumMod val="75000"/>
                  </a:schemeClr>
                </a:solidFill>
                <a:latin typeface="+mj-lt"/>
                <a:cs typeface="Times New Roman" pitchFamily="18" charset="0"/>
              </a:rPr>
              <a:t>Normativo</a:t>
            </a:r>
          </a:p>
          <a:p>
            <a:pPr algn="ctr" eaLnBrk="1" hangingPunct="1">
              <a:lnSpc>
                <a:spcPct val="115000"/>
              </a:lnSpc>
              <a:spcBef>
                <a:spcPct val="0"/>
              </a:spcBef>
              <a:buClrTx/>
              <a:buSzTx/>
              <a:buFontTx/>
              <a:buNone/>
              <a:defRPr/>
            </a:pPr>
            <a:r>
              <a:rPr lang="es-AR" altLang="es-AR" sz="1400" dirty="0">
                <a:solidFill>
                  <a:schemeClr val="tx2">
                    <a:lumMod val="75000"/>
                  </a:schemeClr>
                </a:solidFill>
                <a:latin typeface="+mj-lt"/>
                <a:cs typeface="Times New Roman" pitchFamily="18" charset="0"/>
              </a:rPr>
              <a:t>Operativo</a:t>
            </a:r>
            <a:endParaRPr lang="es-AR" altLang="es-AR" sz="1400" dirty="0">
              <a:latin typeface="+mj-lt"/>
              <a:cs typeface="Aparajita" panose="020B0604020202020204" pitchFamily="34" charset="0"/>
            </a:endParaRPr>
          </a:p>
        </p:txBody>
      </p:sp>
      <p:cxnSp>
        <p:nvCxnSpPr>
          <p:cNvPr id="24" name="Conector recto 30">
            <a:extLst>
              <a:ext uri="{FF2B5EF4-FFF2-40B4-BE49-F238E27FC236}">
                <a16:creationId xmlns:a16="http://schemas.microsoft.com/office/drawing/2014/main" id="{1886E406-114A-459C-92A7-089873A00E13}"/>
              </a:ext>
            </a:extLst>
          </p:cNvPr>
          <p:cNvCxnSpPr>
            <a:cxnSpLocks noChangeShapeType="1"/>
          </p:cNvCxnSpPr>
          <p:nvPr/>
        </p:nvCxnSpPr>
        <p:spPr bwMode="auto">
          <a:xfrm>
            <a:off x="1402556" y="5032834"/>
            <a:ext cx="2521744" cy="513892"/>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84EC019F-EC3E-4EB1-81B6-D1E9C8F0CBF3}"/>
              </a:ext>
            </a:extLst>
          </p:cNvPr>
          <p:cNvSpPr txBox="1">
            <a:spLocks noChangeArrowheads="1"/>
          </p:cNvSpPr>
          <p:nvPr/>
        </p:nvSpPr>
        <p:spPr bwMode="auto">
          <a:xfrm>
            <a:off x="250825" y="2492375"/>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0243" name="Text Box 9">
            <a:extLst>
              <a:ext uri="{FF2B5EF4-FFF2-40B4-BE49-F238E27FC236}">
                <a16:creationId xmlns:a16="http://schemas.microsoft.com/office/drawing/2014/main" id="{D0F758A9-DC55-4A82-8B78-6DDC9C2AC012}"/>
              </a:ext>
            </a:extLst>
          </p:cNvPr>
          <p:cNvSpPr txBox="1">
            <a:spLocks noChangeArrowheads="1"/>
          </p:cNvSpPr>
          <p:nvPr/>
        </p:nvSpPr>
        <p:spPr bwMode="auto">
          <a:xfrm>
            <a:off x="1295400" y="505233"/>
            <a:ext cx="63729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000" i="1" dirty="0"/>
              <a:t>Ciencias de la Comunicación: análisis sistemático de la naturaleza, funcionamiento y efectos de la comunicación social.</a:t>
            </a:r>
            <a:endParaRPr lang="es-ES" altLang="es-AR" sz="2400" b="1" dirty="0">
              <a:solidFill>
                <a:schemeClr val="tx2"/>
              </a:solidFill>
            </a:endParaRPr>
          </a:p>
        </p:txBody>
      </p:sp>
      <p:sp>
        <p:nvSpPr>
          <p:cNvPr id="18" name="7 CuadroTexto">
            <a:extLst>
              <a:ext uri="{FF2B5EF4-FFF2-40B4-BE49-F238E27FC236}">
                <a16:creationId xmlns:a16="http://schemas.microsoft.com/office/drawing/2014/main" id="{9962184C-7A70-4E47-8F81-58535DDE5B97}"/>
              </a:ext>
            </a:extLst>
          </p:cNvPr>
          <p:cNvSpPr txBox="1">
            <a:spLocks noChangeArrowheads="1"/>
          </p:cNvSpPr>
          <p:nvPr/>
        </p:nvSpPr>
        <p:spPr bwMode="auto">
          <a:xfrm>
            <a:off x="-648495" y="3395526"/>
            <a:ext cx="3600451" cy="5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ES" altLang="es-AR" sz="2400" b="1" dirty="0">
                <a:solidFill>
                  <a:schemeClr val="tx2">
                    <a:lumMod val="75000"/>
                  </a:schemeClr>
                </a:solidFill>
                <a:cs typeface="Times New Roman" pitchFamily="18" charset="0"/>
              </a:rPr>
              <a:t>C</a:t>
            </a:r>
            <a:r>
              <a:rPr lang="es-AR" altLang="es-AR" sz="2800" b="1" dirty="0" err="1">
                <a:solidFill>
                  <a:schemeClr val="tx2">
                    <a:lumMod val="75000"/>
                  </a:schemeClr>
                </a:solidFill>
                <a:cs typeface="Times New Roman" pitchFamily="18" charset="0"/>
              </a:rPr>
              <a:t>iencias</a:t>
            </a:r>
            <a:endParaRPr lang="es-AR" altLang="es-AR" sz="2800" b="1" dirty="0">
              <a:solidFill>
                <a:schemeClr val="tx2">
                  <a:lumMod val="75000"/>
                </a:schemeClr>
              </a:solidFill>
              <a:cs typeface="Times New Roman" pitchFamily="18" charset="0"/>
            </a:endParaRPr>
          </a:p>
        </p:txBody>
      </p:sp>
      <p:sp>
        <p:nvSpPr>
          <p:cNvPr id="20" name="7 CuadroTexto">
            <a:extLst>
              <a:ext uri="{FF2B5EF4-FFF2-40B4-BE49-F238E27FC236}">
                <a16:creationId xmlns:a16="http://schemas.microsoft.com/office/drawing/2014/main" id="{98ED7493-9660-4231-8506-77B5E44C00CA}"/>
              </a:ext>
            </a:extLst>
          </p:cNvPr>
          <p:cNvSpPr txBox="1">
            <a:spLocks noChangeArrowheads="1"/>
          </p:cNvSpPr>
          <p:nvPr/>
        </p:nvSpPr>
        <p:spPr bwMode="auto">
          <a:xfrm>
            <a:off x="2124075" y="2060575"/>
            <a:ext cx="36004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dirty="0">
                <a:solidFill>
                  <a:schemeClr val="tx2">
                    <a:lumMod val="75000"/>
                  </a:schemeClr>
                </a:solidFill>
                <a:cs typeface="Times New Roman" pitchFamily="18" charset="0"/>
              </a:rPr>
              <a:t>Formales</a:t>
            </a:r>
            <a:endParaRPr lang="es-AR" altLang="es-AR" sz="2400" dirty="0">
              <a:latin typeface="Aparajita" panose="020B0604020202020204" pitchFamily="34" charset="0"/>
              <a:cs typeface="Aparajita" panose="020B0604020202020204" pitchFamily="34" charset="0"/>
            </a:endParaRPr>
          </a:p>
        </p:txBody>
      </p:sp>
      <p:sp>
        <p:nvSpPr>
          <p:cNvPr id="22" name="7 CuadroTexto">
            <a:extLst>
              <a:ext uri="{FF2B5EF4-FFF2-40B4-BE49-F238E27FC236}">
                <a16:creationId xmlns:a16="http://schemas.microsoft.com/office/drawing/2014/main" id="{6EE22BB5-9851-4338-B64B-F7619B8448B3}"/>
              </a:ext>
            </a:extLst>
          </p:cNvPr>
          <p:cNvSpPr txBox="1">
            <a:spLocks noChangeArrowheads="1"/>
          </p:cNvSpPr>
          <p:nvPr/>
        </p:nvSpPr>
        <p:spPr bwMode="auto">
          <a:xfrm>
            <a:off x="2310325" y="3918974"/>
            <a:ext cx="36004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dirty="0">
                <a:solidFill>
                  <a:schemeClr val="tx2">
                    <a:lumMod val="75000"/>
                  </a:schemeClr>
                </a:solidFill>
                <a:cs typeface="Times New Roman" pitchFamily="18" charset="0"/>
              </a:rPr>
              <a:t>Fácticas</a:t>
            </a:r>
            <a:endParaRPr lang="es-AR" altLang="es-AR" sz="2400" dirty="0">
              <a:latin typeface="Aparajita" panose="020B0604020202020204" pitchFamily="34" charset="0"/>
              <a:cs typeface="Aparajita" panose="020B0604020202020204" pitchFamily="34" charset="0"/>
            </a:endParaRPr>
          </a:p>
        </p:txBody>
      </p:sp>
      <p:cxnSp>
        <p:nvCxnSpPr>
          <p:cNvPr id="10257" name="Conector recto 22">
            <a:extLst>
              <a:ext uri="{FF2B5EF4-FFF2-40B4-BE49-F238E27FC236}">
                <a16:creationId xmlns:a16="http://schemas.microsoft.com/office/drawing/2014/main" id="{4AC61A63-6029-43B4-B523-4BFD5D88FD23}"/>
              </a:ext>
            </a:extLst>
          </p:cNvPr>
          <p:cNvCxnSpPr>
            <a:cxnSpLocks noChangeShapeType="1"/>
          </p:cNvCxnSpPr>
          <p:nvPr/>
        </p:nvCxnSpPr>
        <p:spPr bwMode="auto">
          <a:xfrm flipV="1">
            <a:off x="2339975" y="2406085"/>
            <a:ext cx="964137" cy="1167379"/>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0258" name="Conector recto 24">
            <a:extLst>
              <a:ext uri="{FF2B5EF4-FFF2-40B4-BE49-F238E27FC236}">
                <a16:creationId xmlns:a16="http://schemas.microsoft.com/office/drawing/2014/main" id="{A6CDC18F-52C8-4479-A69C-AB167FEB1FC1}"/>
              </a:ext>
            </a:extLst>
          </p:cNvPr>
          <p:cNvCxnSpPr>
            <a:cxnSpLocks noChangeShapeType="1"/>
          </p:cNvCxnSpPr>
          <p:nvPr/>
        </p:nvCxnSpPr>
        <p:spPr bwMode="auto">
          <a:xfrm>
            <a:off x="2339975" y="3573464"/>
            <a:ext cx="1223913" cy="459148"/>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25" name="7 CuadroTexto">
            <a:extLst>
              <a:ext uri="{FF2B5EF4-FFF2-40B4-BE49-F238E27FC236}">
                <a16:creationId xmlns:a16="http://schemas.microsoft.com/office/drawing/2014/main" id="{99848859-685A-4DD9-B73F-A50B49CCAE54}"/>
              </a:ext>
            </a:extLst>
          </p:cNvPr>
          <p:cNvSpPr txBox="1">
            <a:spLocks noChangeArrowheads="1"/>
          </p:cNvSpPr>
          <p:nvPr/>
        </p:nvSpPr>
        <p:spPr bwMode="auto">
          <a:xfrm>
            <a:off x="4157580" y="4648885"/>
            <a:ext cx="36004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dirty="0">
                <a:solidFill>
                  <a:schemeClr val="tx2">
                    <a:lumMod val="75000"/>
                  </a:schemeClr>
                </a:solidFill>
                <a:cs typeface="Times New Roman" pitchFamily="18" charset="0"/>
              </a:rPr>
              <a:t>Sociales</a:t>
            </a:r>
            <a:endParaRPr lang="es-AR" altLang="es-AR" sz="2400" dirty="0">
              <a:latin typeface="Aparajita" panose="020B0604020202020204" pitchFamily="34" charset="0"/>
              <a:cs typeface="Aparajita" panose="020B0604020202020204" pitchFamily="34" charset="0"/>
            </a:endParaRPr>
          </a:p>
        </p:txBody>
      </p:sp>
      <p:sp>
        <p:nvSpPr>
          <p:cNvPr id="27" name="7 CuadroTexto">
            <a:extLst>
              <a:ext uri="{FF2B5EF4-FFF2-40B4-BE49-F238E27FC236}">
                <a16:creationId xmlns:a16="http://schemas.microsoft.com/office/drawing/2014/main" id="{82982358-50CD-4D49-9CEC-DCF1FA8D55A7}"/>
              </a:ext>
            </a:extLst>
          </p:cNvPr>
          <p:cNvSpPr txBox="1">
            <a:spLocks noChangeArrowheads="1"/>
          </p:cNvSpPr>
          <p:nvPr/>
        </p:nvSpPr>
        <p:spPr bwMode="auto">
          <a:xfrm>
            <a:off x="4110550" y="2914112"/>
            <a:ext cx="36004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dirty="0">
                <a:solidFill>
                  <a:schemeClr val="tx2">
                    <a:lumMod val="75000"/>
                  </a:schemeClr>
                </a:solidFill>
                <a:cs typeface="Times New Roman" pitchFamily="18" charset="0"/>
              </a:rPr>
              <a:t>Naturales</a:t>
            </a:r>
            <a:endParaRPr lang="es-AR" altLang="es-AR" sz="2400" dirty="0">
              <a:latin typeface="Aparajita" panose="020B0604020202020204" pitchFamily="34" charset="0"/>
              <a:cs typeface="Aparajita" panose="020B0604020202020204" pitchFamily="34" charset="0"/>
            </a:endParaRPr>
          </a:p>
        </p:txBody>
      </p:sp>
      <p:cxnSp>
        <p:nvCxnSpPr>
          <p:cNvPr id="29" name="Conector recto 22">
            <a:extLst>
              <a:ext uri="{FF2B5EF4-FFF2-40B4-BE49-F238E27FC236}">
                <a16:creationId xmlns:a16="http://schemas.microsoft.com/office/drawing/2014/main" id="{EB7D88C2-5A62-44B6-91BB-4EFE15DDA85E}"/>
              </a:ext>
            </a:extLst>
          </p:cNvPr>
          <p:cNvCxnSpPr>
            <a:cxnSpLocks noChangeShapeType="1"/>
          </p:cNvCxnSpPr>
          <p:nvPr/>
        </p:nvCxnSpPr>
        <p:spPr bwMode="auto">
          <a:xfrm>
            <a:off x="4635444" y="4111175"/>
            <a:ext cx="1304982" cy="461772"/>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0" name="Conector recto 22">
            <a:extLst>
              <a:ext uri="{FF2B5EF4-FFF2-40B4-BE49-F238E27FC236}">
                <a16:creationId xmlns:a16="http://schemas.microsoft.com/office/drawing/2014/main" id="{789B7702-CA4B-488F-A4CD-1B6CBFFE0221}"/>
              </a:ext>
            </a:extLst>
          </p:cNvPr>
          <p:cNvCxnSpPr>
            <a:cxnSpLocks noChangeShapeType="1"/>
          </p:cNvCxnSpPr>
          <p:nvPr/>
        </p:nvCxnSpPr>
        <p:spPr bwMode="auto">
          <a:xfrm flipV="1">
            <a:off x="4635444" y="3360199"/>
            <a:ext cx="1089081" cy="766661"/>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31" name="Elipse 32">
            <a:extLst>
              <a:ext uri="{FF2B5EF4-FFF2-40B4-BE49-F238E27FC236}">
                <a16:creationId xmlns:a16="http://schemas.microsoft.com/office/drawing/2014/main" id="{C85AF290-17A3-48CC-87F2-018CAB4A814B}"/>
              </a:ext>
            </a:extLst>
          </p:cNvPr>
          <p:cNvSpPr>
            <a:spLocks noChangeArrowheads="1"/>
          </p:cNvSpPr>
          <p:nvPr/>
        </p:nvSpPr>
        <p:spPr bwMode="auto">
          <a:xfrm>
            <a:off x="5491097" y="5131220"/>
            <a:ext cx="933415" cy="983368"/>
          </a:xfrm>
          <a:prstGeom prst="ellipse">
            <a:avLst/>
          </a:prstGeom>
          <a:solidFill>
            <a:srgbClr val="FFCC66">
              <a:alpha val="58824"/>
            </a:srgbClr>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32" name="7 CuadroTexto">
            <a:extLst>
              <a:ext uri="{FF2B5EF4-FFF2-40B4-BE49-F238E27FC236}">
                <a16:creationId xmlns:a16="http://schemas.microsoft.com/office/drawing/2014/main" id="{8936EDA8-3947-4F55-824B-4A773E4444CE}"/>
              </a:ext>
            </a:extLst>
          </p:cNvPr>
          <p:cNvSpPr txBox="1">
            <a:spLocks noChangeArrowheads="1"/>
          </p:cNvSpPr>
          <p:nvPr/>
        </p:nvSpPr>
        <p:spPr bwMode="auto">
          <a:xfrm>
            <a:off x="4990222" y="5164391"/>
            <a:ext cx="1935163" cy="69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800" dirty="0">
              <a:cs typeface="Times New Roman" panose="02020603050405020304" pitchFamily="18" charset="0"/>
            </a:endParaRPr>
          </a:p>
          <a:p>
            <a:pPr algn="ctr" eaLnBrk="1" hangingPunct="1">
              <a:lnSpc>
                <a:spcPct val="115000"/>
              </a:lnSpc>
              <a:spcBef>
                <a:spcPct val="0"/>
              </a:spcBef>
              <a:buClrTx/>
              <a:buSzTx/>
              <a:buFontTx/>
              <a:buNone/>
            </a:pPr>
            <a:r>
              <a:rPr lang="es-AR" altLang="es-AR" sz="1800" dirty="0">
                <a:cs typeface="Times New Roman" panose="02020603050405020304" pitchFamily="18" charset="0"/>
              </a:rPr>
              <a:t>Piaget</a:t>
            </a:r>
          </a:p>
        </p:txBody>
      </p:sp>
      <p:sp>
        <p:nvSpPr>
          <p:cNvPr id="33" name="7 CuadroTexto">
            <a:extLst>
              <a:ext uri="{FF2B5EF4-FFF2-40B4-BE49-F238E27FC236}">
                <a16:creationId xmlns:a16="http://schemas.microsoft.com/office/drawing/2014/main" id="{28A1EA9D-EF0A-4875-8538-1C3AA6EE3627}"/>
              </a:ext>
            </a:extLst>
          </p:cNvPr>
          <p:cNvSpPr txBox="1">
            <a:spLocks noChangeArrowheads="1"/>
          </p:cNvSpPr>
          <p:nvPr/>
        </p:nvSpPr>
        <p:spPr bwMode="auto">
          <a:xfrm>
            <a:off x="5957805" y="5161816"/>
            <a:ext cx="36004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115000"/>
              </a:lnSpc>
              <a:spcBef>
                <a:spcPct val="0"/>
              </a:spcBef>
              <a:buClrTx/>
              <a:buSzTx/>
              <a:buFontTx/>
              <a:buNone/>
              <a:defRPr/>
            </a:pPr>
            <a:r>
              <a:rPr lang="es-AR" altLang="es-AR" sz="2000" b="1" dirty="0">
                <a:solidFill>
                  <a:srgbClr val="C00000"/>
                </a:solidFill>
                <a:cs typeface="Times New Roman" pitchFamily="18" charset="0"/>
              </a:rPr>
              <a:t>Comunicación</a:t>
            </a:r>
            <a:endParaRPr lang="es-AR" altLang="es-AR" sz="2400" b="1" dirty="0">
              <a:solidFill>
                <a:srgbClr val="C00000"/>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82987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E35EAE6-7DBE-4D40-AE67-26AAE5DDE4F6}"/>
              </a:ext>
            </a:extLst>
          </p:cNvPr>
          <p:cNvSpPr txBox="1">
            <a:spLocks noChangeArrowheads="1"/>
          </p:cNvSpPr>
          <p:nvPr/>
        </p:nvSpPr>
        <p:spPr bwMode="auto">
          <a:xfrm>
            <a:off x="791580" y="2598003"/>
            <a:ext cx="7560840" cy="1323439"/>
          </a:xfrm>
          <a:prstGeom prst="rect">
            <a:avLst/>
          </a:prstGeom>
          <a:solidFill>
            <a:srgbClr val="FFCC99"/>
          </a:solidFill>
          <a:ln>
            <a:noFill/>
          </a:ln>
          <a:effectLst>
            <a:glow rad="101600">
              <a:schemeClr val="accent4">
                <a:satMod val="175000"/>
                <a:alpha val="40000"/>
              </a:schemeClr>
            </a:glow>
          </a:effec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spcAft>
                <a:spcPts val="1200"/>
              </a:spcAft>
              <a:buClrTx/>
              <a:buSzTx/>
              <a:buFont typeface="Wingdings" panose="05000000000000000000" pitchFamily="2" charset="2"/>
              <a:buNone/>
              <a:defRPr/>
            </a:pPr>
            <a:r>
              <a:rPr lang="es-ES" altLang="es-AR" sz="4000" i="1" dirty="0"/>
              <a:t>¿Qué características presenta el método científico?</a:t>
            </a:r>
            <a:endParaRPr lang="es-AR" altLang="es-AR"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a:extLst>
              <a:ext uri="{FF2B5EF4-FFF2-40B4-BE49-F238E27FC236}">
                <a16:creationId xmlns:a16="http://schemas.microsoft.com/office/drawing/2014/main" id="{AD39FC24-B794-4F54-AAE4-691C3AA1971A}"/>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4341" name="7 CuadroTexto">
            <a:extLst>
              <a:ext uri="{FF2B5EF4-FFF2-40B4-BE49-F238E27FC236}">
                <a16:creationId xmlns:a16="http://schemas.microsoft.com/office/drawing/2014/main" id="{7177E55E-5518-4C66-A7D4-0C34BDABC58E}"/>
              </a:ext>
            </a:extLst>
          </p:cNvPr>
          <p:cNvSpPr txBox="1">
            <a:spLocks noChangeArrowheads="1"/>
          </p:cNvSpPr>
          <p:nvPr/>
        </p:nvSpPr>
        <p:spPr bwMode="auto">
          <a:xfrm>
            <a:off x="2268538" y="3068638"/>
            <a:ext cx="64801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4343" name="7 CuadroTexto">
            <a:extLst>
              <a:ext uri="{FF2B5EF4-FFF2-40B4-BE49-F238E27FC236}">
                <a16:creationId xmlns:a16="http://schemas.microsoft.com/office/drawing/2014/main" id="{19BBABCC-F442-4290-ACF9-BE0A7606A8B1}"/>
              </a:ext>
            </a:extLst>
          </p:cNvPr>
          <p:cNvSpPr txBox="1">
            <a:spLocks noChangeArrowheads="1"/>
          </p:cNvSpPr>
          <p:nvPr/>
        </p:nvSpPr>
        <p:spPr bwMode="auto">
          <a:xfrm>
            <a:off x="388331" y="595826"/>
            <a:ext cx="7848872" cy="569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Empírico -&gt; experiencia</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 Objetivo -&gt; no individual</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Verificable -&gt; replicable</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 No es infalible -&gt; sí autocorrectivo y crítico</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Acumulativo -&gt; conocimiento previo/básico</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Público -&gt; comunicable</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Metódico -&gt; procedimientos</a:t>
            </a:r>
          </a:p>
          <a:p>
            <a:pPr marL="457200" indent="-457200" eaLnBrk="1" hangingPunct="1">
              <a:lnSpc>
                <a:spcPct val="115000"/>
              </a:lnSpc>
              <a:spcBef>
                <a:spcPct val="0"/>
              </a:spcBef>
              <a:buClrTx/>
              <a:buSzTx/>
              <a:buFontTx/>
              <a:buAutoNum type="arabicPeriod"/>
            </a:pPr>
            <a:r>
              <a:rPr lang="es-AR" altLang="es-AR" dirty="0">
                <a:cs typeface="Times New Roman" panose="02020603050405020304" pitchFamily="18" charset="0"/>
              </a:rPr>
              <a:t>General -&gt; explicativo</a:t>
            </a:r>
          </a:p>
        </p:txBody>
      </p:sp>
      <p:sp>
        <p:nvSpPr>
          <p:cNvPr id="14344" name="7 CuadroTexto">
            <a:extLst>
              <a:ext uri="{FF2B5EF4-FFF2-40B4-BE49-F238E27FC236}">
                <a16:creationId xmlns:a16="http://schemas.microsoft.com/office/drawing/2014/main" id="{6A50D51B-0DD8-4F9C-8014-38689DD9AD1D}"/>
              </a:ext>
            </a:extLst>
          </p:cNvPr>
          <p:cNvSpPr txBox="1">
            <a:spLocks noChangeArrowheads="1"/>
          </p:cNvSpPr>
          <p:nvPr/>
        </p:nvSpPr>
        <p:spPr bwMode="auto">
          <a:xfrm>
            <a:off x="2195513" y="2924175"/>
            <a:ext cx="6480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dirty="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E35EAE6-7DBE-4D40-AE67-26AAE5DDE4F6}"/>
              </a:ext>
            </a:extLst>
          </p:cNvPr>
          <p:cNvSpPr txBox="1">
            <a:spLocks noChangeArrowheads="1"/>
          </p:cNvSpPr>
          <p:nvPr/>
        </p:nvSpPr>
        <p:spPr bwMode="auto">
          <a:xfrm>
            <a:off x="899592" y="1772816"/>
            <a:ext cx="7560840" cy="2554545"/>
          </a:xfrm>
          <a:prstGeom prst="rect">
            <a:avLst/>
          </a:prstGeom>
          <a:solidFill>
            <a:srgbClr val="FFCC99"/>
          </a:solidFill>
          <a:ln>
            <a:noFill/>
          </a:ln>
          <a:effectLst>
            <a:glow rad="101600">
              <a:schemeClr val="accent4">
                <a:satMod val="175000"/>
                <a:alpha val="40000"/>
              </a:schemeClr>
            </a:glow>
          </a:effec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spcAft>
                <a:spcPts val="1200"/>
              </a:spcAft>
              <a:buClrTx/>
              <a:buSzTx/>
              <a:buFont typeface="Wingdings" panose="05000000000000000000" pitchFamily="2" charset="2"/>
              <a:buNone/>
              <a:defRPr/>
            </a:pPr>
            <a:r>
              <a:rPr lang="es-ES" altLang="es-AR" sz="4000" i="1" dirty="0"/>
              <a:t>¿Qué diferencia a la ciencia de otros discursos y prácticas sociales que procuran conocer la realidad?</a:t>
            </a:r>
            <a:endParaRPr lang="es-AR" altLang="es-AR" sz="4000" dirty="0"/>
          </a:p>
        </p:txBody>
      </p:sp>
    </p:spTree>
    <p:extLst>
      <p:ext uri="{BB962C8B-B14F-4D97-AF65-F5344CB8AC3E}">
        <p14:creationId xmlns:p14="http://schemas.microsoft.com/office/powerpoint/2010/main" val="228065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a:extLst>
              <a:ext uri="{FF2B5EF4-FFF2-40B4-BE49-F238E27FC236}">
                <a16:creationId xmlns:a16="http://schemas.microsoft.com/office/drawing/2014/main" id="{AD39FC24-B794-4F54-AAE4-691C3AA1971A}"/>
              </a:ext>
            </a:extLst>
          </p:cNvPr>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s-AR" altLang="es-AR" sz="2400"/>
          </a:p>
        </p:txBody>
      </p:sp>
      <p:sp>
        <p:nvSpPr>
          <p:cNvPr id="14339" name="Text Box 9">
            <a:extLst>
              <a:ext uri="{FF2B5EF4-FFF2-40B4-BE49-F238E27FC236}">
                <a16:creationId xmlns:a16="http://schemas.microsoft.com/office/drawing/2014/main" id="{10826F16-154D-4658-99D0-F19DCA4CFC9B}"/>
              </a:ext>
            </a:extLst>
          </p:cNvPr>
          <p:cNvSpPr txBox="1">
            <a:spLocks noChangeArrowheads="1"/>
          </p:cNvSpPr>
          <p:nvPr/>
        </p:nvSpPr>
        <p:spPr bwMode="auto">
          <a:xfrm>
            <a:off x="1187450" y="476250"/>
            <a:ext cx="72739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s-ES" altLang="es-AR" sz="2400" i="1"/>
              <a:t>¿Qué diferencia a la </a:t>
            </a:r>
            <a:r>
              <a:rPr lang="es-ES" altLang="es-AR" sz="2400" b="1" i="1"/>
              <a:t>ciencia</a:t>
            </a:r>
            <a:r>
              <a:rPr lang="es-ES" altLang="es-AR" sz="2400" i="1"/>
              <a:t> de otros </a:t>
            </a:r>
            <a:r>
              <a:rPr lang="es-ES" altLang="es-AR" sz="2400" b="1" i="1"/>
              <a:t>discursos</a:t>
            </a:r>
            <a:r>
              <a:rPr lang="es-ES" altLang="es-AR" sz="2400" i="1"/>
              <a:t> y  prácticas sociales que procuran conocer la realidad?</a:t>
            </a:r>
            <a:endParaRPr lang="es-ES" altLang="es-AR" sz="2400" b="1"/>
          </a:p>
          <a:p>
            <a:pPr algn="ctr" eaLnBrk="1" hangingPunct="1">
              <a:spcBef>
                <a:spcPct val="50000"/>
              </a:spcBef>
              <a:buClrTx/>
              <a:buSzTx/>
              <a:buFontTx/>
              <a:buNone/>
            </a:pPr>
            <a:endParaRPr lang="es-ES" altLang="es-AR" sz="2400" b="1">
              <a:solidFill>
                <a:schemeClr val="tx2"/>
              </a:solidFill>
            </a:endParaRPr>
          </a:p>
        </p:txBody>
      </p:sp>
      <p:sp>
        <p:nvSpPr>
          <p:cNvPr id="14340" name="7 CuadroTexto">
            <a:extLst>
              <a:ext uri="{FF2B5EF4-FFF2-40B4-BE49-F238E27FC236}">
                <a16:creationId xmlns:a16="http://schemas.microsoft.com/office/drawing/2014/main" id="{D73C2372-816A-45C0-83B1-F24D7893ADF6}"/>
              </a:ext>
            </a:extLst>
          </p:cNvPr>
          <p:cNvSpPr txBox="1">
            <a:spLocks noChangeArrowheads="1"/>
          </p:cNvSpPr>
          <p:nvPr/>
        </p:nvSpPr>
        <p:spPr bwMode="auto">
          <a:xfrm>
            <a:off x="250825" y="2133600"/>
            <a:ext cx="1935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dirty="0">
                <a:cs typeface="Times New Roman" panose="02020603050405020304" pitchFamily="18" charset="0"/>
              </a:rPr>
              <a:t>Conocimiento científico</a:t>
            </a:r>
            <a:endParaRPr lang="es-AR" altLang="es-AR" sz="1600" dirty="0">
              <a:cs typeface="Times New Roman" panose="02020603050405020304" pitchFamily="18" charset="0"/>
            </a:endParaRPr>
          </a:p>
        </p:txBody>
      </p:sp>
      <p:sp>
        <p:nvSpPr>
          <p:cNvPr id="14341" name="7 CuadroTexto">
            <a:extLst>
              <a:ext uri="{FF2B5EF4-FFF2-40B4-BE49-F238E27FC236}">
                <a16:creationId xmlns:a16="http://schemas.microsoft.com/office/drawing/2014/main" id="{7177E55E-5518-4C66-A7D4-0C34BDABC58E}"/>
              </a:ext>
            </a:extLst>
          </p:cNvPr>
          <p:cNvSpPr txBox="1">
            <a:spLocks noChangeArrowheads="1"/>
          </p:cNvSpPr>
          <p:nvPr/>
        </p:nvSpPr>
        <p:spPr bwMode="auto">
          <a:xfrm>
            <a:off x="2268538" y="3068638"/>
            <a:ext cx="64801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4342" name="7 CuadroTexto">
            <a:extLst>
              <a:ext uri="{FF2B5EF4-FFF2-40B4-BE49-F238E27FC236}">
                <a16:creationId xmlns:a16="http://schemas.microsoft.com/office/drawing/2014/main" id="{84CC1C3B-C95C-426E-8921-EE6E8040CA7C}"/>
              </a:ext>
            </a:extLst>
          </p:cNvPr>
          <p:cNvSpPr txBox="1">
            <a:spLocks noChangeArrowheads="1"/>
          </p:cNvSpPr>
          <p:nvPr/>
        </p:nvSpPr>
        <p:spPr bwMode="auto">
          <a:xfrm>
            <a:off x="107950" y="3357563"/>
            <a:ext cx="1933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b="1">
                <a:solidFill>
                  <a:srgbClr val="002060"/>
                </a:solidFill>
                <a:cs typeface="Times New Roman" panose="02020603050405020304" pitchFamily="18" charset="0"/>
              </a:rPr>
              <a:t>Verón</a:t>
            </a:r>
            <a:endParaRPr lang="es-AR" altLang="es-AR" sz="1600" b="1">
              <a:solidFill>
                <a:srgbClr val="002060"/>
              </a:solidFill>
              <a:cs typeface="Times New Roman" panose="02020603050405020304" pitchFamily="18" charset="0"/>
            </a:endParaRPr>
          </a:p>
        </p:txBody>
      </p:sp>
      <p:sp>
        <p:nvSpPr>
          <p:cNvPr id="14343" name="7 CuadroTexto">
            <a:extLst>
              <a:ext uri="{FF2B5EF4-FFF2-40B4-BE49-F238E27FC236}">
                <a16:creationId xmlns:a16="http://schemas.microsoft.com/office/drawing/2014/main" id="{19BBABCC-F442-4290-ACF9-BE0A7606A8B1}"/>
              </a:ext>
            </a:extLst>
          </p:cNvPr>
          <p:cNvSpPr txBox="1">
            <a:spLocks noChangeArrowheads="1"/>
          </p:cNvSpPr>
          <p:nvPr/>
        </p:nvSpPr>
        <p:spPr bwMode="auto">
          <a:xfrm>
            <a:off x="2339975" y="2133600"/>
            <a:ext cx="6480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Producto y discurso social que predica acerca de lo real.</a:t>
            </a:r>
          </a:p>
        </p:txBody>
      </p:sp>
      <p:sp>
        <p:nvSpPr>
          <p:cNvPr id="14344" name="7 CuadroTexto">
            <a:extLst>
              <a:ext uri="{FF2B5EF4-FFF2-40B4-BE49-F238E27FC236}">
                <a16:creationId xmlns:a16="http://schemas.microsoft.com/office/drawing/2014/main" id="{6A50D51B-0DD8-4F9C-8014-38689DD9AD1D}"/>
              </a:ext>
            </a:extLst>
          </p:cNvPr>
          <p:cNvSpPr txBox="1">
            <a:spLocks noChangeArrowheads="1"/>
          </p:cNvSpPr>
          <p:nvPr/>
        </p:nvSpPr>
        <p:spPr bwMode="auto">
          <a:xfrm>
            <a:off x="2195513" y="2924175"/>
            <a:ext cx="64801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endParaRPr lang="es-AR" altLang="es-AR" sz="1600">
              <a:cs typeface="Times New Roman" panose="02020603050405020304" pitchFamily="18" charset="0"/>
            </a:endParaRPr>
          </a:p>
        </p:txBody>
      </p:sp>
      <p:sp>
        <p:nvSpPr>
          <p:cNvPr id="14345" name="7 CuadroTexto">
            <a:extLst>
              <a:ext uri="{FF2B5EF4-FFF2-40B4-BE49-F238E27FC236}">
                <a16:creationId xmlns:a16="http://schemas.microsoft.com/office/drawing/2014/main" id="{FE8F12D4-68B0-4F83-96F5-7236741B0C17}"/>
              </a:ext>
            </a:extLst>
          </p:cNvPr>
          <p:cNvSpPr txBox="1">
            <a:spLocks noChangeArrowheads="1"/>
          </p:cNvSpPr>
          <p:nvPr/>
        </p:nvSpPr>
        <p:spPr bwMode="auto">
          <a:xfrm>
            <a:off x="1835150" y="3141663"/>
            <a:ext cx="6481763"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115000"/>
              </a:lnSpc>
              <a:spcBef>
                <a:spcPct val="0"/>
              </a:spcBef>
              <a:buClrTx/>
              <a:buSzTx/>
              <a:buFontTx/>
              <a:buNone/>
            </a:pPr>
            <a:r>
              <a:rPr lang="es-AR" altLang="es-AR" sz="2000">
                <a:cs typeface="Times New Roman" panose="02020603050405020304" pitchFamily="18" charset="0"/>
              </a:rPr>
              <a:t>¿Cuál es la diferencia entre ciencia e ideología? </a:t>
            </a:r>
            <a:r>
              <a:rPr lang="es-AR" altLang="es-AR" sz="2000">
                <a:cs typeface="Times New Roman" panose="02020603050405020304" pitchFamily="18" charset="0"/>
                <a:sym typeface="Wingdings" panose="05000000000000000000" pitchFamily="2" charset="2"/>
              </a:rPr>
              <a:t> NO</a:t>
            </a:r>
          </a:p>
          <a:p>
            <a:pPr algn="ctr" eaLnBrk="1" hangingPunct="1">
              <a:lnSpc>
                <a:spcPct val="115000"/>
              </a:lnSpc>
              <a:spcBef>
                <a:spcPct val="0"/>
              </a:spcBef>
              <a:buClrTx/>
              <a:buSzTx/>
              <a:buFontTx/>
              <a:buNone/>
            </a:pPr>
            <a:endParaRPr lang="es-AR" altLang="es-AR" sz="2000">
              <a:cs typeface="Times New Roman" panose="02020603050405020304" pitchFamily="18" charset="0"/>
              <a:sym typeface="Wingdings" panose="05000000000000000000" pitchFamily="2" charset="2"/>
            </a:endParaRPr>
          </a:p>
          <a:p>
            <a:pPr algn="ctr" eaLnBrk="1" hangingPunct="1">
              <a:lnSpc>
                <a:spcPct val="115000"/>
              </a:lnSpc>
              <a:spcBef>
                <a:spcPct val="0"/>
              </a:spcBef>
              <a:buClrTx/>
              <a:buSzTx/>
              <a:buFontTx/>
              <a:buNone/>
            </a:pPr>
            <a:r>
              <a:rPr lang="es-AR" altLang="es-AR" sz="2000">
                <a:cs typeface="Times New Roman" panose="02020603050405020304" pitchFamily="18" charset="0"/>
                <a:sym typeface="Wingdings" panose="05000000000000000000" pitchFamily="2" charset="2"/>
              </a:rPr>
              <a:t>Lo ideológico es una dimensión constitutiva de todo discurso, son las huellas que la formación social deja en el discurso que ella misma produce.</a:t>
            </a:r>
          </a:p>
          <a:p>
            <a:pPr algn="ctr" eaLnBrk="1" hangingPunct="1">
              <a:lnSpc>
                <a:spcPct val="115000"/>
              </a:lnSpc>
              <a:spcBef>
                <a:spcPct val="0"/>
              </a:spcBef>
              <a:buClrTx/>
              <a:buSzTx/>
              <a:buFontTx/>
              <a:buNone/>
            </a:pPr>
            <a:endParaRPr lang="es-AR" altLang="es-AR" sz="2000">
              <a:cs typeface="Times New Roman" panose="02020603050405020304" pitchFamily="18" charset="0"/>
              <a:sym typeface="Wingdings" panose="05000000000000000000" pitchFamily="2" charset="2"/>
            </a:endParaRPr>
          </a:p>
          <a:p>
            <a:pPr algn="ctr" eaLnBrk="1" hangingPunct="1">
              <a:lnSpc>
                <a:spcPct val="115000"/>
              </a:lnSpc>
              <a:spcBef>
                <a:spcPct val="0"/>
              </a:spcBef>
              <a:buClrTx/>
              <a:buSzTx/>
              <a:buFontTx/>
              <a:buNone/>
            </a:pPr>
            <a:r>
              <a:rPr lang="es-AR" altLang="es-AR" sz="2000">
                <a:cs typeface="Times New Roman" panose="02020603050405020304" pitchFamily="18" charset="0"/>
                <a:sym typeface="Wingdings" panose="05000000000000000000" pitchFamily="2" charset="2"/>
              </a:rPr>
              <a:t>Las condiciones de producción (extra-textuales) dejan huellas en lo textual bajo la forma de operaciones discursivas. </a:t>
            </a:r>
            <a:r>
              <a:rPr lang="es-AR" altLang="es-AR" sz="2000">
                <a:solidFill>
                  <a:srgbClr val="0070C0"/>
                </a:solidFill>
                <a:cs typeface="Times New Roman" panose="02020603050405020304" pitchFamily="18" charset="0"/>
                <a:sym typeface="Wingdings" panose="05000000000000000000" pitchFamily="2" charset="2"/>
              </a:rPr>
              <a:t>+ circulación + consumo</a:t>
            </a:r>
          </a:p>
          <a:p>
            <a:pPr algn="ctr" eaLnBrk="1" hangingPunct="1">
              <a:lnSpc>
                <a:spcPct val="115000"/>
              </a:lnSpc>
              <a:spcBef>
                <a:spcPct val="0"/>
              </a:spcBef>
              <a:buClrTx/>
              <a:buSzTx/>
              <a:buFontTx/>
              <a:buNone/>
            </a:pPr>
            <a:endParaRPr lang="es-AR" altLang="es-AR" sz="2000">
              <a:cs typeface="Times New Roman" panose="02020603050405020304" pitchFamily="18" charset="0"/>
            </a:endParaRPr>
          </a:p>
        </p:txBody>
      </p:sp>
      <p:cxnSp>
        <p:nvCxnSpPr>
          <p:cNvPr id="14346" name="Conector recto 2">
            <a:extLst>
              <a:ext uri="{FF2B5EF4-FFF2-40B4-BE49-F238E27FC236}">
                <a16:creationId xmlns:a16="http://schemas.microsoft.com/office/drawing/2014/main" id="{939D2CBD-9031-43DE-AA01-FBC6260D7CDE}"/>
              </a:ext>
            </a:extLst>
          </p:cNvPr>
          <p:cNvCxnSpPr>
            <a:cxnSpLocks noChangeShapeType="1"/>
            <a:endCxn id="14343" idx="1"/>
          </p:cNvCxnSpPr>
          <p:nvPr/>
        </p:nvCxnSpPr>
        <p:spPr bwMode="auto">
          <a:xfrm>
            <a:off x="2124075" y="2349500"/>
            <a:ext cx="215900" cy="635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cxnSp>
        <p:nvCxnSpPr>
          <p:cNvPr id="14347" name="Conector recto 4">
            <a:extLst>
              <a:ext uri="{FF2B5EF4-FFF2-40B4-BE49-F238E27FC236}">
                <a16:creationId xmlns:a16="http://schemas.microsoft.com/office/drawing/2014/main" id="{E59C7236-88E7-449F-95DD-DC1DB8A4E957}"/>
              </a:ext>
            </a:extLst>
          </p:cNvPr>
          <p:cNvCxnSpPr>
            <a:cxnSpLocks noChangeShapeType="1"/>
          </p:cNvCxnSpPr>
          <p:nvPr/>
        </p:nvCxnSpPr>
        <p:spPr bwMode="auto">
          <a:xfrm flipV="1">
            <a:off x="1547813" y="3429000"/>
            <a:ext cx="360362" cy="144463"/>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4348" name="Flecha abajo 5">
            <a:extLst>
              <a:ext uri="{FF2B5EF4-FFF2-40B4-BE49-F238E27FC236}">
                <a16:creationId xmlns:a16="http://schemas.microsoft.com/office/drawing/2014/main" id="{8D43E6D5-76DE-4FFE-958D-F3A7F18FE46B}"/>
              </a:ext>
            </a:extLst>
          </p:cNvPr>
          <p:cNvSpPr>
            <a:spLocks noChangeArrowheads="1"/>
          </p:cNvSpPr>
          <p:nvPr/>
        </p:nvSpPr>
        <p:spPr bwMode="auto">
          <a:xfrm>
            <a:off x="4716463" y="3573463"/>
            <a:ext cx="215900" cy="287337"/>
          </a:xfrm>
          <a:prstGeom prst="downArrow">
            <a:avLst>
              <a:gd name="adj1" fmla="val 50000"/>
              <a:gd name="adj2" fmla="val 49908"/>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
        <p:nvSpPr>
          <p:cNvPr id="14349" name="Flecha abajo 18">
            <a:extLst>
              <a:ext uri="{FF2B5EF4-FFF2-40B4-BE49-F238E27FC236}">
                <a16:creationId xmlns:a16="http://schemas.microsoft.com/office/drawing/2014/main" id="{6BE5AD80-7A4C-4DA3-AC5E-44A84DDE69AE}"/>
              </a:ext>
            </a:extLst>
          </p:cNvPr>
          <p:cNvSpPr>
            <a:spLocks noChangeArrowheads="1"/>
          </p:cNvSpPr>
          <p:nvPr/>
        </p:nvSpPr>
        <p:spPr bwMode="auto">
          <a:xfrm>
            <a:off x="4787900" y="5013325"/>
            <a:ext cx="215900" cy="287338"/>
          </a:xfrm>
          <a:prstGeom prst="downArrow">
            <a:avLst>
              <a:gd name="adj1" fmla="val 50000"/>
              <a:gd name="adj2" fmla="val 49908"/>
            </a:avLst>
          </a:prstGeom>
          <a:solidFill>
            <a:srgbClr val="FFCC66"/>
          </a:solidFill>
          <a:ln w="9525" algn="ctr">
            <a:solidFill>
              <a:schemeClr val="tx1"/>
            </a:solidFill>
            <a:miter lim="800000"/>
            <a:headEnd/>
            <a:tailEnd/>
          </a:ln>
        </p:spPr>
        <p:txBody>
          <a:bodyPr wrap="none"/>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s-AR" altLang="es-AR" sz="2400"/>
          </a:p>
        </p:txBody>
      </p:sp>
    </p:spTree>
    <p:extLst>
      <p:ext uri="{BB962C8B-B14F-4D97-AF65-F5344CB8AC3E}">
        <p14:creationId xmlns:p14="http://schemas.microsoft.com/office/powerpoint/2010/main" val="29023017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3919</TotalTime>
  <Words>1486</Words>
  <Application>Microsoft Office PowerPoint</Application>
  <PresentationFormat>Presentación en pantalla (4:3)</PresentationFormat>
  <Paragraphs>179</Paragraphs>
  <Slides>25</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Aparajita</vt:lpstr>
      <vt:lpstr>Arial</vt:lpstr>
      <vt:lpstr>Calibri</vt:lpstr>
      <vt:lpstr>Calibri Light</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UCA</dc:creator>
  <cp:lastModifiedBy>Yamila Gómez</cp:lastModifiedBy>
  <cp:revision>315</cp:revision>
  <dcterms:created xsi:type="dcterms:W3CDTF">2006-07-27T19:02:59Z</dcterms:created>
  <dcterms:modified xsi:type="dcterms:W3CDTF">2021-04-06T11:06:00Z</dcterms:modified>
</cp:coreProperties>
</file>