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972" r:id="rId2"/>
    <p:sldMasterId id="2147483984" r:id="rId3"/>
    <p:sldMasterId id="2147483996" r:id="rId4"/>
  </p:sldMasterIdLst>
  <p:notesMasterIdLst>
    <p:notesMasterId r:id="rId25"/>
  </p:notesMasterIdLst>
  <p:handoutMasterIdLst>
    <p:handoutMasterId r:id="rId26"/>
  </p:handoutMasterIdLst>
  <p:sldIdLst>
    <p:sldId id="356" r:id="rId5"/>
    <p:sldId id="353" r:id="rId6"/>
    <p:sldId id="1196" r:id="rId7"/>
    <p:sldId id="380" r:id="rId8"/>
    <p:sldId id="352" r:id="rId9"/>
    <p:sldId id="370" r:id="rId10"/>
    <p:sldId id="381" r:id="rId11"/>
    <p:sldId id="382" r:id="rId12"/>
    <p:sldId id="383" r:id="rId13"/>
    <p:sldId id="1209" r:id="rId14"/>
    <p:sldId id="369" r:id="rId15"/>
    <p:sldId id="384" r:id="rId16"/>
    <p:sldId id="1210" r:id="rId17"/>
    <p:sldId id="358" r:id="rId18"/>
    <p:sldId id="367" r:id="rId19"/>
    <p:sldId id="280" r:id="rId20"/>
    <p:sldId id="1194" r:id="rId21"/>
    <p:sldId id="257" r:id="rId22"/>
    <p:sldId id="1153" r:id="rId23"/>
    <p:sldId id="1195" r:id="rId24"/>
  </p:sldIdLst>
  <p:sldSz cx="9144000" cy="6858000" type="screen4x3"/>
  <p:notesSz cx="6858000" cy="99472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79FFDC"/>
    <a:srgbClr val="F10FD1"/>
    <a:srgbClr val="47B952"/>
    <a:srgbClr val="00CC99"/>
    <a:srgbClr val="00FF99"/>
    <a:srgbClr val="CCFFCC"/>
    <a:srgbClr val="9EF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90878" autoAdjust="0"/>
  </p:normalViewPr>
  <p:slideViewPr>
    <p:cSldViewPr>
      <p:cViewPr varScale="1">
        <p:scale>
          <a:sx n="65" d="100"/>
          <a:sy n="65" d="100"/>
        </p:scale>
        <p:origin x="13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48603864276001"/>
          <c:y val="0.12727978172688892"/>
          <c:w val="0.73414329232942266"/>
          <c:h val="0.72253628375504442"/>
        </c:manualLayout>
      </c:layout>
      <c:doughnutChart>
        <c:varyColors val="1"/>
        <c:ser>
          <c:idx val="0"/>
          <c:order val="0"/>
          <c:tx>
            <c:strRef>
              <c:f>'6_gráfico tortas (2)'!$C$6</c:f>
              <c:strCache>
                <c:ptCount val="1"/>
                <c:pt idx="0">
                  <c:v>REDUCCIÓN DEL INGRESO FAMILIAR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55-4350-87C6-C8638B2DC37E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55-4350-87C6-C8638B2DC37E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55-4350-87C6-C8638B2DC37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55-4350-87C6-C8638B2DC37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97817A5-4349-4C12-B4D7-E5CDE360D07F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755-4350-87C6-C8638B2DC37E}"/>
                </c:ext>
              </c:extLst>
            </c:dLbl>
            <c:dLbl>
              <c:idx val="1"/>
              <c:layout>
                <c:manualLayout>
                  <c:x val="2.2727532189371395E-2"/>
                  <c:y val="6.7037710903632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55-4350-87C6-C8638B2DC37E}"/>
                </c:ext>
              </c:extLst>
            </c:dLbl>
            <c:dLbl>
              <c:idx val="2"/>
              <c:layout>
                <c:manualLayout>
                  <c:x val="-3.9467591513535585E-2"/>
                  <c:y val="-8.066163713483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55-4350-87C6-C8638B2DC37E}"/>
                </c:ext>
              </c:extLst>
            </c:dLbl>
            <c:dLbl>
              <c:idx val="3"/>
              <c:layout>
                <c:manualLayout>
                  <c:x val="2.1527777189201125E-2"/>
                  <c:y val="-1.79248082521865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55-4350-87C6-C8638B2DC3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'6_gráfico tortas (2)'!$B$7:$B$10</c:f>
              <c:strCache>
                <c:ptCount val="4"/>
                <c:pt idx="0">
                  <c:v>Se incrementaron</c:v>
                </c:pt>
                <c:pt idx="1">
                  <c:v>No cambiaron</c:v>
                </c:pt>
                <c:pt idx="2">
                  <c:v>Se redujeron hasta un 50%</c:v>
                </c:pt>
                <c:pt idx="3">
                  <c:v> Se redujeron más de un 50%</c:v>
                </c:pt>
              </c:strCache>
            </c:strRef>
          </c:cat>
          <c:val>
            <c:numRef>
              <c:f>'6_gráfico tortas (2)'!$C$7:$C$10</c:f>
              <c:numCache>
                <c:formatCode>0.0</c:formatCode>
                <c:ptCount val="4"/>
                <c:pt idx="0">
                  <c:v>5.3</c:v>
                </c:pt>
                <c:pt idx="1">
                  <c:v>37.1</c:v>
                </c:pt>
                <c:pt idx="2">
                  <c:v>38.799999999999997</c:v>
                </c:pt>
                <c:pt idx="3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55-4350-87C6-C8638B2DC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15824478250901"/>
          <c:w val="0.99617114125794537"/>
          <c:h val="0.13195780139133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7594050743664E-2"/>
          <c:y val="6.0008094434573583E-2"/>
          <c:w val="0.90964129483814526"/>
          <c:h val="0.6213913863897331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'5_gráfico barras apiladas_02'!$B$28</c:f>
              <c:strCache>
                <c:ptCount val="1"/>
                <c:pt idx="0">
                  <c:v>Se incrementaron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317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01-4F51-8485-60DA349D79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'5_gráfico barras apiladas_02'!$C$27:$G$27</c:f>
              <c:strCache>
                <c:ptCount val="5"/>
                <c:pt idx="0">
                  <c:v>Total</c:v>
                </c:pt>
                <c:pt idx="1">
                  <c:v>Medio profesional</c:v>
                </c:pt>
                <c:pt idx="2">
                  <c:v>Medio no profesional</c:v>
                </c:pt>
                <c:pt idx="3">
                  <c:v>Obrero integrado</c:v>
                </c:pt>
                <c:pt idx="4">
                  <c:v>Trabajador marginal</c:v>
                </c:pt>
              </c:strCache>
            </c:strRef>
          </c:cat>
          <c:val>
            <c:numRef>
              <c:f>'5_gráfico barras apiladas_02'!$C$28:$G$28</c:f>
              <c:numCache>
                <c:formatCode>0.0</c:formatCode>
                <c:ptCount val="5"/>
                <c:pt idx="0">
                  <c:v>5.3083593666891966</c:v>
                </c:pt>
                <c:pt idx="1">
                  <c:v>3.2708590618034017</c:v>
                </c:pt>
                <c:pt idx="2">
                  <c:v>3.4587681166282724</c:v>
                </c:pt>
                <c:pt idx="3">
                  <c:v>4.9042004700580044</c:v>
                </c:pt>
                <c:pt idx="4">
                  <c:v>11.050091553380378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5-4F75-AF5E-C70C90A517F3}"/>
            </c:ext>
          </c:extLst>
        </c:ser>
        <c:ser>
          <c:idx val="4"/>
          <c:order val="1"/>
          <c:tx>
            <c:strRef>
              <c:f>'5_gráfico barras apiladas_02'!$B$29</c:f>
              <c:strCache>
                <c:ptCount val="1"/>
                <c:pt idx="0">
                  <c:v>No cambiaron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17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401-4F51-8485-60DA349D79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'5_gráfico barras apiladas_02'!$C$27:$G$27</c:f>
              <c:strCache>
                <c:ptCount val="5"/>
                <c:pt idx="0">
                  <c:v>Total</c:v>
                </c:pt>
                <c:pt idx="1">
                  <c:v>Medio profesional</c:v>
                </c:pt>
                <c:pt idx="2">
                  <c:v>Medio no profesional</c:v>
                </c:pt>
                <c:pt idx="3">
                  <c:v>Obrero integrado</c:v>
                </c:pt>
                <c:pt idx="4">
                  <c:v>Trabajador marginal</c:v>
                </c:pt>
              </c:strCache>
            </c:strRef>
          </c:cat>
          <c:val>
            <c:numRef>
              <c:f>'5_gráfico barras apiladas_02'!$C$29:$G$29</c:f>
              <c:numCache>
                <c:formatCode>0.0</c:formatCode>
                <c:ptCount val="5"/>
                <c:pt idx="0">
                  <c:v>37.087674948588251</c:v>
                </c:pt>
                <c:pt idx="1">
                  <c:v>48.862346631174717</c:v>
                </c:pt>
                <c:pt idx="2">
                  <c:v>51.166026355458683</c:v>
                </c:pt>
                <c:pt idx="3">
                  <c:v>24.257156043943549</c:v>
                </c:pt>
                <c:pt idx="4">
                  <c:v>33.911074659642622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45-4F75-AF5E-C70C90A517F3}"/>
            </c:ext>
          </c:extLst>
        </c:ser>
        <c:ser>
          <c:idx val="5"/>
          <c:order val="2"/>
          <c:tx>
            <c:strRef>
              <c:f>'5_gráfico barras apiladas_02'!$B$30</c:f>
              <c:strCache>
                <c:ptCount val="1"/>
                <c:pt idx="0">
                  <c:v>Se redujeron hasta un 50%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317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401-4F51-8485-60DA349D79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'5_gráfico barras apiladas_02'!$C$27:$G$27</c:f>
              <c:strCache>
                <c:ptCount val="5"/>
                <c:pt idx="0">
                  <c:v>Total</c:v>
                </c:pt>
                <c:pt idx="1">
                  <c:v>Medio profesional</c:v>
                </c:pt>
                <c:pt idx="2">
                  <c:v>Medio no profesional</c:v>
                </c:pt>
                <c:pt idx="3">
                  <c:v>Obrero integrado</c:v>
                </c:pt>
                <c:pt idx="4">
                  <c:v>Trabajador marginal</c:v>
                </c:pt>
              </c:strCache>
            </c:strRef>
          </c:cat>
          <c:val>
            <c:numRef>
              <c:f>'5_gráfico barras apiladas_02'!$C$30:$G$30</c:f>
              <c:numCache>
                <c:formatCode>0.0</c:formatCode>
                <c:ptCount val="5"/>
                <c:pt idx="0">
                  <c:v>38.819803675161708</c:v>
                </c:pt>
                <c:pt idx="1">
                  <c:v>33.640551548201849</c:v>
                </c:pt>
                <c:pt idx="2">
                  <c:v>25.601677189547917</c:v>
                </c:pt>
                <c:pt idx="3">
                  <c:v>51.114462232142387</c:v>
                </c:pt>
                <c:pt idx="4">
                  <c:v>35.773955627703337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45-4F75-AF5E-C70C90A517F3}"/>
            </c:ext>
          </c:extLst>
        </c:ser>
        <c:ser>
          <c:idx val="0"/>
          <c:order val="3"/>
          <c:tx>
            <c:strRef>
              <c:f>'5_gráfico barras apiladas_02'!$B$31</c:f>
              <c:strCache>
                <c:ptCount val="1"/>
                <c:pt idx="0">
                  <c:v> Se redujeron más de un 50%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01-4F51-8485-60DA349D79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'5_gráfico barras apiladas_02'!$C$27:$G$27</c:f>
              <c:strCache>
                <c:ptCount val="5"/>
                <c:pt idx="0">
                  <c:v>Total</c:v>
                </c:pt>
                <c:pt idx="1">
                  <c:v>Medio profesional</c:v>
                </c:pt>
                <c:pt idx="2">
                  <c:v>Medio no profesional</c:v>
                </c:pt>
                <c:pt idx="3">
                  <c:v>Obrero integrado</c:v>
                </c:pt>
                <c:pt idx="4">
                  <c:v>Trabajador marginal</c:v>
                </c:pt>
              </c:strCache>
            </c:strRef>
          </c:cat>
          <c:val>
            <c:numRef>
              <c:f>'5_gráfico barras apiladas_02'!$C$31:$G$31</c:f>
              <c:numCache>
                <c:formatCode>0.0</c:formatCode>
                <c:ptCount val="5"/>
                <c:pt idx="0">
                  <c:v>18.784162009561058</c:v>
                </c:pt>
                <c:pt idx="1">
                  <c:v>14.226242758819973</c:v>
                </c:pt>
                <c:pt idx="2">
                  <c:v>19.773528338365086</c:v>
                </c:pt>
                <c:pt idx="3">
                  <c:v>19.724181253856081</c:v>
                </c:pt>
                <c:pt idx="4">
                  <c:v>19.264878159273653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45-4F75-AF5E-C70C90A51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45052568"/>
        <c:axId val="745048648"/>
        <c:extLst/>
      </c:barChart>
      <c:catAx>
        <c:axId val="745052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745048648"/>
        <c:crosses val="autoZero"/>
        <c:auto val="1"/>
        <c:lblAlgn val="ctr"/>
        <c:lblOffset val="100"/>
        <c:noMultiLvlLbl val="0"/>
      </c:catAx>
      <c:valAx>
        <c:axId val="7450486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7450525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699791832787331E-2"/>
          <c:y val="0.86700845814857075"/>
          <c:w val="0.89747161898270966"/>
          <c:h val="0.11761455752424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1100" b="1" baseline="0">
                <a:solidFill>
                  <a:sysClr val="windowText" lastClr="000000"/>
                </a:solidFill>
                <a:latin typeface="Arial" panose="020B0604020202020204" pitchFamily="34" charset="0"/>
              </a:rPr>
              <a:t>No Pobre (2019)</a:t>
            </a:r>
          </a:p>
        </c:rich>
      </c:tx>
      <c:layout>
        <c:manualLayout>
          <c:xMode val="edge"/>
          <c:yMode val="edge"/>
          <c:x val="0.36333343874184404"/>
          <c:y val="3.0418250950570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3048603864276001"/>
          <c:y val="0.12727978172688892"/>
          <c:w val="0.73414329232942266"/>
          <c:h val="0.7225362837550444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15824478250901"/>
          <c:w val="0.99617114125794537"/>
          <c:h val="0.13195780139133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1100" b="1" baseline="0">
                <a:solidFill>
                  <a:sysClr val="windowText" lastClr="000000"/>
                </a:solidFill>
                <a:latin typeface="Arial" panose="020B0604020202020204" pitchFamily="34" charset="0"/>
              </a:rPr>
              <a:t>Con empleo registrado y Seguridad Social (2019)</a:t>
            </a:r>
          </a:p>
        </c:rich>
      </c:tx>
      <c:layout>
        <c:manualLayout>
          <c:xMode val="edge"/>
          <c:yMode val="edge"/>
          <c:x val="0.1907846225104215"/>
          <c:y val="2.061448201327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3048603864276001"/>
          <c:y val="0.12727978172688892"/>
          <c:w val="0.73414329232942266"/>
          <c:h val="0.72253628375504442"/>
        </c:manualLayout>
      </c:layout>
      <c:doughnutChart>
        <c:varyColors val="1"/>
        <c:ser>
          <c:idx val="0"/>
          <c:order val="0"/>
          <c:tx>
            <c:strRef>
              <c:f>Tortas_VarITF_02!$X$6</c:f>
              <c:strCache>
                <c:ptCount val="1"/>
                <c:pt idx="0">
                  <c:v>Con empleo registrado y Seguridad Social</c:v>
                </c:pt>
              </c:strCache>
            </c:strRef>
          </c:tx>
          <c:dPt>
            <c:idx val="0"/>
            <c:bubble3D val="0"/>
            <c:spPr>
              <a:solidFill>
                <a:srgbClr val="4F81BD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6F-4C48-A56E-3B476408899C}"/>
              </c:ext>
            </c:extLst>
          </c:dPt>
          <c:dPt>
            <c:idx val="1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6F-4C48-A56E-3B476408899C}"/>
              </c:ext>
            </c:extLst>
          </c:dPt>
          <c:dPt>
            <c:idx val="2"/>
            <c:bubble3D val="0"/>
            <c:spPr>
              <a:solidFill>
                <a:srgbClr val="F7964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6F-4C48-A56E-3B476408899C}"/>
              </c:ext>
            </c:extLst>
          </c:dPt>
          <c:dPt>
            <c:idx val="3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6F-4C48-A56E-3B47640889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Tortas_VarITF_02!$V$7:$V$10</c:f>
              <c:strCache>
                <c:ptCount val="4"/>
                <c:pt idx="0">
                  <c:v>Se incrementaron</c:v>
                </c:pt>
                <c:pt idx="1">
                  <c:v>No cambiaron</c:v>
                </c:pt>
                <c:pt idx="2">
                  <c:v>Se redujeron hasta un 50%</c:v>
                </c:pt>
                <c:pt idx="3">
                  <c:v> Se redujeron más de un 50%</c:v>
                </c:pt>
              </c:strCache>
            </c:strRef>
          </c:cat>
          <c:val>
            <c:numRef>
              <c:f>Tortas_VarITF_02!$X$7:$X$10</c:f>
              <c:numCache>
                <c:formatCode>0.0</c:formatCode>
                <c:ptCount val="4"/>
                <c:pt idx="0">
                  <c:v>6.4044635480895229</c:v>
                </c:pt>
                <c:pt idx="1">
                  <c:v>44.295837587634324</c:v>
                </c:pt>
                <c:pt idx="2">
                  <c:v>36.929176674515467</c:v>
                </c:pt>
                <c:pt idx="3">
                  <c:v>12.370522189760829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6F-4C48-A56E-3B4764088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15824478250901"/>
          <c:w val="0.99617114125794537"/>
          <c:h val="0.13195780139133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1100" b="1" baseline="0">
                <a:solidFill>
                  <a:sysClr val="windowText" lastClr="000000"/>
                </a:solidFill>
                <a:latin typeface="Arial" panose="020B0604020202020204" pitchFamily="34" charset="0"/>
              </a:rPr>
              <a:t>Sin empleo registrado y Seguridad Social (2019)</a:t>
            </a:r>
          </a:p>
        </c:rich>
      </c:tx>
      <c:layout>
        <c:manualLayout>
          <c:xMode val="edge"/>
          <c:yMode val="edge"/>
          <c:x val="0.2012421388502908"/>
          <c:y val="2.5516442797591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3048603864276001"/>
          <c:y val="0.12727978172688892"/>
          <c:w val="0.73414329232942266"/>
          <c:h val="0.72253628375504442"/>
        </c:manualLayout>
      </c:layout>
      <c:doughnutChart>
        <c:varyColors val="1"/>
        <c:ser>
          <c:idx val="0"/>
          <c:order val="0"/>
          <c:tx>
            <c:strRef>
              <c:f>Tortas_VarITF_02!$Y$6</c:f>
              <c:strCache>
                <c:ptCount val="1"/>
                <c:pt idx="0">
                  <c:v>Sin empleo registrado y Seguridad Social</c:v>
                </c:pt>
              </c:strCache>
            </c:strRef>
          </c:tx>
          <c:dPt>
            <c:idx val="0"/>
            <c:bubble3D val="0"/>
            <c:spPr>
              <a:solidFill>
                <a:srgbClr val="4F81BD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68-40B3-A96F-1EF4E9041B62}"/>
              </c:ext>
            </c:extLst>
          </c:dPt>
          <c:dPt>
            <c:idx val="1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68-40B3-A96F-1EF4E9041B62}"/>
              </c:ext>
            </c:extLst>
          </c:dPt>
          <c:dPt>
            <c:idx val="2"/>
            <c:bubble3D val="0"/>
            <c:spPr>
              <a:solidFill>
                <a:srgbClr val="F7964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68-40B3-A96F-1EF4E9041B62}"/>
              </c:ext>
            </c:extLst>
          </c:dPt>
          <c:dPt>
            <c:idx val="3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68-40B3-A96F-1EF4E9041B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Tortas_VarITF_02!$V$7:$V$10</c:f>
              <c:strCache>
                <c:ptCount val="4"/>
                <c:pt idx="0">
                  <c:v>Se incrementaron</c:v>
                </c:pt>
                <c:pt idx="1">
                  <c:v>No cambiaron</c:v>
                </c:pt>
                <c:pt idx="2">
                  <c:v>Se redujeron hasta un 50%</c:v>
                </c:pt>
                <c:pt idx="3">
                  <c:v> Se redujeron más de un 50%</c:v>
                </c:pt>
              </c:strCache>
            </c:strRef>
          </c:cat>
          <c:val>
            <c:numRef>
              <c:f>Tortas_VarITF_02!$Y$7:$Y$10</c:f>
              <c:numCache>
                <c:formatCode>0.0</c:formatCode>
                <c:ptCount val="4"/>
                <c:pt idx="0">
                  <c:v>2.7748655578752106</c:v>
                </c:pt>
                <c:pt idx="1">
                  <c:v>20.427000052140784</c:v>
                </c:pt>
                <c:pt idx="2">
                  <c:v>43.18972752199376</c:v>
                </c:pt>
                <c:pt idx="3">
                  <c:v>33.608406867990247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68-40B3-A96F-1EF4E9041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15824478250901"/>
          <c:w val="0.99617114125794537"/>
          <c:h val="0.13195780139133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1100" b="1" baseline="0">
                <a:solidFill>
                  <a:sysClr val="windowText" lastClr="000000"/>
                </a:solidFill>
                <a:latin typeface="Arial" panose="020B0604020202020204" pitchFamily="34" charset="0"/>
              </a:rPr>
              <a:t>Sin Programas Sociales (2019)</a:t>
            </a:r>
          </a:p>
        </c:rich>
      </c:tx>
      <c:layout>
        <c:manualLayout>
          <c:xMode val="edge"/>
          <c:yMode val="edge"/>
          <c:x val="0.30023007526593676"/>
          <c:y val="5.002624671916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3048603864276001"/>
          <c:y val="0.12727978172688892"/>
          <c:w val="0.73414329232942266"/>
          <c:h val="0.72253628375504442"/>
        </c:manualLayout>
      </c:layout>
      <c:doughnutChart>
        <c:varyColors val="1"/>
        <c:ser>
          <c:idx val="0"/>
          <c:order val="0"/>
          <c:tx>
            <c:strRef>
              <c:f>Tortas_VarITF_02!$Z$6</c:f>
              <c:strCache>
                <c:ptCount val="1"/>
                <c:pt idx="0">
                  <c:v>No recibe Programas Sociales (2019)</c:v>
                </c:pt>
              </c:strCache>
            </c:strRef>
          </c:tx>
          <c:dPt>
            <c:idx val="0"/>
            <c:bubble3D val="0"/>
            <c:spPr>
              <a:solidFill>
                <a:srgbClr val="4F81BD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42-46BD-A56A-31C423DB3671}"/>
              </c:ext>
            </c:extLst>
          </c:dPt>
          <c:dPt>
            <c:idx val="1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42-46BD-A56A-31C423DB3671}"/>
              </c:ext>
            </c:extLst>
          </c:dPt>
          <c:dPt>
            <c:idx val="2"/>
            <c:bubble3D val="0"/>
            <c:spPr>
              <a:solidFill>
                <a:srgbClr val="F7964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42-46BD-A56A-31C423DB3671}"/>
              </c:ext>
            </c:extLst>
          </c:dPt>
          <c:dPt>
            <c:idx val="3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42-46BD-A56A-31C423DB36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Tortas_VarITF_02!$V$7:$V$10</c:f>
              <c:strCache>
                <c:ptCount val="4"/>
                <c:pt idx="0">
                  <c:v>Se incrementaron</c:v>
                </c:pt>
                <c:pt idx="1">
                  <c:v>No cambiaron</c:v>
                </c:pt>
                <c:pt idx="2">
                  <c:v>Se redujeron hasta un 50%</c:v>
                </c:pt>
                <c:pt idx="3">
                  <c:v> Se redujeron más de un 50%</c:v>
                </c:pt>
              </c:strCache>
            </c:strRef>
          </c:cat>
          <c:val>
            <c:numRef>
              <c:f>Tortas_VarITF_02!$Z$7:$Z$10</c:f>
              <c:numCache>
                <c:formatCode>0.0</c:formatCode>
                <c:ptCount val="4"/>
                <c:pt idx="0">
                  <c:v>6.1440300214478052</c:v>
                </c:pt>
                <c:pt idx="1">
                  <c:v>44.675597371223525</c:v>
                </c:pt>
                <c:pt idx="2">
                  <c:v>34.476289698408728</c:v>
                </c:pt>
                <c:pt idx="3">
                  <c:v>14.704082908920116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42-46BD-A56A-31C423DB3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15824478250901"/>
          <c:w val="0.99617114125794537"/>
          <c:h val="0.13195780139133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1100" b="1" baseline="0">
                <a:solidFill>
                  <a:sysClr val="windowText" lastClr="000000"/>
                </a:solidFill>
                <a:latin typeface="Arial" panose="020B0604020202020204" pitchFamily="34" charset="0"/>
              </a:rPr>
              <a:t>Con Programas Sociales (2019)</a:t>
            </a:r>
          </a:p>
        </c:rich>
      </c:tx>
      <c:layout>
        <c:manualLayout>
          <c:xMode val="edge"/>
          <c:yMode val="edge"/>
          <c:x val="0.1810978333590654"/>
          <c:y val="1.50337169392287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3048603864276001"/>
          <c:y val="0.12727978172688892"/>
          <c:w val="0.73414329232942266"/>
          <c:h val="0.72253628375504442"/>
        </c:manualLayout>
      </c:layout>
      <c:doughnutChart>
        <c:varyColors val="1"/>
        <c:ser>
          <c:idx val="0"/>
          <c:order val="0"/>
          <c:tx>
            <c:strRef>
              <c:f>Tortas_VarITF_02!$AA$6</c:f>
              <c:strCache>
                <c:ptCount val="1"/>
                <c:pt idx="0">
                  <c:v>Recibe Programas Sociales (2019)</c:v>
                </c:pt>
              </c:strCache>
            </c:strRef>
          </c:tx>
          <c:dPt>
            <c:idx val="0"/>
            <c:bubble3D val="0"/>
            <c:spPr>
              <a:solidFill>
                <a:srgbClr val="4F81BD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BD-41D6-8C5E-5E1FADC402FB}"/>
              </c:ext>
            </c:extLst>
          </c:dPt>
          <c:dPt>
            <c:idx val="1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BD-41D6-8C5E-5E1FADC402FB}"/>
              </c:ext>
            </c:extLst>
          </c:dPt>
          <c:dPt>
            <c:idx val="2"/>
            <c:bubble3D val="0"/>
            <c:spPr>
              <a:solidFill>
                <a:srgbClr val="F7964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BD-41D6-8C5E-5E1FADC402FB}"/>
              </c:ext>
            </c:extLst>
          </c:dPt>
          <c:dPt>
            <c:idx val="3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BD-41D6-8C5E-5E1FADC402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Tortas_VarITF_02!$V$7:$V$10</c:f>
              <c:strCache>
                <c:ptCount val="4"/>
                <c:pt idx="0">
                  <c:v>Se incrementaron</c:v>
                </c:pt>
                <c:pt idx="1">
                  <c:v>No cambiaron</c:v>
                </c:pt>
                <c:pt idx="2">
                  <c:v>Se redujeron hasta un 50%</c:v>
                </c:pt>
                <c:pt idx="3">
                  <c:v> Se redujeron más de un 50%</c:v>
                </c:pt>
              </c:strCache>
            </c:strRef>
          </c:cat>
          <c:val>
            <c:numRef>
              <c:f>Tortas_VarITF_02!$AA$7:$AA$10</c:f>
              <c:numCache>
                <c:formatCode>0.0</c:formatCode>
                <c:ptCount val="4"/>
                <c:pt idx="0">
                  <c:v>3.2998954773483682</c:v>
                </c:pt>
                <c:pt idx="1">
                  <c:v>18.850743815252304</c:v>
                </c:pt>
                <c:pt idx="2">
                  <c:v>49.259072932110001</c:v>
                </c:pt>
                <c:pt idx="3">
                  <c:v>28.590287775289351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BD-41D6-8C5E-5E1FADC40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15824478250901"/>
          <c:w val="0.99617114125794537"/>
          <c:h val="0.13195780139133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9A39691C-2E3C-4675-878C-A7CD5FCCEE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193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5988"/>
            <a:ext cx="50292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BA67D94-9942-4FC0-BBF3-AFA84D019E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719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67D94-9942-4FC0-BBF3-AFA84D019E41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73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EA6E3-959B-464F-950F-20B2B473982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10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2C48EFE-AF3E-4759-95A5-39BA38ACB9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10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1D852-E0C2-4686-A05D-67B96EECE5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32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F657F-64C4-4FE8-A8DF-993C0F9B2C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646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>
                <a:cs typeface="+mn-cs"/>
              </a:endParaRPr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195A726-6FB1-4999-A88A-9ABCE0211E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409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F1C24-D4AC-4B4F-B749-2A0D19CD96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393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D076-D209-49BE-9338-C8BF813EAC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0419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A44BE-2EFE-4589-BCD5-5457394874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13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94822-D18C-4243-8DE2-827D2A126B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08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C3D6-5B5D-4F4E-98CC-21EC1DC248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03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C75D3-4D22-4E55-9838-B6B781B061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021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50BA0-20CC-4CA0-BB1E-038A56ADFF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76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8CC6B-34C6-46C6-AACE-455088260E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708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BB4AF-AA84-4DF9-AEF1-510F337715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433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EAFB1-F75E-4D02-B659-1B94C892BC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485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D83EA-51B7-42C1-85E6-49619C578E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826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8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1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C16A-A6D3-4D10-8958-0914432BB338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A920-5F3F-4F00-BC59-AB72169BDF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194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637F-0CE9-458A-A589-A4527CA9C4A6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0F94-85C9-4AED-BF1E-7A8E1CAA72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9045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26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5"/>
          </a:xfrm>
        </p:spPr>
        <p:txBody>
          <a:bodyPr anchor="b"/>
          <a:lstStyle>
            <a:lvl1pPr marL="0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1pPr>
            <a:lvl2pPr marL="486494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972987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3pPr>
            <a:lvl4pPr marL="1459482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945975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43246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91896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3405456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89195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CE729-9BFE-449E-B2B3-2C8A49E9F75A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1CEA-0D59-4EAF-A152-FF7E1A7E0F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6465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993"/>
            </a:lvl1pPr>
            <a:lvl2pPr>
              <a:defRPr sz="2540"/>
            </a:lvl2pPr>
            <a:lvl3pPr>
              <a:defRPr sz="20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993"/>
            </a:lvl1pPr>
            <a:lvl2pPr>
              <a:defRPr sz="2540"/>
            </a:lvl2pPr>
            <a:lvl3pPr>
              <a:defRPr sz="20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17FB2-76FE-4BF5-BB55-DA2C1B17A7D7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6382D-AFFA-4465-B14C-58F60B938D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93207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6494" indent="0">
              <a:buNone/>
              <a:defRPr sz="2086" b="1"/>
            </a:lvl2pPr>
            <a:lvl3pPr marL="972987" indent="0">
              <a:buNone/>
              <a:defRPr sz="1905" b="1"/>
            </a:lvl3pPr>
            <a:lvl4pPr marL="1459482" indent="0">
              <a:buNone/>
              <a:defRPr sz="1723" b="1"/>
            </a:lvl4pPr>
            <a:lvl5pPr marL="1945975" indent="0">
              <a:buNone/>
              <a:defRPr sz="1723" b="1"/>
            </a:lvl5pPr>
            <a:lvl6pPr marL="2432469" indent="0">
              <a:buNone/>
              <a:defRPr sz="1723" b="1"/>
            </a:lvl6pPr>
            <a:lvl7pPr marL="2918963" indent="0">
              <a:buNone/>
              <a:defRPr sz="1723" b="1"/>
            </a:lvl7pPr>
            <a:lvl8pPr marL="3405456" indent="0">
              <a:buNone/>
              <a:defRPr sz="1723" b="1"/>
            </a:lvl8pPr>
            <a:lvl9pPr marL="3891951" indent="0">
              <a:buNone/>
              <a:defRPr sz="17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540"/>
            </a:lvl1pPr>
            <a:lvl2pPr>
              <a:defRPr sz="2086"/>
            </a:lvl2pPr>
            <a:lvl3pPr>
              <a:defRPr sz="1905"/>
            </a:lvl3pPr>
            <a:lvl4pPr>
              <a:defRPr sz="1723"/>
            </a:lvl4pPr>
            <a:lvl5pPr>
              <a:defRPr sz="1723"/>
            </a:lvl5pPr>
            <a:lvl6pPr>
              <a:defRPr sz="1723"/>
            </a:lvl6pPr>
            <a:lvl7pPr>
              <a:defRPr sz="1723"/>
            </a:lvl7pPr>
            <a:lvl8pPr>
              <a:defRPr sz="1723"/>
            </a:lvl8pPr>
            <a:lvl9pPr>
              <a:defRPr sz="17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6494" indent="0">
              <a:buNone/>
              <a:defRPr sz="2086" b="1"/>
            </a:lvl2pPr>
            <a:lvl3pPr marL="972987" indent="0">
              <a:buNone/>
              <a:defRPr sz="1905" b="1"/>
            </a:lvl3pPr>
            <a:lvl4pPr marL="1459482" indent="0">
              <a:buNone/>
              <a:defRPr sz="1723" b="1"/>
            </a:lvl4pPr>
            <a:lvl5pPr marL="1945975" indent="0">
              <a:buNone/>
              <a:defRPr sz="1723" b="1"/>
            </a:lvl5pPr>
            <a:lvl6pPr marL="2432469" indent="0">
              <a:buNone/>
              <a:defRPr sz="1723" b="1"/>
            </a:lvl6pPr>
            <a:lvl7pPr marL="2918963" indent="0">
              <a:buNone/>
              <a:defRPr sz="1723" b="1"/>
            </a:lvl7pPr>
            <a:lvl8pPr marL="3405456" indent="0">
              <a:buNone/>
              <a:defRPr sz="1723" b="1"/>
            </a:lvl8pPr>
            <a:lvl9pPr marL="3891951" indent="0">
              <a:buNone/>
              <a:defRPr sz="17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540"/>
            </a:lvl1pPr>
            <a:lvl2pPr>
              <a:defRPr sz="2086"/>
            </a:lvl2pPr>
            <a:lvl3pPr>
              <a:defRPr sz="1905"/>
            </a:lvl3pPr>
            <a:lvl4pPr>
              <a:defRPr sz="1723"/>
            </a:lvl4pPr>
            <a:lvl5pPr>
              <a:defRPr sz="1723"/>
            </a:lvl5pPr>
            <a:lvl6pPr>
              <a:defRPr sz="1723"/>
            </a:lvl6pPr>
            <a:lvl7pPr>
              <a:defRPr sz="1723"/>
            </a:lvl7pPr>
            <a:lvl8pPr>
              <a:defRPr sz="1723"/>
            </a:lvl8pPr>
            <a:lvl9pPr>
              <a:defRPr sz="17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6272-42E9-44BC-974B-1842CDDAEC66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C16A-8DCF-4D14-815F-4C8A390855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6977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A78DB-BF76-4A37-B705-72A23D86918B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3EF8-D08A-4288-A768-C19EAE8007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293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7A8D-2B99-4B5B-AC68-2C119CBFCC88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5642-37C8-4352-A5F4-6C58371303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0730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9157-8179-4D93-9A78-E08374129D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463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2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4"/>
          </a:xfrm>
        </p:spPr>
        <p:txBody>
          <a:bodyPr/>
          <a:lstStyle>
            <a:lvl1pPr>
              <a:defRPr sz="3356"/>
            </a:lvl1pPr>
            <a:lvl2pPr>
              <a:defRPr sz="2993"/>
            </a:lvl2pPr>
            <a:lvl3pPr>
              <a:defRPr sz="2540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51"/>
            </a:lvl1pPr>
            <a:lvl2pPr marL="486494" indent="0">
              <a:buNone/>
              <a:defRPr sz="1270"/>
            </a:lvl2pPr>
            <a:lvl3pPr marL="972987" indent="0">
              <a:buNone/>
              <a:defRPr sz="1088"/>
            </a:lvl3pPr>
            <a:lvl4pPr marL="1459482" indent="0">
              <a:buNone/>
              <a:defRPr sz="907"/>
            </a:lvl4pPr>
            <a:lvl5pPr marL="1945975" indent="0">
              <a:buNone/>
              <a:defRPr sz="907"/>
            </a:lvl5pPr>
            <a:lvl6pPr marL="2432469" indent="0">
              <a:buNone/>
              <a:defRPr sz="907"/>
            </a:lvl6pPr>
            <a:lvl7pPr marL="2918963" indent="0">
              <a:buNone/>
              <a:defRPr sz="907"/>
            </a:lvl7pPr>
            <a:lvl8pPr marL="3405456" indent="0">
              <a:buNone/>
              <a:defRPr sz="907"/>
            </a:lvl8pPr>
            <a:lvl9pPr marL="3891951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1EF67-F8FA-4100-A1D5-2D71021833AC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B1D2-C26D-4837-80BD-4C09D87DC540}" type="slidenum">
              <a:rPr lang="en-US"/>
              <a:pPr>
                <a:defRPr/>
              </a:pPr>
              <a:t>‹Nº›</a:t>
            </a:fld>
            <a:endParaRPr 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6233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356"/>
            </a:lvl1pPr>
            <a:lvl2pPr marL="486494" indent="0">
              <a:buNone/>
              <a:defRPr sz="2993"/>
            </a:lvl2pPr>
            <a:lvl3pPr marL="972987" indent="0">
              <a:buNone/>
              <a:defRPr sz="2540"/>
            </a:lvl3pPr>
            <a:lvl4pPr marL="1459482" indent="0">
              <a:buNone/>
              <a:defRPr sz="2086"/>
            </a:lvl4pPr>
            <a:lvl5pPr marL="1945975" indent="0">
              <a:buNone/>
              <a:defRPr sz="2086"/>
            </a:lvl5pPr>
            <a:lvl6pPr marL="2432469" indent="0">
              <a:buNone/>
              <a:defRPr sz="2086"/>
            </a:lvl6pPr>
            <a:lvl7pPr marL="2918963" indent="0">
              <a:buNone/>
              <a:defRPr sz="2086"/>
            </a:lvl7pPr>
            <a:lvl8pPr marL="3405456" indent="0">
              <a:buNone/>
              <a:defRPr sz="2086"/>
            </a:lvl8pPr>
            <a:lvl9pPr marL="3891951" indent="0">
              <a:buNone/>
              <a:defRPr sz="208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51"/>
            </a:lvl1pPr>
            <a:lvl2pPr marL="486494" indent="0">
              <a:buNone/>
              <a:defRPr sz="1270"/>
            </a:lvl2pPr>
            <a:lvl3pPr marL="972987" indent="0">
              <a:buNone/>
              <a:defRPr sz="1088"/>
            </a:lvl3pPr>
            <a:lvl4pPr marL="1459482" indent="0">
              <a:buNone/>
              <a:defRPr sz="907"/>
            </a:lvl4pPr>
            <a:lvl5pPr marL="1945975" indent="0">
              <a:buNone/>
              <a:defRPr sz="907"/>
            </a:lvl5pPr>
            <a:lvl6pPr marL="2432469" indent="0">
              <a:buNone/>
              <a:defRPr sz="907"/>
            </a:lvl6pPr>
            <a:lvl7pPr marL="2918963" indent="0">
              <a:buNone/>
              <a:defRPr sz="907"/>
            </a:lvl7pPr>
            <a:lvl8pPr marL="3405456" indent="0">
              <a:buNone/>
              <a:defRPr sz="907"/>
            </a:lvl8pPr>
            <a:lvl9pPr marL="3891951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5A0B-8D38-44B6-929E-CB04A26A2D3D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105BE-185A-4709-A76E-706D4D6AD3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4546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CE19-E2E1-432F-991D-7172F998B286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4637E-0575-4650-9E61-0595A1DA5C9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28204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F879-B4F2-499E-91CA-A4AF898B58FD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0AA13-5076-4EA3-8BC3-AA7ADC5547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18355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9201524-CF74-40D7-82ED-5A23E4FCFF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359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7D47-1B5B-4F68-8F3C-44846C423F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737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45A33-D621-41E6-924D-0249706D91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446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99C69-86A2-49C6-AE97-6D17D50871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566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45881-5973-4C4A-8863-1BD94B520C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914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318C-C3CD-4AAE-97FB-62C94319DA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53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F5C80-6E23-4424-B5E9-680539A761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3486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B3A80-DA47-47E0-92E8-B43F5EC8BD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866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306A-8AFE-46A5-ABB9-C141EE5D5A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9031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9B3A-33DC-4389-A593-6E91E107FB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103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A0DF9-AF45-469A-A48C-7991376023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819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5D104-48D6-42DF-9A8E-DAEA566279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8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EB176-42F5-4845-A9F2-64F3323AE9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81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BD375-FC25-468C-993B-FB31C0982A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66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34A92-6D19-4FB4-BB8E-19D0F5F68F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126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B4A40-8666-4FCF-8FA1-8E1D20A1A9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59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DFF11-97E1-433C-8A71-A05671AED4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85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33400" y="1524000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57200" y="1752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6B3643-9042-41B5-97C4-F283D14A05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33400" y="1524000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57200" y="1752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9D95B8B-3988-4D4E-9A9B-F883AC1C29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22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75" tIns="53638" rIns="107275" bIns="53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75" tIns="53638" rIns="107275" bIns="53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/>
              <a:t>Click to edit Master text styles</a:t>
            </a:r>
          </a:p>
          <a:p>
            <a:pPr lvl="1"/>
            <a:r>
              <a:rPr lang="en-US" altLang="es-AR"/>
              <a:t>Second level</a:t>
            </a:r>
          </a:p>
          <a:p>
            <a:pPr lvl="2"/>
            <a:r>
              <a:rPr lang="en-US" altLang="es-AR"/>
              <a:t>Third level</a:t>
            </a:r>
          </a:p>
          <a:p>
            <a:pPr lvl="3"/>
            <a:r>
              <a:rPr lang="en-US" altLang="es-AR"/>
              <a:t>Fourth level</a:t>
            </a:r>
          </a:p>
          <a:p>
            <a:pPr lvl="4"/>
            <a:r>
              <a:rPr lang="en-US" altLang="es-A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107275" tIns="53638" rIns="107275" bIns="53638" numCol="1" anchor="ctr" anchorCtr="0" compatLnSpc="1">
            <a:prstTxWarp prst="textNoShape">
              <a:avLst/>
            </a:prstTxWarp>
          </a:bodyPr>
          <a:lstStyle>
            <a:lvl1pPr>
              <a:defRPr sz="127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AD49EF-0909-4D9F-A46A-9E5DCE0AB203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107275" tIns="53638" rIns="107275" bIns="5363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7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107275" tIns="53638" rIns="107275" bIns="53638" numCol="1" anchor="ctr" anchorCtr="0" compatLnSpc="1">
            <a:prstTxWarp prst="textNoShape">
              <a:avLst/>
            </a:prstTxWarp>
          </a:bodyPr>
          <a:lstStyle>
            <a:lvl1pPr algn="r">
              <a:defRPr sz="127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FD25F6B-B246-4B70-89AA-57AB19F72A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5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slow">
    <p:push dir="u"/>
  </p:transition>
  <p:txStyles>
    <p:titleStyle>
      <a:lvl1pPr algn="ctr" defTabSz="486494" rtl="0" eaLnBrk="0" fontAlgn="base" hangingPunct="0">
        <a:spcBef>
          <a:spcPct val="0"/>
        </a:spcBef>
        <a:spcAft>
          <a:spcPct val="0"/>
        </a:spcAft>
        <a:defRPr sz="4716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86494" rtl="0" eaLnBrk="0" fontAlgn="base" hangingPunct="0">
        <a:spcBef>
          <a:spcPct val="0"/>
        </a:spcBef>
        <a:spcAft>
          <a:spcPct val="0"/>
        </a:spcAft>
        <a:defRPr sz="4716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86494" rtl="0" eaLnBrk="0" fontAlgn="base" hangingPunct="0">
        <a:spcBef>
          <a:spcPct val="0"/>
        </a:spcBef>
        <a:spcAft>
          <a:spcPct val="0"/>
        </a:spcAft>
        <a:defRPr sz="4716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86494" rtl="0" eaLnBrk="0" fontAlgn="base" hangingPunct="0">
        <a:spcBef>
          <a:spcPct val="0"/>
        </a:spcBef>
        <a:spcAft>
          <a:spcPct val="0"/>
        </a:spcAft>
        <a:defRPr sz="4716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86494" rtl="0" eaLnBrk="0" fontAlgn="base" hangingPunct="0">
        <a:spcBef>
          <a:spcPct val="0"/>
        </a:spcBef>
        <a:spcAft>
          <a:spcPct val="0"/>
        </a:spcAft>
        <a:defRPr sz="4716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86494" algn="ctr" defTabSz="486494" rtl="0" fontAlgn="base">
        <a:spcBef>
          <a:spcPct val="0"/>
        </a:spcBef>
        <a:spcAft>
          <a:spcPct val="0"/>
        </a:spcAft>
        <a:defRPr sz="471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72987" algn="ctr" defTabSz="486494" rtl="0" fontAlgn="base">
        <a:spcBef>
          <a:spcPct val="0"/>
        </a:spcBef>
        <a:spcAft>
          <a:spcPct val="0"/>
        </a:spcAft>
        <a:defRPr sz="471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459482" algn="ctr" defTabSz="486494" rtl="0" fontAlgn="base">
        <a:spcBef>
          <a:spcPct val="0"/>
        </a:spcBef>
        <a:spcAft>
          <a:spcPct val="0"/>
        </a:spcAft>
        <a:defRPr sz="471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945975" algn="ctr" defTabSz="486494" rtl="0" fontAlgn="base">
        <a:spcBef>
          <a:spcPct val="0"/>
        </a:spcBef>
        <a:spcAft>
          <a:spcPct val="0"/>
        </a:spcAft>
        <a:defRPr sz="471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64870" indent="-364870" algn="l" defTabSz="4864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356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90553" indent="-304058" algn="l" defTabSz="4864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99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16234" indent="-243247" algn="l" defTabSz="4864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4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702728" indent="-243247" algn="l" defTabSz="4864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86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89221" indent="-243247" algn="l" defTabSz="4864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86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675716" indent="-243247" algn="l" defTabSz="486494" rtl="0" eaLnBrk="1" latinLnBrk="0" hangingPunct="1">
        <a:spcBef>
          <a:spcPct val="20000"/>
        </a:spcBef>
        <a:buFont typeface="Arial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62209" indent="-243247" algn="l" defTabSz="486494" rtl="0" eaLnBrk="1" latinLnBrk="0" hangingPunct="1">
        <a:spcBef>
          <a:spcPct val="20000"/>
        </a:spcBef>
        <a:buFont typeface="Arial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648703" indent="-243247" algn="l" defTabSz="486494" rtl="0" eaLnBrk="1" latinLnBrk="0" hangingPunct="1">
        <a:spcBef>
          <a:spcPct val="20000"/>
        </a:spcBef>
        <a:buFont typeface="Arial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135197" indent="-243247" algn="l" defTabSz="486494" rtl="0" eaLnBrk="1" latinLnBrk="0" hangingPunct="1">
        <a:spcBef>
          <a:spcPct val="20000"/>
        </a:spcBef>
        <a:buFont typeface="Arial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6494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6494" algn="l" defTabSz="486494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72987" algn="l" defTabSz="486494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9482" algn="l" defTabSz="486494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45975" algn="l" defTabSz="486494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32469" algn="l" defTabSz="486494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18963" algn="l" defTabSz="486494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405456" algn="l" defTabSz="486494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91951" algn="l" defTabSz="486494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33400" y="1524000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57200" y="1752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B27125-2756-4046-A12E-BF9E04E581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08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611188" y="2205038"/>
            <a:ext cx="8131175" cy="447833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sz="2800" b="1"/>
              <a:t>METODOLOGÍA Y TÉCNICAS DE INVESTIGACIÓN EN CIENCIAS SOCIALES</a:t>
            </a:r>
          </a:p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sz="2800"/>
              <a:t>Titular: Agustín Salvia</a:t>
            </a:r>
          </a:p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AR" altLang="es-AR" sz="2800" b="1"/>
              <a:t>TEÓRICO 2: </a:t>
            </a:r>
          </a:p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AR" altLang="es-AR" sz="2800" b="1"/>
              <a:t>EL PROBLEMA, EL MÉTODO Y EL PROCESO DE INVESTIGACIÓN CIENTÍFICA 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s-AR" altLang="es-AR" sz="2800" b="1"/>
              <a:t>(2° PARTE)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43063" y="2357438"/>
            <a:ext cx="6500812" cy="107721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b="1" dirty="0"/>
              <a:t>EL PROCESO DE CONOCIMIENTO</a:t>
            </a:r>
            <a:endParaRPr lang="es-MX" altLang="es-AR" sz="1200" b="1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87624" y="137937"/>
            <a:ext cx="7643813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sz="2800" b="1" dirty="0"/>
              <a:t>DESCANSO INTERMEDIO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s-MX" altLang="es-AR" sz="2800" b="1" dirty="0"/>
              <a:t>SEGUNDA PARTE</a:t>
            </a: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1643063" y="3718674"/>
            <a:ext cx="6572250" cy="107791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b="1"/>
              <a:t>EL PROCESO DE INVESTIGACIÓN</a:t>
            </a: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1643063" y="5080604"/>
            <a:ext cx="6572250" cy="107721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b="1" dirty="0"/>
              <a:t>LA METODOLOGÍA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307033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17488" y="908050"/>
            <a:ext cx="8675687" cy="594042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100000"/>
              </a:spcBef>
              <a:buClrTx/>
              <a:buSzTx/>
              <a:buFont typeface="Wingdings" pitchFamily="2" charset="2"/>
              <a:buNone/>
            </a:pPr>
            <a:r>
              <a:rPr lang="es-ES_tradnl" altLang="es-AR" sz="1900" dirty="0"/>
              <a:t>En la ciencia moderna, la elección de grupos de problemas o de líneas de investigación está a su vez determinada por varios factores, tales como el interés intrínseco del problema según lo determina el estadio del conocimiento en cada momento, o la tendencia profesional de los investigadores afectados, o la posibilidad de aplicaciones, o las facilidades instrumentales y de financiación… La primera consideración a la hora de elegir líneas de investigación debe ser el interés del problema mismo. Y la segunda consideración debe ser la posibilidad de resolver el problema -o de mostrar que es irresoluble- contando con los medios disponibles. </a:t>
            </a:r>
            <a:endParaRPr lang="es-AR" altLang="es-AR" sz="1900" dirty="0"/>
          </a:p>
          <a:p>
            <a:pPr algn="just" eaLnBrk="1" hangingPunct="1">
              <a:spcBef>
                <a:spcPct val="100000"/>
              </a:spcBef>
              <a:buClrTx/>
              <a:buSzTx/>
              <a:buFont typeface="Wingdings" pitchFamily="2" charset="2"/>
              <a:buNone/>
            </a:pPr>
            <a:r>
              <a:rPr lang="es-ES_tradnl" altLang="es-AR" sz="1900" u="sng" dirty="0"/>
              <a:t>Mario Bunge: No hay técnicas para elaborar problemas que sean a la vez profundos, fecundos y resolubles con medios prescritos. Pero pueden ser útiles los siguientes consejos: (i) Criticar soluciones conocidas, esto es, buscar puntos débiles en ellas: tienen que tener alguno, aunque no se hayan descubierto hasta el momento. (</a:t>
            </a:r>
            <a:r>
              <a:rPr lang="es-ES_tradnl" altLang="es-AR" sz="1900" u="sng" dirty="0" err="1"/>
              <a:t>ii</a:t>
            </a:r>
            <a:r>
              <a:rPr lang="es-ES_tradnl" altLang="es-AR" sz="1900" u="sng" dirty="0"/>
              <a:t>) Aplicar soluciones conocidas a situaciones nuevas y examinar si siguen valiendo para éstas: si valen, se habrá ampliado el dominio de esas soluciones; si no valen, se habrá tal vez descubierto todo un nuevo sistema de problemas. (</a:t>
            </a:r>
            <a:r>
              <a:rPr lang="es-ES_tradnl" altLang="es-AR" sz="1900" u="sng" dirty="0" err="1"/>
              <a:t>iii</a:t>
            </a:r>
            <a:r>
              <a:rPr lang="es-ES_tradnl" altLang="es-AR" sz="1900" u="sng" dirty="0"/>
              <a:t>) Generalizar viejos problemas: probar con nueva variables y/o nuevos dominios para las mismas. (</a:t>
            </a:r>
            <a:r>
              <a:rPr lang="es-ES_tradnl" altLang="es-AR" sz="1900" u="sng" dirty="0" err="1"/>
              <a:t>iv</a:t>
            </a:r>
            <a:r>
              <a:rPr lang="es-ES_tradnl" altLang="es-AR" sz="1900" u="sng" dirty="0"/>
              <a:t>) Buscar relaciones con problemas pertenecientes a otros campos.</a:t>
            </a:r>
            <a:endParaRPr lang="es-MX" altLang="es-AR" sz="1900" b="1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71625" y="260350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sz="2800" b="1">
                <a:solidFill>
                  <a:schemeClr val="tx2"/>
                </a:solidFill>
              </a:rPr>
              <a:t>SELECCIÓN DE PROBLEMAS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1800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" y="188913"/>
            <a:ext cx="8839200" cy="453548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</a:pPr>
            <a:r>
              <a:rPr lang="es-AR" altLang="es-AR" sz="2400">
                <a:solidFill>
                  <a:srgbClr val="000000"/>
                </a:solidFill>
              </a:rPr>
              <a:t>El sujeto que conoce está comprometido con los hechos que le interesan y por lo tanto está inclinado a creer que los conoce intuitivamente. La dificultad principal de las ciencias del hombre consiste en que el sujeto es a la vez sujeto y objeto, estando esto agravado por el hecho de que el objeto es un sujeto consciente, semiótico y de múltiples simbolismos. Esto exige un mayor esfuerzo de descentración.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es-MX" altLang="es-AR" sz="2200" b="1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MX" altLang="es-AR" sz="2800" b="1"/>
              <a:t>Explicar en Ciencias Sociales: dar cuenta de las condiciones o reglas bajo las cuales es de esperar (probable) que ocurra un hecho.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3825" y="4797425"/>
            <a:ext cx="8839200" cy="16764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SzTx/>
              <a:buFontTx/>
              <a:buChar char="•"/>
            </a:pPr>
            <a:r>
              <a:rPr lang="es-ES" altLang="es-AR" sz="2000"/>
              <a:t> </a:t>
            </a:r>
            <a:r>
              <a:rPr lang="es-AR" altLang="es-AR" sz="2200"/>
              <a:t>Criterio de Generalización</a:t>
            </a:r>
            <a:endParaRPr lang="es-ES" altLang="es-AR" sz="2200"/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Char char="•"/>
            </a:pPr>
            <a:r>
              <a:rPr lang="es-ES" altLang="es-AR" sz="2200"/>
              <a:t> </a:t>
            </a:r>
            <a:r>
              <a:rPr lang="es-AR" altLang="es-AR" sz="2200"/>
              <a:t>Criterio de Parsimonia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Char char="•"/>
            </a:pPr>
            <a:r>
              <a:rPr lang="es-AR" altLang="es-AR" sz="2200"/>
              <a:t> Criterio de Precisión</a:t>
            </a:r>
            <a:endParaRPr lang="es-ES" altLang="es-AR" sz="2200"/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Char char="•"/>
            </a:pPr>
            <a:r>
              <a:rPr lang="es-ES" altLang="es-AR" sz="2200"/>
              <a:t> </a:t>
            </a:r>
            <a:r>
              <a:rPr lang="es-AR" altLang="es-AR" sz="2200"/>
              <a:t>Criterio de Causalidad</a:t>
            </a:r>
            <a:endParaRPr lang="es-ES" altLang="es-AR" sz="2200"/>
          </a:p>
        </p:txBody>
      </p:sp>
    </p:spTree>
    <p:extLst>
      <p:ext uri="{BB962C8B-B14F-4D97-AF65-F5344CB8AC3E}">
        <p14:creationId xmlns:p14="http://schemas.microsoft.com/office/powerpoint/2010/main" val="390774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6775" y="839013"/>
            <a:ext cx="8173140" cy="5830347"/>
          </a:xfrm>
          <a:ln>
            <a:noFill/>
          </a:ln>
        </p:spPr>
        <p:txBody>
          <a:bodyPr>
            <a:noAutofit/>
          </a:bodyPr>
          <a:lstStyle/>
          <a:p>
            <a:pPr algn="just">
              <a:spcBef>
                <a:spcPts val="884"/>
              </a:spcBef>
              <a:buFont typeface="Wingdings" panose="05000000000000000000" pitchFamily="2" charset="2"/>
              <a:buChar char="Ø"/>
            </a:pPr>
            <a:r>
              <a:rPr lang="es-AR" sz="28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¿En qué medida la crisis sanitaria interfiere en la confianza política que expresan los ciudadanos argentinas frente al Estado-Gobierno protector o benefactor? </a:t>
            </a:r>
          </a:p>
          <a:p>
            <a:pPr algn="just">
              <a:spcBef>
                <a:spcPts val="884"/>
              </a:spcBef>
              <a:buFont typeface="Wingdings" panose="05000000000000000000" pitchFamily="2" charset="2"/>
              <a:buChar char="Ø"/>
            </a:pPr>
            <a:r>
              <a:rPr lang="es-AR" sz="28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¿Existen diferencias sociales en cuanto a los niveles de aprobación, confianza o desconfianza ciudadana en el poder del gobierno nacional, aún en contextos de crisis y creciente deterioro social? </a:t>
            </a:r>
          </a:p>
          <a:p>
            <a:pPr algn="just">
              <a:spcBef>
                <a:spcPts val="884"/>
              </a:spcBef>
              <a:buFont typeface="Wingdings" panose="05000000000000000000" pitchFamily="2" charset="2"/>
              <a:buChar char="Ø"/>
            </a:pPr>
            <a:r>
              <a:rPr lang="es-AR" sz="28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¿Debido al quiebre de la normalidad social, creció la anomia hacia la democracia política bajo el contexto COVID-19? ¿En qué medida estos cambios en la valoración hacia la democracia tuvieron detrás determinantes socio-económicos?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499" y="6236223"/>
            <a:ext cx="1028832" cy="44814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A12B4D4-D70F-4108-8668-9F712EE0EB64}"/>
              </a:ext>
            </a:extLst>
          </p:cNvPr>
          <p:cNvSpPr txBox="1"/>
          <p:nvPr/>
        </p:nvSpPr>
        <p:spPr>
          <a:xfrm>
            <a:off x="467544" y="188640"/>
            <a:ext cx="8173140" cy="4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" altLang="es-AR" sz="263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Calibri" panose="020F0502020204030204" pitchFamily="34" charset="0"/>
              </a:rPr>
              <a:t>HIPOTETIZAR RESPUESTAS POSIBLES</a:t>
            </a:r>
          </a:p>
        </p:txBody>
      </p:sp>
    </p:spTree>
    <p:extLst>
      <p:ext uri="{BB962C8B-B14F-4D97-AF65-F5344CB8AC3E}">
        <p14:creationId xmlns:p14="http://schemas.microsoft.com/office/powerpoint/2010/main" val="297020402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950" y="19050"/>
            <a:ext cx="8713788" cy="6723063"/>
          </a:xfrm>
          <a:solidFill>
            <a:srgbClr val="CCCCFF"/>
          </a:solidFill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s-CO" b="1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Inferencias en Ciencias Sociales</a:t>
            </a:r>
          </a:p>
          <a:p>
            <a:pPr marL="0" algn="just">
              <a:buFont typeface="Wingdings" pitchFamily="2" charset="2"/>
              <a:buNone/>
              <a:defRPr/>
            </a:pPr>
            <a:r>
              <a:rPr lang="es-AR" altLang="es-AR" sz="1800" kern="1200" dirty="0"/>
              <a:t>El sujeto que conoce está comprometido con los hechos que le interesan y por lo tanto está inclinado a creer que los conoce intuitivamente. La dificultad principal de las ciencias del hombre consiste en que el sujeto es a la vez sujeto y objeto, estando esto agravado por el hecho de que el objeto es un sujeto consciente, semiótico y de múltiples simbolismos. Esto exige un mayor esfuerzo de descentración (Piaget). </a:t>
            </a:r>
          </a:p>
          <a:p>
            <a:pPr marL="0" algn="just">
              <a:buFont typeface="Wingdings" pitchFamily="2" charset="2"/>
              <a:buNone/>
              <a:defRPr/>
            </a:pPr>
            <a:endParaRPr lang="es-AR" altLang="es-AR" sz="1800" kern="1200" dirty="0"/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s-CO" sz="2600" b="1" dirty="0">
                <a:latin typeface="Arial" pitchFamily="34" charset="0"/>
                <a:cs typeface="Arial" pitchFamily="34" charset="0"/>
              </a:rPr>
              <a:t>Las INFERENCIAS en las ciencias sociales son siempre relativas a un orden de hechos situados en tiempo, espacio y contexto. Implican un recorte del dominio empírico conocido.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s-CO" sz="2600" b="1" dirty="0">
                <a:latin typeface="Arial" pitchFamily="34" charset="0"/>
                <a:cs typeface="Arial" pitchFamily="34" charset="0"/>
              </a:rPr>
              <a:t>Las INFERENCIAS en las ciencias sociales son probabilistas, esto es, que aunque las premisas  / supuestos sean ciertos, no podemos esperar que siempre las consecuencias observables tengan </a:t>
            </a:r>
            <a:r>
              <a:rPr lang="es-CO" sz="2600" b="1">
                <a:latin typeface="Arial" pitchFamily="34" charset="0"/>
                <a:cs typeface="Arial" pitchFamily="34" charset="0"/>
              </a:rPr>
              <a:t>lugar de </a:t>
            </a:r>
            <a:r>
              <a:rPr lang="es-CO" sz="2600" b="1" dirty="0">
                <a:latin typeface="Arial" pitchFamily="34" charset="0"/>
                <a:cs typeface="Arial" pitchFamily="34" charset="0"/>
              </a:rPr>
              <a:t>la </a:t>
            </a:r>
            <a:r>
              <a:rPr lang="es-CO" sz="2600" b="1">
                <a:latin typeface="Arial" pitchFamily="34" charset="0"/>
                <a:cs typeface="Arial" pitchFamily="34" charset="0"/>
              </a:rPr>
              <a:t>misma manera. </a:t>
            </a:r>
            <a:endParaRPr lang="es-CO" sz="26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CO" sz="28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3757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179512" y="2244060"/>
            <a:ext cx="8713787" cy="236988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" altLang="es-A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EJEMPLO DE PROBLEMAS DE INVESTIGACIÓN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(INFERIOR HIPÓTESIS </a:t>
            </a:r>
            <a:r>
              <a:rPr kumimoji="0" lang="es-ES" altLang="es-A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SUBYASCENTES</a:t>
            </a:r>
            <a:r>
              <a:rPr kumimoji="0" lang="es-ES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)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altLang="es-A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17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0582" y="535189"/>
            <a:ext cx="8173140" cy="6149183"/>
          </a:xfrm>
          <a:ln>
            <a:noFill/>
          </a:ln>
        </p:spPr>
        <p:txBody>
          <a:bodyPr>
            <a:noAutofit/>
          </a:bodyPr>
          <a:lstStyle/>
          <a:p>
            <a:pPr algn="just">
              <a:spcBef>
                <a:spcPts val="884"/>
              </a:spcBef>
              <a:buFont typeface="Wingdings" panose="05000000000000000000" pitchFamily="2" charset="2"/>
              <a:buChar char="Ø"/>
            </a:pPr>
            <a:r>
              <a:rPr lang="es-AR" sz="263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En el contexto del Área Metropolitana de Buenos Aires, ¿se conformó una sociedad más desigual como resultado de los efectos económicos generados por las políticas de aislamiento social preventivo y obligatorio a las que ha obligado la crisis sanitaria COVID19? </a:t>
            </a:r>
          </a:p>
          <a:p>
            <a:pPr algn="just">
              <a:spcBef>
                <a:spcPts val="884"/>
              </a:spcBef>
              <a:buFont typeface="Wingdings" panose="05000000000000000000" pitchFamily="2" charset="2"/>
              <a:buChar char="Ø"/>
            </a:pPr>
            <a:r>
              <a:rPr lang="es-AR" sz="263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¿Qué tan desigual fue el impacto de la crisis económico-sanitaria sobre la estratificación socio-ocupacional de los hogares que residen en el Área Metropolitana de Buenos Aires?</a:t>
            </a:r>
          </a:p>
          <a:p>
            <a:pPr algn="just">
              <a:spcBef>
                <a:spcPts val="884"/>
              </a:spcBef>
              <a:buFont typeface="Wingdings" panose="05000000000000000000" pitchFamily="2" charset="2"/>
              <a:buChar char="Ø"/>
            </a:pPr>
            <a:r>
              <a:rPr lang="es-AR" sz="263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¿En qué medida las sectores afiliados a la seguridad social o beneficiarios de los programas sociales lograron estás más protegidos frente a la crisis económico-sanitaria?</a:t>
            </a:r>
          </a:p>
          <a:p>
            <a:pPr lvl="1" algn="just">
              <a:spcBef>
                <a:spcPts val="884"/>
              </a:spcBef>
              <a:buFont typeface="Wingdings" panose="05000000000000000000" pitchFamily="2" charset="2"/>
              <a:buChar char="Ø"/>
            </a:pPr>
            <a:endParaRPr lang="es-MX" sz="2177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884"/>
              </a:spcBef>
              <a:buFont typeface="Wingdings" panose="05000000000000000000" pitchFamily="2" charset="2"/>
              <a:buChar char="Ø"/>
            </a:pPr>
            <a:endParaRPr lang="es-MX" sz="1916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884"/>
              </a:spcBef>
              <a:buFont typeface="Wingdings" panose="05000000000000000000" pitchFamily="2" charset="2"/>
              <a:buChar char="Ø"/>
            </a:pPr>
            <a:endParaRPr lang="es-AR" sz="1842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499" y="6236223"/>
            <a:ext cx="1028832" cy="4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3038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11" y="6405499"/>
            <a:ext cx="904617" cy="488625"/>
          </a:xfrm>
          <a:prstGeom prst="rect">
            <a:avLst/>
          </a:prstGeom>
        </p:spPr>
      </p:pic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228668"/>
              </p:ext>
            </p:extLst>
          </p:nvPr>
        </p:nvGraphicFramePr>
        <p:xfrm>
          <a:off x="720312" y="1196690"/>
          <a:ext cx="7439399" cy="446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854B62-2B31-4026-887B-F96236144453}"/>
              </a:ext>
            </a:extLst>
          </p:cNvPr>
          <p:cNvGraphicFramePr>
            <a:graphicFrameLocks noGrp="1"/>
          </p:cNvGraphicFramePr>
          <p:nvPr/>
        </p:nvGraphicFramePr>
        <p:xfrm>
          <a:off x="720312" y="334565"/>
          <a:ext cx="7970422" cy="859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70422">
                  <a:extLst>
                    <a:ext uri="{9D8B030D-6E8A-4147-A177-3AD203B41FA5}">
                      <a16:colId xmlns:a16="http://schemas.microsoft.com/office/drawing/2014/main" val="689044388"/>
                    </a:ext>
                  </a:extLst>
                </a:gridCol>
              </a:tblGrid>
              <a:tr h="298252">
                <a:tc>
                  <a:txBody>
                    <a:bodyPr/>
                    <a:lstStyle/>
                    <a:p>
                      <a:pPr algn="just" fontAlgn="b">
                        <a:spcAft>
                          <a:spcPts val="0"/>
                        </a:spcAft>
                      </a:pP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REDUCCIÓN DE LOS INGRESOS TOTALES DEL HOGAR DURANTE LA CUARENTENA. </a:t>
                      </a:r>
                    </a:p>
                  </a:txBody>
                  <a:tcPr marL="8639" marR="8639" marT="86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876644"/>
                  </a:ext>
                </a:extLst>
              </a:tr>
              <a:tr h="561541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s-ES" sz="18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Panel de 500 hogares del Área Metropolitana de Buenos Aires</a:t>
                      </a:r>
                      <a:r>
                        <a:rPr lang="es-MX" sz="18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*. EDSA-UCA. </a:t>
                      </a:r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Mayo 2020. </a:t>
                      </a:r>
                      <a:r>
                        <a:rPr lang="es-MX" sz="18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En porcentaje de hogares.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639" marR="8639" marT="86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10582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09D70587-1913-4D9C-BF27-B510F53C43C9}"/>
              </a:ext>
            </a:extLst>
          </p:cNvPr>
          <p:cNvSpPr/>
          <p:nvPr/>
        </p:nvSpPr>
        <p:spPr>
          <a:xfrm>
            <a:off x="571101" y="6070519"/>
            <a:ext cx="8119633" cy="67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864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Fuente: EDSA COVID19, mayo 2020; empalme EDSA Agenda para la Equidad (2017-2025), Observatorio de la Deuda Social Argentina (UCA)</a:t>
            </a:r>
          </a:p>
          <a:p>
            <a:pPr marL="0" marR="0" lvl="0" indent="0" algn="just" defTabSz="4864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*Área Metropolitana de Buenos Aires (Ciudad de Buenos Aires y 30 partidos del conurbano bonaerense)</a:t>
            </a:r>
          </a:p>
        </p:txBody>
      </p:sp>
    </p:spTree>
    <p:extLst>
      <p:ext uri="{BB962C8B-B14F-4D97-AF65-F5344CB8AC3E}">
        <p14:creationId xmlns:p14="http://schemas.microsoft.com/office/powerpoint/2010/main" val="376845184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11" y="6405499"/>
            <a:ext cx="904617" cy="48862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72111B6-A7E9-4EFB-9669-2A16E67C3166}"/>
              </a:ext>
            </a:extLst>
          </p:cNvPr>
          <p:cNvSpPr/>
          <p:nvPr/>
        </p:nvSpPr>
        <p:spPr>
          <a:xfrm>
            <a:off x="571101" y="6188039"/>
            <a:ext cx="8119633" cy="67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864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Fuente: EDSA COVID19, mayo 2020; empalme EDSA Agenda para la Equidad (2017-2025), Observatorio de la Deuda Social Argentina (UCA)</a:t>
            </a:r>
          </a:p>
          <a:p>
            <a:pPr marL="0" marR="0" lvl="0" indent="0" algn="just" defTabSz="4864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*Área Metropolitana de Buenos Aires (Ciudad de Buenos Aires y 30 partidos del conurbano bonaerense)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0F6B83E7-0763-446A-AA5B-3B1831FA9565}"/>
              </a:ext>
            </a:extLst>
          </p:cNvPr>
          <p:cNvGraphicFramePr>
            <a:graphicFrameLocks noGrp="1"/>
          </p:cNvGraphicFramePr>
          <p:nvPr/>
        </p:nvGraphicFramePr>
        <p:xfrm>
          <a:off x="571101" y="428629"/>
          <a:ext cx="8268844" cy="859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844">
                  <a:extLst>
                    <a:ext uri="{9D8B030D-6E8A-4147-A177-3AD203B41FA5}">
                      <a16:colId xmlns:a16="http://schemas.microsoft.com/office/drawing/2014/main" val="180462678"/>
                    </a:ext>
                  </a:extLst>
                </a:gridCol>
              </a:tblGrid>
              <a:tr h="298252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REDUCCIÓN DE LOS INGRESOS TOTALES DEL HOGAR DURANTE LA CUARENTENA	</a:t>
                      </a:r>
                    </a:p>
                  </a:txBody>
                  <a:tcPr marL="8639" marR="8639" marT="86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46316"/>
                  </a:ext>
                </a:extLst>
              </a:tr>
              <a:tr h="561541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Panel de 500 hogares del Área Metropolitana de Buenos Aires</a:t>
                      </a:r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*. EDSA-UCA. Mayo 2020. En porcentaje de hogares. </a:t>
                      </a:r>
                      <a:endParaRPr lang="es-MX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39" marR="8639" marT="86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154466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29F8170-3187-416D-BA97-CF40E442A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115310"/>
              </p:ext>
            </p:extLst>
          </p:nvPr>
        </p:nvGraphicFramePr>
        <p:xfrm>
          <a:off x="571101" y="1292378"/>
          <a:ext cx="7588611" cy="487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541794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11" y="6405499"/>
            <a:ext cx="904617" cy="48862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72111B6-A7E9-4EFB-9669-2A16E67C3166}"/>
              </a:ext>
            </a:extLst>
          </p:cNvPr>
          <p:cNvSpPr/>
          <p:nvPr/>
        </p:nvSpPr>
        <p:spPr>
          <a:xfrm>
            <a:off x="691329" y="6215287"/>
            <a:ext cx="8119633" cy="67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864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Fuente: EDSA COVID19, mayo 2020; empalme EDSA Agenda para la Equidad (2017-2025), Observatorio de la Deuda Social Argentina (UCA)</a:t>
            </a:r>
          </a:p>
          <a:p>
            <a:pPr marL="0" marR="0" lvl="0" indent="0" algn="just" defTabSz="4864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*Área Metropolitana de Buenos Aires (Ciudad de Buenos Aires y 30 partidos del conurbano bonaerense)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0F6B83E7-0763-446A-AA5B-3B1831FA9565}"/>
              </a:ext>
            </a:extLst>
          </p:cNvPr>
          <p:cNvGraphicFramePr>
            <a:graphicFrameLocks noGrp="1"/>
          </p:cNvGraphicFramePr>
          <p:nvPr/>
        </p:nvGraphicFramePr>
        <p:xfrm>
          <a:off x="381254" y="94871"/>
          <a:ext cx="8067342" cy="935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342">
                  <a:extLst>
                    <a:ext uri="{9D8B030D-6E8A-4147-A177-3AD203B41FA5}">
                      <a16:colId xmlns:a16="http://schemas.microsoft.com/office/drawing/2014/main" val="180462678"/>
                    </a:ext>
                  </a:extLst>
                </a:gridCol>
              </a:tblGrid>
              <a:tr h="37424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REDUCCIÓN DE LOS INGRESOS TOTALES DEL HOGAR DURANTE LA CUARENTENA</a:t>
                      </a:r>
                    </a:p>
                  </a:txBody>
                  <a:tcPr marL="8639" marR="8639" marT="86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46316"/>
                  </a:ext>
                </a:extLst>
              </a:tr>
              <a:tr h="561541">
                <a:tc>
                  <a:txBody>
                    <a:bodyPr/>
                    <a:lstStyle/>
                    <a:p>
                      <a:pPr marL="0" marR="0" lvl="0" indent="0" algn="l" defTabSz="536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Panel de 500 hogares del Área Metropolitana de Buenos Aires</a:t>
                      </a:r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*. EDSA-UCA. Mayo 2020. En porcentaje de hogares. </a:t>
                      </a:r>
                      <a:endParaRPr lang="es-MX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39" marR="8639" marT="86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154466"/>
                  </a:ext>
                </a:extLst>
              </a:tr>
            </a:tbl>
          </a:graphicData>
        </a:graphic>
      </p:graphicFrame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C397B560-B3FC-4AA6-907D-2874C466D118}"/>
              </a:ext>
            </a:extLst>
          </p:cNvPr>
          <p:cNvGraphicFramePr>
            <a:graphicFrameLocks/>
          </p:cNvGraphicFramePr>
          <p:nvPr/>
        </p:nvGraphicFramePr>
        <p:xfrm>
          <a:off x="327537" y="1307106"/>
          <a:ext cx="3551643" cy="234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FABD36B2-60EC-4A81-B970-56EC836349A3}"/>
              </a:ext>
            </a:extLst>
          </p:cNvPr>
          <p:cNvGraphicFramePr>
            <a:graphicFrameLocks/>
          </p:cNvGraphicFramePr>
          <p:nvPr/>
        </p:nvGraphicFramePr>
        <p:xfrm>
          <a:off x="581156" y="1327286"/>
          <a:ext cx="3990844" cy="234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897E107F-8B16-4B9A-99EE-5DECBC37D5F2}"/>
              </a:ext>
            </a:extLst>
          </p:cNvPr>
          <p:cNvGraphicFramePr>
            <a:graphicFrameLocks/>
          </p:cNvGraphicFramePr>
          <p:nvPr/>
        </p:nvGraphicFramePr>
        <p:xfrm>
          <a:off x="373609" y="3836628"/>
          <a:ext cx="4198391" cy="234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941D0FF7-B026-4C06-BCDF-82B15F78188B}"/>
              </a:ext>
            </a:extLst>
          </p:cNvPr>
          <p:cNvGraphicFramePr>
            <a:graphicFrameLocks/>
          </p:cNvGraphicFramePr>
          <p:nvPr/>
        </p:nvGraphicFramePr>
        <p:xfrm>
          <a:off x="4571999" y="1347467"/>
          <a:ext cx="4198391" cy="234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">
            <a:extLst>
              <a:ext uri="{FF2B5EF4-FFF2-40B4-BE49-F238E27FC236}">
                <a16:creationId xmlns:a16="http://schemas.microsoft.com/office/drawing/2014/main" id="{C2417D70-3DDE-4D58-8935-180FF69FCC31}"/>
              </a:ext>
            </a:extLst>
          </p:cNvPr>
          <p:cNvGraphicFramePr>
            <a:graphicFrameLocks/>
          </p:cNvGraphicFramePr>
          <p:nvPr/>
        </p:nvGraphicFramePr>
        <p:xfrm>
          <a:off x="4751145" y="3888463"/>
          <a:ext cx="3822707" cy="224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12238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43063" y="2357438"/>
            <a:ext cx="6500812" cy="107721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b="1" dirty="0"/>
              <a:t>EL PROCESO DE CONOCIMIENTO</a:t>
            </a:r>
            <a:endParaRPr lang="es-MX" altLang="es-AR" sz="1200" b="1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85875" y="785813"/>
            <a:ext cx="7643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sz="2800" b="1"/>
              <a:t>METODOLOGÍA EN CIENCIAS SOCIALES</a:t>
            </a: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1643063" y="3718674"/>
            <a:ext cx="6572250" cy="107791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b="1"/>
              <a:t>EL PROCESO DE INVESTIGACIÓN</a:t>
            </a: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1643063" y="5080604"/>
            <a:ext cx="6572250" cy="107721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b="1" dirty="0"/>
              <a:t>LA METODOLOGÍA DE INVESTIGACIÓN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1800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A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52400" y="188913"/>
            <a:ext cx="8763000" cy="69532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A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TRABAJO PRÁCTICO 1</a:t>
            </a:r>
            <a:endParaRPr kumimoji="0" lang="es-AR" altLang="es-AR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8352159" cy="5521512"/>
          </a:xfrm>
          <a:prstGeom prst="rect">
            <a:avLst/>
          </a:prstGeom>
          <a:solidFill>
            <a:srgbClr val="9EFC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Formule</a:t>
            </a: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un problema de investigación a partir de un argumento, una teoría o un conjunto de hechos conocidos.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Proponga una serie de preguntas relevantes que requieran de investigación empírica.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Exponga los supuestos y las hipótesis/conjeturas que están implicados en la formulación del problema. Precise hipótesis/conjeturas generales y particulares.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Identifique / recorte el dominio empírico de estudio y defina las unidades de análisis y de observación vinculados al problema a investigar.</a:t>
            </a:r>
          </a:p>
        </p:txBody>
      </p:sp>
    </p:spTree>
    <p:extLst>
      <p:ext uri="{BB962C8B-B14F-4D97-AF65-F5344CB8AC3E}">
        <p14:creationId xmlns:p14="http://schemas.microsoft.com/office/powerpoint/2010/main" val="199129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17488" y="1484313"/>
            <a:ext cx="8675687" cy="4185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100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s-AR" altLang="es-AR" sz="1800" dirty="0"/>
              <a:t>El conocimiento científico del mundo real es tributario de los esquemas teóricos que se utilicen para describir e interpretar dicho mundo. Todo conocimiento surge </a:t>
            </a:r>
            <a:r>
              <a:rPr lang="es-MX" altLang="es-AR" sz="1800" dirty="0"/>
              <a:t>siempre a partir de un recorte preconceptual del mundo conocido. Es dicho conocimiento (no el mundo) el que se pone bajo sospecha bajo nuevas teorías, supuestos o condiciones, confirmándose o refutándose o especificándose el conocimiento previo a partir de nuevas evidencias empíricas (hechos), que obligan a inferencias conceptuales que cargan con nuevas interpretaciones.  </a:t>
            </a:r>
            <a:endParaRPr lang="es-MX" altLang="es-AR" sz="1800" b="1" dirty="0"/>
          </a:p>
          <a:p>
            <a:pPr algn="just" eaLnBrk="1" hangingPunct="1">
              <a:spcBef>
                <a:spcPct val="100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s-MX" altLang="es-AR" sz="2800" b="1" dirty="0"/>
              <a:t>GENERAR EXPLICACIONES CIERTAS ACERCA DE LAS COSAS DEL MUNDO, SUS CAUSAS Y SU CONSECUENCIAS A TRAVÉS DE INFERENCIAS FUNDADAS EN TEORÍAS Y EVIDENCIAS.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71625" y="428625"/>
            <a:ext cx="609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sz="2800" b="1">
                <a:solidFill>
                  <a:schemeClr val="tx2"/>
                </a:solidFill>
              </a:rPr>
              <a:t>LA OBJETO DE LA INVESTIGACIÓN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3850" y="1916113"/>
            <a:ext cx="8569325" cy="420052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</a:pPr>
            <a:r>
              <a:rPr lang="es-AR" altLang="es-AR" sz="1800">
                <a:solidFill>
                  <a:srgbClr val="000000"/>
                </a:solidFill>
                <a:cs typeface="Arial" charset="0"/>
              </a:rPr>
              <a:t>Toda experiencia empírica se da en el marco de una abstracción o razón teórica / cosmovisión social que delimita y da cuenta de lo que debemos considerar significativo, de lo que debemos esperar o no esperar que suceda en el nivel de los hechos. 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MX" altLang="es-AR" sz="2500" b="1">
                <a:solidFill>
                  <a:srgbClr val="000000"/>
                </a:solidFill>
                <a:cs typeface="Arial" charset="0"/>
              </a:rPr>
              <a:t>INFERIR ES UN EJERCICIO DE ELABORACIÓN CONCEPTUAL EN DONDE SE PONEN EN CORRESPONDENCIA ENUNCIADOS GENERALES Y PARTICULARES: TEORÍAS – HECHOS. 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MX" altLang="es-AR" sz="2500" b="1">
                <a:solidFill>
                  <a:srgbClr val="000000"/>
                </a:solidFill>
                <a:cs typeface="Arial" charset="0"/>
              </a:rPr>
              <a:t>A PARTIR DE SUJETOS EPISTÉMICOS SITUADOS SE DESCUBREN TEORÍAS O HECHOS NO CONOCIDOS A PARTIR DE TEORÍAS Y HECHOS CONOCIDOS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71550" y="836613"/>
            <a:ext cx="79930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sz="2700" b="1">
                <a:solidFill>
                  <a:srgbClr val="333399"/>
                </a:solidFill>
                <a:cs typeface="Arial" charset="0"/>
              </a:rPr>
              <a:t>EL MÉTODO DE LA INFERENCIA CIENTÍFICA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52400" y="331788"/>
            <a:ext cx="8763000" cy="180181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2100" b="1"/>
              <a:t>¿Cuáles son las principales dificultades / reglas epistemológicas y metodológicas que enfrenta las ciencias empíricas para la producción de conocimiento científico? 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73038" y="2349500"/>
            <a:ext cx="8763000" cy="4555093"/>
          </a:xfrm>
          <a:prstGeom prst="rect">
            <a:avLst/>
          </a:prstGeom>
          <a:solidFill>
            <a:srgbClr val="79FF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2400" dirty="0"/>
              <a:t> </a:t>
            </a:r>
            <a:r>
              <a:rPr lang="es-AR" altLang="es-AR" sz="1900" dirty="0"/>
              <a:t>El conocimiento científico no se fundan en la deducción sino en la experimentación, la cual no es una construcción libre ni espontánea de la inteligencia.</a:t>
            </a:r>
            <a:endParaRPr lang="es-ES" altLang="es-AR" sz="1900" dirty="0"/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1900" dirty="0"/>
              <a:t> </a:t>
            </a:r>
            <a:r>
              <a:rPr lang="es-AR" altLang="es-AR" sz="1900" dirty="0"/>
              <a:t>La experimentación requiere de la construcción de datos simples a partir de la información compleja del mundo / objeto intervenido.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AR" altLang="es-AR" sz="1900" dirty="0"/>
              <a:t> Es necesario intervenir sobre el objeto a través de modelos teóricos (lógico-matemáticos) capaces de decodificar las representaciones ingenuas y reconstruir la complejidad de lo observado.</a:t>
            </a:r>
            <a:endParaRPr lang="es-ES" altLang="es-AR" sz="1900" dirty="0"/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AR" altLang="es-AR" sz="1900" dirty="0"/>
              <a:t> Se deben atender los “obstáculos epistemológicos” que surgen por la intervención del sujeto sobre el objeto y a la inversa.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1900" dirty="0"/>
              <a:t> </a:t>
            </a:r>
            <a:r>
              <a:rPr lang="es-AR" altLang="es-AR" sz="1900" dirty="0"/>
              <a:t>En la construcción de conocimiento la descentración y modelización resulta más compleja en las ciencias del hombre: el sujeto forma parte del objeto y el objeto del sujeto.</a:t>
            </a:r>
            <a:endParaRPr lang="es-ES" altLang="es-AR" sz="1900" dirty="0"/>
          </a:p>
        </p:txBody>
      </p:sp>
    </p:spTree>
    <p:extLst>
      <p:ext uri="{BB962C8B-B14F-4D97-AF65-F5344CB8AC3E}">
        <p14:creationId xmlns:p14="http://schemas.microsoft.com/office/powerpoint/2010/main" val="365294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1800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42875" y="115888"/>
            <a:ext cx="8821738" cy="288131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MX" altLang="es-AR" sz="2100" b="1"/>
              <a:t>Plantear un problema de investigación científico es poner en duda las características y condiciones a partir de las cuales se describe o explica un fenómeno, sea con el objetivo de confirmar o refutar tal conocimiento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s-AR" altLang="es-AR" sz="1600"/>
              <a:t> </a:t>
            </a:r>
            <a:r>
              <a:rPr lang="es-ES_tradnl" altLang="es-AR" sz="1600">
                <a:solidFill>
                  <a:srgbClr val="000000"/>
                </a:solidFill>
              </a:rPr>
              <a:t>Las tareas del investigador son tomar conocimiento de problema que otros pueden haber pasado por alto; insertarlos en un cuerpo de conocimiento e intentar resolverlos con el máximo rigor  y, primariamente, para enriquecer el conocimiento. Según eso, el investigador es un problematizador par excellence. El progreso del conocimiento consiste en plantear, aclarar y resolver nuevos problemas, pero no problemas de cualquier clase (Bunge). </a:t>
            </a:r>
            <a:endParaRPr lang="es-MX" altLang="es-AR" sz="2000" b="1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42875" y="3141663"/>
            <a:ext cx="8763000" cy="3600986"/>
          </a:xfrm>
          <a:prstGeom prst="rect">
            <a:avLst/>
          </a:prstGeom>
          <a:solidFill>
            <a:srgbClr val="9EFC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2400" dirty="0"/>
              <a:t> </a:t>
            </a:r>
            <a:r>
              <a:rPr lang="es-AR" altLang="es-AR" sz="2400" dirty="0"/>
              <a:t>Fundado en teorías, conocimientos y experiencias previas que se tiene del objeto.</a:t>
            </a:r>
            <a:endParaRPr lang="es-ES" altLang="es-AR" sz="2400" dirty="0"/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2400" dirty="0"/>
              <a:t> </a:t>
            </a:r>
            <a:r>
              <a:rPr lang="es-AR" altLang="es-AR" sz="2400" dirty="0"/>
              <a:t>Se posiciona frente a un saber científico previo y adquiere sentido en un determinado contexto histórico y socio-cultural.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AR" altLang="es-AR" sz="2400" dirty="0"/>
              <a:t> Implica interrogar desde o hacia un campo de hechos aceptados, y hacia o desde un campo de teorías aceptadas. </a:t>
            </a:r>
            <a:endParaRPr lang="es-ES" altLang="es-AR" sz="2400" dirty="0"/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AR" altLang="es-AR" sz="2400" dirty="0"/>
              <a:t> Implica exponer / mostrar las condiciones / supuestos a partir de las cuales se formula tal interrogante</a:t>
            </a:r>
            <a:endParaRPr lang="es-ES" altLang="es-A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3513" y="404813"/>
            <a:ext cx="8678862" cy="601662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AR" altLang="es-AR" sz="2500" dirty="0"/>
              <a:t>El conocimiento científico es, por definición, el resultado de la investigación científica (Bunge, cap. 4):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AR" altLang="es-AR" sz="2500" dirty="0"/>
              <a:t>… o sea, de la investigación realizada con el método y el objetivo de la ciencia. Pero la investigación, científica o no, consiste en hallar, formular problemas y luchar con ellos. No se trata simplemente de que la investigación empiece por los problemas: la investigación consiste constantemente en tratar problemas.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AR" altLang="es-AR" sz="2500" dirty="0"/>
              <a:t>…La diferencia entre la investigación original y el trabajo rutinario consiste sólo en que la primera trabaja problemas originales, o estudia problemas viejos con planteamientos originales, mientras que el trabajo científico rutinario se ocupa de problemas que también lo son, por ejemplo, problemas de un tipo conocido y estudiados por un procedimiento conocido.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63513" y="404813"/>
            <a:ext cx="8678862" cy="594042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AR" altLang="es-AR" sz="2500"/>
              <a:t> (…) El término ‘problema’ designa una dificultad que no puede resolverse automáticamente, sino que requiere una investigación, conceptual o empírica. Un problema es, pues, el primer eslabón de una cadena: Problema-Investigación-Solución.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AR" altLang="es-AR" sz="2500"/>
              <a:t>En todo problema aparecen ideas de tres clases: los supuestos (el fondo), el generador del problema, y su solución si existe. Considérese el problema: ¿Quién es el culpable? El problema presupone la existencia de un culpable; está engendrado por la función proposicional “x es el culpable”, en la cual x es la incógnita que hay que descubrir; y el problema suscita una solución de la forma “c es el culpable”, en la que c es el nombre de un individuo determinado. Dicho de otro modo, nuestro problema es “¿Cuál es el x tal que x es el culpable?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3513" y="188913"/>
            <a:ext cx="8678862" cy="624681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AR" altLang="es-AR" sz="2600"/>
              <a:t> (…) Toda pregunta tiene un determinado cuerpo de presupuestos. Como no hay pregunta sin un trasfondo, y como éste puede constar de falsedades, o de ideas debatibles, la aceptación ingenua de una pregunta sin examinar su trasfondo no tiene más valor que la aceptación ingenua de una respuesta sin examinar su fundamento.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AR" altLang="es-AR" sz="2600"/>
              <a:t>No se debe (ni se puede) eliminar los supuestos. Lo importante es tenerlos bajo control, o sea, someterlos a examen crítico.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AR" altLang="es-AR" sz="2600"/>
              <a:t>A su vez los presupuestos deben considerarse relativos: lo que en un determinado contexto es un enunciado fuera de cuestión, puede ser objeto de investigación –y por consiguiente de corrección o recusación- en otro contexto u otro ulterior estadio del desarrollo de la ciencia.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zclas">
  <a:themeElements>
    <a:clrScheme name="Mezcla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ezcl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ezcla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ezclas">
  <a:themeElements>
    <a:clrScheme name="Mezcla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ezcl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ezcla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Mezclas">
  <a:themeElements>
    <a:clrScheme name="Mezcla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ezcl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ezcla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presentaciones\Alta tensión.pot</Template>
  <TotalTime>3584</TotalTime>
  <Words>2115</Words>
  <Application>Microsoft Office PowerPoint</Application>
  <PresentationFormat>Presentación en pantalla (4:3)</PresentationFormat>
  <Paragraphs>94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Arial</vt:lpstr>
      <vt:lpstr>Arial Rounded MT Bold</vt:lpstr>
      <vt:lpstr>Calibri</vt:lpstr>
      <vt:lpstr>Tahoma</vt:lpstr>
      <vt:lpstr>Times New Roman</vt:lpstr>
      <vt:lpstr>Wingdings</vt:lpstr>
      <vt:lpstr>Mezclas</vt:lpstr>
      <vt:lpstr>1_Mezclas</vt:lpstr>
      <vt:lpstr>Office Theme</vt:lpstr>
      <vt:lpstr>2_Mezclas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UCA</dc:creator>
  <cp:lastModifiedBy>Agustín Salvia</cp:lastModifiedBy>
  <cp:revision>259</cp:revision>
  <dcterms:created xsi:type="dcterms:W3CDTF">2006-07-27T19:02:59Z</dcterms:created>
  <dcterms:modified xsi:type="dcterms:W3CDTF">2021-03-23T02:08:04Z</dcterms:modified>
</cp:coreProperties>
</file>