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53" r:id="rId2"/>
    <p:sldMasterId id="2147483865" r:id="rId3"/>
  </p:sldMasterIdLst>
  <p:notesMasterIdLst>
    <p:notesMasterId r:id="rId31"/>
  </p:notesMasterIdLst>
  <p:handoutMasterIdLst>
    <p:handoutMasterId r:id="rId32"/>
  </p:handoutMasterIdLst>
  <p:sldIdLst>
    <p:sldId id="265" r:id="rId4"/>
    <p:sldId id="353" r:id="rId5"/>
    <p:sldId id="354" r:id="rId6"/>
    <p:sldId id="344" r:id="rId7"/>
    <p:sldId id="357" r:id="rId8"/>
    <p:sldId id="333" r:id="rId9"/>
    <p:sldId id="320" r:id="rId10"/>
    <p:sldId id="355" r:id="rId11"/>
    <p:sldId id="267" r:id="rId12"/>
    <p:sldId id="382" r:id="rId13"/>
    <p:sldId id="1208" r:id="rId14"/>
    <p:sldId id="356" r:id="rId15"/>
    <p:sldId id="335" r:id="rId16"/>
    <p:sldId id="351" r:id="rId17"/>
    <p:sldId id="379" r:id="rId18"/>
    <p:sldId id="352" r:id="rId19"/>
    <p:sldId id="367" r:id="rId20"/>
    <p:sldId id="1204" r:id="rId21"/>
    <p:sldId id="1153" r:id="rId22"/>
    <p:sldId id="1205" r:id="rId23"/>
    <p:sldId id="1206" r:id="rId24"/>
    <p:sldId id="1207" r:id="rId25"/>
    <p:sldId id="280" r:id="rId26"/>
    <p:sldId id="1194" r:id="rId27"/>
    <p:sldId id="257" r:id="rId28"/>
    <p:sldId id="1200" r:id="rId29"/>
    <p:sldId id="1195" r:id="rId30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C8E"/>
    <a:srgbClr val="79FFDC"/>
    <a:srgbClr val="F10FD1"/>
    <a:srgbClr val="47B952"/>
    <a:srgbClr val="00CC99"/>
    <a:srgbClr val="00FF99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90889" autoAdjust="0"/>
  </p:normalViewPr>
  <p:slideViewPr>
    <p:cSldViewPr>
      <p:cViewPr varScale="1">
        <p:scale>
          <a:sx n="65" d="100"/>
          <a:sy n="65" d="100"/>
        </p:scale>
        <p:origin x="6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No Pobre (2019)</a:t>
            </a:r>
          </a:p>
        </c:rich>
      </c:tx>
      <c:layout>
        <c:manualLayout>
          <c:xMode val="edge"/>
          <c:yMode val="edge"/>
          <c:x val="0.36333343874184404"/>
          <c:y val="3.0418250950570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Sin empleo registrado y Seguridad Social (2019)</a:t>
            </a:r>
          </a:p>
        </c:rich>
      </c:tx>
      <c:layout>
        <c:manualLayout>
          <c:xMode val="edge"/>
          <c:yMode val="edge"/>
          <c:x val="0.2012421388502908"/>
          <c:y val="2.5516442797591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Tortas_VarITF_02!$Y$6</c:f>
              <c:strCache>
                <c:ptCount val="1"/>
                <c:pt idx="0">
                  <c:v>Sin empleo registrado y Seguridad Social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8-40B3-A96F-1EF4E9041B62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68-40B3-A96F-1EF4E9041B62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68-40B3-A96F-1EF4E9041B62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68-40B3-A96F-1EF4E9041B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Tortas_VarITF_02!$Y$7:$Y$10</c:f>
              <c:numCache>
                <c:formatCode>0.0</c:formatCode>
                <c:ptCount val="4"/>
                <c:pt idx="0">
                  <c:v>2.7748655578752106</c:v>
                </c:pt>
                <c:pt idx="1">
                  <c:v>20.427000052140784</c:v>
                </c:pt>
                <c:pt idx="2">
                  <c:v>43.18972752199376</c:v>
                </c:pt>
                <c:pt idx="3">
                  <c:v>33.608406867990247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68-40B3-A96F-1EF4E9041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Sin Programas Sociales (2019)</a:t>
            </a:r>
          </a:p>
        </c:rich>
      </c:tx>
      <c:layout>
        <c:manualLayout>
          <c:xMode val="edge"/>
          <c:yMode val="edge"/>
          <c:x val="0.30023007526593676"/>
          <c:y val="5.002624671916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Tortas_VarITF_02!$Z$6</c:f>
              <c:strCache>
                <c:ptCount val="1"/>
                <c:pt idx="0">
                  <c:v>No recibe Programas Sociales (2019)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2-46BD-A56A-31C423DB3671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42-46BD-A56A-31C423DB3671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42-46BD-A56A-31C423DB3671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42-46BD-A56A-31C423DB36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Tortas_VarITF_02!$Z$7:$Z$10</c:f>
              <c:numCache>
                <c:formatCode>0.0</c:formatCode>
                <c:ptCount val="4"/>
                <c:pt idx="0">
                  <c:v>6.1440300214478052</c:v>
                </c:pt>
                <c:pt idx="1">
                  <c:v>44.675597371223525</c:v>
                </c:pt>
                <c:pt idx="2">
                  <c:v>34.476289698408728</c:v>
                </c:pt>
                <c:pt idx="3">
                  <c:v>14.704082908920116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42-46BD-A56A-31C423DB3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Con Programas Sociales (2019)</a:t>
            </a:r>
          </a:p>
        </c:rich>
      </c:tx>
      <c:layout>
        <c:manualLayout>
          <c:xMode val="edge"/>
          <c:yMode val="edge"/>
          <c:x val="0.1810978333590654"/>
          <c:y val="1.5033716939228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Tortas_VarITF_02!$AA$6</c:f>
              <c:strCache>
                <c:ptCount val="1"/>
                <c:pt idx="0">
                  <c:v>Recibe Programas Sociales (2019)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D-41D6-8C5E-5E1FADC402FB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BD-41D6-8C5E-5E1FADC402FB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BD-41D6-8C5E-5E1FADC402FB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BD-41D6-8C5E-5E1FADC402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Tortas_VarITF_02!$AA$7:$AA$10</c:f>
              <c:numCache>
                <c:formatCode>0.0</c:formatCode>
                <c:ptCount val="4"/>
                <c:pt idx="0">
                  <c:v>3.2998954773483682</c:v>
                </c:pt>
                <c:pt idx="1">
                  <c:v>18.850743815252304</c:v>
                </c:pt>
                <c:pt idx="2">
                  <c:v>49.259072932110001</c:v>
                </c:pt>
                <c:pt idx="3">
                  <c:v>28.590287775289351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BD-41D6-8C5E-5E1FADC40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845230183884205E-2"/>
          <c:y val="2.6328179464718562E-2"/>
          <c:w val="0.94988888606975186"/>
          <c:h val="0.77420404757094474"/>
        </c:manualLayout>
      </c:layout>
      <c:lineChart>
        <c:grouping val="standard"/>
        <c:varyColors val="0"/>
        <c:ser>
          <c:idx val="0"/>
          <c:order val="0"/>
          <c:tx>
            <c:strRef>
              <c:f>'GRÁFICOS CONFIANZAS'!$A$180</c:f>
              <c:strCache>
                <c:ptCount val="1"/>
                <c:pt idx="0">
                  <c:v>CONFIANZA EN EL GOBIERNO NACIONAL</c:v>
                </c:pt>
              </c:strCache>
            </c:strRef>
          </c:tx>
          <c:spPr>
            <a:ln w="57150" cap="rnd">
              <a:solidFill>
                <a:srgbClr val="4472C4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0895290004197244E-2"/>
                  <c:y val="4.547599591111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A1-49DF-B5C9-859B3321F15B}"/>
                </c:ext>
              </c:extLst>
            </c:dLbl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CONFIANZAS'!$B$179:$L$179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'GRÁFICOS CONFIANZAS'!$B$180:$L$180</c:f>
              <c:numCache>
                <c:formatCode>0.0</c:formatCode>
                <c:ptCount val="11"/>
                <c:pt idx="0">
                  <c:v>31.829526575231643</c:v>
                </c:pt>
                <c:pt idx="1">
                  <c:v>49.392964617488687</c:v>
                </c:pt>
                <c:pt idx="2">
                  <c:v>29.991580585282627</c:v>
                </c:pt>
                <c:pt idx="3">
                  <c:v>23.485323313334032</c:v>
                </c:pt>
                <c:pt idx="4">
                  <c:v>25.165236548253201</c:v>
                </c:pt>
                <c:pt idx="5">
                  <c:v>29.181203325545194</c:v>
                </c:pt>
                <c:pt idx="6">
                  <c:v>23.570080408273029</c:v>
                </c:pt>
                <c:pt idx="7">
                  <c:v>28.4</c:v>
                </c:pt>
                <c:pt idx="8">
                  <c:v>19.3</c:v>
                </c:pt>
                <c:pt idx="9">
                  <c:v>19</c:v>
                </c:pt>
                <c:pt idx="10">
                  <c:v>49.505007314337277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A1-49DF-B5C9-859B3321F15B}"/>
            </c:ext>
          </c:extLst>
        </c:ser>
        <c:ser>
          <c:idx val="1"/>
          <c:order val="1"/>
          <c:tx>
            <c:strRef>
              <c:f>'GRÁFICOS CONFIANZAS'!$A$181</c:f>
              <c:strCache>
                <c:ptCount val="1"/>
                <c:pt idx="0">
                  <c:v>CONFIANZA EN LA JUSTICIA</c:v>
                </c:pt>
              </c:strCache>
            </c:strRef>
          </c:tx>
          <c:spPr>
            <a:ln w="57150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CONFIANZAS'!$B$179:$L$179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'GRÁFICOS CONFIANZAS'!$B$181:$L$181</c:f>
              <c:numCache>
                <c:formatCode>0.0</c:formatCode>
                <c:ptCount val="11"/>
                <c:pt idx="0">
                  <c:v>21.363677947751238</c:v>
                </c:pt>
                <c:pt idx="1">
                  <c:v>23.681762871373131</c:v>
                </c:pt>
                <c:pt idx="2">
                  <c:v>17.649675131348037</c:v>
                </c:pt>
                <c:pt idx="3">
                  <c:v>19.270381803183632</c:v>
                </c:pt>
                <c:pt idx="4">
                  <c:v>17.788508398395489</c:v>
                </c:pt>
                <c:pt idx="5">
                  <c:v>19.652196398762801</c:v>
                </c:pt>
                <c:pt idx="6">
                  <c:v>12.8761500849921</c:v>
                </c:pt>
                <c:pt idx="7">
                  <c:v>11.7</c:v>
                </c:pt>
                <c:pt idx="8">
                  <c:v>7</c:v>
                </c:pt>
                <c:pt idx="9">
                  <c:v>10.3</c:v>
                </c:pt>
                <c:pt idx="10">
                  <c:v>14.816947352291107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A1-49DF-B5C9-859B3321F15B}"/>
            </c:ext>
          </c:extLst>
        </c:ser>
        <c:ser>
          <c:idx val="2"/>
          <c:order val="2"/>
          <c:tx>
            <c:strRef>
              <c:f>'GRÁFICOS CONFIANZAS'!$A$182</c:f>
              <c:strCache>
                <c:ptCount val="1"/>
                <c:pt idx="0">
                  <c:v>CONFIANZA EN LOS PARTIDOS POLÍTICOS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spPr>
                <a:solidFill>
                  <a:prstClr val="white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1A1-49DF-B5C9-859B3321F15B}"/>
                </c:ext>
              </c:extLst>
            </c:dLbl>
            <c:dLbl>
              <c:idx val="9"/>
              <c:spPr>
                <a:solidFill>
                  <a:schemeClr val="lt1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F1A1-49DF-B5C9-859B3321F15B}"/>
                </c:ext>
              </c:extLst>
            </c:dLbl>
            <c:dLbl>
              <c:idx val="10"/>
              <c:spPr>
                <a:solidFill>
                  <a:schemeClr val="lt1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1A1-49DF-B5C9-859B3321F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CONFIANZAS'!$B$179:$L$179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'GRÁFICOS CONFIANZAS'!$B$182:$L$182</c:f>
              <c:numCache>
                <c:formatCode>0.0</c:formatCode>
                <c:ptCount val="11"/>
                <c:pt idx="0">
                  <c:v>7.1725540139929489</c:v>
                </c:pt>
                <c:pt idx="1">
                  <c:v>11.438257603029411</c:v>
                </c:pt>
                <c:pt idx="2">
                  <c:v>8.6592224640451985</c:v>
                </c:pt>
                <c:pt idx="3">
                  <c:v>12.504248068620115</c:v>
                </c:pt>
                <c:pt idx="4">
                  <c:v>7.6158685809333635</c:v>
                </c:pt>
                <c:pt idx="5">
                  <c:v>9.6627049156105258</c:v>
                </c:pt>
                <c:pt idx="6">
                  <c:v>6.1900900765993683</c:v>
                </c:pt>
                <c:pt idx="7">
                  <c:v>5.8950450382996848</c:v>
                </c:pt>
                <c:pt idx="8">
                  <c:v>5.6000000000000005</c:v>
                </c:pt>
                <c:pt idx="9">
                  <c:v>8.7999999999999989</c:v>
                </c:pt>
                <c:pt idx="10">
                  <c:v>13.651708548711989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1A1-49DF-B5C9-859B3321F15B}"/>
            </c:ext>
          </c:extLst>
        </c:ser>
        <c:ser>
          <c:idx val="3"/>
          <c:order val="3"/>
          <c:tx>
            <c:strRef>
              <c:f>'GRÁFICOS CONFIANZAS'!$A$183</c:f>
              <c:strCache>
                <c:ptCount val="1"/>
                <c:pt idx="0">
                  <c:v>CONFIANZA EN LOS EMPRESARIOS</c:v>
                </c:pt>
              </c:strCache>
            </c:strRef>
          </c:tx>
          <c:spPr>
            <a:ln w="57150" cap="rnd">
              <a:solidFill>
                <a:srgbClr val="5B9BD5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1995042109681309E-2"/>
                  <c:y val="-5.0262942849130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A1-49DF-B5C9-859B3321F15B}"/>
                </c:ext>
              </c:extLst>
            </c:dLbl>
            <c:dLbl>
              <c:idx val="9"/>
              <c:layout>
                <c:manualLayout>
                  <c:x val="-3.299251986719498E-2"/>
                  <c:y val="-4.06890489731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543179081987555E-2"/>
                      <c:h val="5.47029303653759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1A1-49DF-B5C9-859B3321F15B}"/>
                </c:ext>
              </c:extLst>
            </c:dLbl>
            <c:dLbl>
              <c:idx val="10"/>
              <c:layout>
                <c:manualLayout>
                  <c:x val="-2.1995042109681309E-2"/>
                  <c:y val="-5.2656416318136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A1-49DF-B5C9-859B3321F15B}"/>
                </c:ext>
              </c:extLst>
            </c:dLbl>
            <c:spPr>
              <a:noFill/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CONFIANZAS'!$B$179:$L$179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'GRÁFICOS CONFIANZAS'!$B$183:$L$183</c:f>
              <c:numCache>
                <c:formatCode>General</c:formatCode>
                <c:ptCount val="11"/>
                <c:pt idx="8" formatCode="0.0">
                  <c:v>9.3258126011639</c:v>
                </c:pt>
                <c:pt idx="9" formatCode="0.0">
                  <c:v>11.8389549503562</c:v>
                </c:pt>
                <c:pt idx="10" formatCode="0.0">
                  <c:v>15.037284383308085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1A1-49DF-B5C9-859B3321F15B}"/>
            </c:ext>
          </c:extLst>
        </c:ser>
        <c:ser>
          <c:idx val="4"/>
          <c:order val="4"/>
          <c:tx>
            <c:strRef>
              <c:f>'GRÁFICOS CONFIANZAS'!$A$184</c:f>
              <c:strCache>
                <c:ptCount val="1"/>
                <c:pt idx="0">
                  <c:v>CONFIANZA EN LA IGLESIA</c:v>
                </c:pt>
              </c:strCache>
            </c:strRef>
          </c:tx>
          <c:spPr>
            <a:ln w="5715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CONFIANZAS'!$B$179:$L$179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'GRÁFICOS CONFIANZAS'!$B$184:$L$184</c:f>
              <c:numCache>
                <c:formatCode>0.0</c:formatCode>
                <c:ptCount val="11"/>
                <c:pt idx="0">
                  <c:v>50.146546591218595</c:v>
                </c:pt>
                <c:pt idx="1">
                  <c:v>51.858376494934895</c:v>
                </c:pt>
                <c:pt idx="2">
                  <c:v>53.368814645272806</c:v>
                </c:pt>
                <c:pt idx="3">
                  <c:v>57.497345589529758</c:v>
                </c:pt>
                <c:pt idx="4">
                  <c:v>59.209175493246057</c:v>
                </c:pt>
                <c:pt idx="5">
                  <c:v>61.122397150340745</c:v>
                </c:pt>
                <c:pt idx="6">
                  <c:v>50.952113604732155</c:v>
                </c:pt>
                <c:pt idx="7">
                  <c:v>45.176056802366098</c:v>
                </c:pt>
                <c:pt idx="8">
                  <c:v>39.4</c:v>
                </c:pt>
                <c:pt idx="9">
                  <c:v>41.3</c:v>
                </c:pt>
                <c:pt idx="10">
                  <c:v>43.130663920074383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1A1-49DF-B5C9-859B3321F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769632"/>
        <c:axId val="370770024"/>
      </c:lineChart>
      <c:catAx>
        <c:axId val="3707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370770024"/>
        <c:crosses val="autoZero"/>
        <c:auto val="1"/>
        <c:lblAlgn val="ctr"/>
        <c:lblOffset val="100"/>
        <c:noMultiLvlLbl val="0"/>
      </c:catAx>
      <c:valAx>
        <c:axId val="37077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3707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777729881312473E-3"/>
          <c:y val="0.90754860070379428"/>
          <c:w val="0.97664585479617916"/>
          <c:h val="9.2451327113181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64-4E51-B269-13EF612E68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4-4E51-B269-13EF612E6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GRÁFICOS!$A$20:$K$21</c:f>
              <c:multiLvlStrCache>
                <c:ptCount val="11"/>
                <c:lvl>
                  <c:pt idx="1">
                    <c:v>Medio profesional</c:v>
                  </c:pt>
                  <c:pt idx="2">
                    <c:v>Medio no profesional</c:v>
                  </c:pt>
                  <c:pt idx="3">
                    <c:v>Trabajador integrado</c:v>
                  </c:pt>
                  <c:pt idx="4">
                    <c:v>Trabajador marginal</c:v>
                  </c:pt>
                  <c:pt idx="5">
                    <c:v>Medio alto</c:v>
                  </c:pt>
                  <c:pt idx="6">
                    <c:v>Medio bajo</c:v>
                  </c:pt>
                  <c:pt idx="7">
                    <c:v>Bajo</c:v>
                  </c:pt>
                  <c:pt idx="8">
                    <c:v>Muy bajo</c:v>
                  </c:pt>
                  <c:pt idx="9">
                    <c:v>No pobre</c:v>
                  </c:pt>
                  <c:pt idx="10">
                    <c:v>Pobre</c:v>
                  </c:pt>
                </c:lvl>
                <c:lvl>
                  <c:pt idx="0">
                    <c:v>TOTAL</c:v>
                  </c:pt>
                  <c:pt idx="1">
                    <c:v>ESTRATO SOCIO-OCUPACIONAL</c:v>
                  </c:pt>
                  <c:pt idx="5">
                    <c:v>NIVEL SOCIO-ECONÓMICO</c:v>
                  </c:pt>
                  <c:pt idx="9">
                    <c:v>POBREZA POR INGRESOS</c:v>
                  </c:pt>
                </c:lvl>
              </c:multiLvlStrCache>
            </c:multiLvlStrRef>
          </c:cat>
          <c:val>
            <c:numRef>
              <c:f>GRÁFICOS!$A$22:$K$22</c:f>
              <c:numCache>
                <c:formatCode>0.0</c:formatCode>
                <c:ptCount val="11"/>
                <c:pt idx="0">
                  <c:v>49.505007314337277</c:v>
                </c:pt>
                <c:pt idx="1">
                  <c:v>36.799999999999997</c:v>
                </c:pt>
                <c:pt idx="2">
                  <c:v>40.299999999999997</c:v>
                </c:pt>
                <c:pt idx="3">
                  <c:v>53.7</c:v>
                </c:pt>
                <c:pt idx="4">
                  <c:v>63.7</c:v>
                </c:pt>
                <c:pt idx="5">
                  <c:v>37.425970009642349</c:v>
                </c:pt>
                <c:pt idx="6">
                  <c:v>43.746736940771655</c:v>
                </c:pt>
                <c:pt idx="7">
                  <c:v>54.696320808016033</c:v>
                </c:pt>
                <c:pt idx="8">
                  <c:v>62.278711359083971</c:v>
                </c:pt>
                <c:pt idx="9">
                  <c:v>43.94267000479276</c:v>
                </c:pt>
                <c:pt idx="10">
                  <c:v>60.708708822075849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64-4E51-B269-13EF612E6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271883032"/>
        <c:axId val="271882248"/>
      </c:barChart>
      <c:catAx>
        <c:axId val="27188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271882248"/>
        <c:crosses val="autoZero"/>
        <c:auto val="1"/>
        <c:lblAlgn val="ctr"/>
        <c:lblOffset val="100"/>
        <c:noMultiLvlLbl val="0"/>
      </c:catAx>
      <c:valAx>
        <c:axId val="27188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27188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1'!$A$14</c:f>
              <c:strCache>
                <c:ptCount val="1"/>
                <c:pt idx="0">
                  <c:v>DISCONFORMIDAD CON EL FUNCIONAMIENTO DE LA DEMOCRACIA</c:v>
                </c:pt>
              </c:strCache>
            </c:strRef>
          </c:tx>
          <c:spPr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1'!$B$13:$L$13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'GRÁFICOS 1'!$B$14:$L$14</c:f>
              <c:numCache>
                <c:formatCode>0.0</c:formatCode>
                <c:ptCount val="11"/>
                <c:pt idx="0">
                  <c:v>52.467617735343218</c:v>
                </c:pt>
                <c:pt idx="1">
                  <c:v>37.532841062607375</c:v>
                </c:pt>
                <c:pt idx="2">
                  <c:v>53.645374551177646</c:v>
                </c:pt>
                <c:pt idx="3">
                  <c:v>49.635551656031289</c:v>
                </c:pt>
                <c:pt idx="4">
                  <c:v>54.598733439428635</c:v>
                </c:pt>
                <c:pt idx="5">
                  <c:v>50.208542044372301</c:v>
                </c:pt>
                <c:pt idx="6">
                  <c:v>52.596320454836878</c:v>
                </c:pt>
                <c:pt idx="7">
                  <c:v>58.2</c:v>
                </c:pt>
                <c:pt idx="8">
                  <c:v>65.599999999999994</c:v>
                </c:pt>
                <c:pt idx="9">
                  <c:v>62.6</c:v>
                </c:pt>
                <c:pt idx="10">
                  <c:v>33.618726772588559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3-43C9-AACD-71EF7C3B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368198752"/>
        <c:axId val="368199536"/>
      </c:barChart>
      <c:lineChart>
        <c:grouping val="standard"/>
        <c:varyColors val="0"/>
        <c:ser>
          <c:idx val="1"/>
          <c:order val="1"/>
          <c:tx>
            <c:strRef>
              <c:f>'GRÁFICOS 1'!$A$15</c:f>
              <c:strCache>
                <c:ptCount val="1"/>
                <c:pt idx="0">
                  <c:v>No pobre</c:v>
                </c:pt>
              </c:strCache>
            </c:strRef>
          </c:tx>
          <c:spPr>
            <a:ln w="57150" cap="rnd">
              <a:solidFill>
                <a:srgbClr val="9EFC8E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1'!$B$13:$L$13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'GRÁFICOS 1'!$B$15:$L$15</c:f>
              <c:numCache>
                <c:formatCode>0.0</c:formatCode>
                <c:ptCount val="11"/>
                <c:pt idx="0">
                  <c:v>49.404044117647061</c:v>
                </c:pt>
                <c:pt idx="1">
                  <c:v>35.109926470588235</c:v>
                </c:pt>
                <c:pt idx="2">
                  <c:v>51.01213235294118</c:v>
                </c:pt>
                <c:pt idx="3">
                  <c:v>47.349264705882355</c:v>
                </c:pt>
                <c:pt idx="4">
                  <c:v>52.352205882352948</c:v>
                </c:pt>
                <c:pt idx="5">
                  <c:v>44.937132352941177</c:v>
                </c:pt>
                <c:pt idx="6">
                  <c:v>45.830514705882351</c:v>
                </c:pt>
                <c:pt idx="7">
                  <c:v>48.6</c:v>
                </c:pt>
                <c:pt idx="8">
                  <c:v>63.5</c:v>
                </c:pt>
                <c:pt idx="9">
                  <c:v>59.2</c:v>
                </c:pt>
                <c:pt idx="10">
                  <c:v>36.358782848439468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73-43C9-AACD-71EF7C3B3755}"/>
            </c:ext>
          </c:extLst>
        </c:ser>
        <c:ser>
          <c:idx val="2"/>
          <c:order val="2"/>
          <c:tx>
            <c:strRef>
              <c:f>'GRÁFICOS 1'!$A$16</c:f>
              <c:strCache>
                <c:ptCount val="1"/>
                <c:pt idx="0">
                  <c:v>Pobre 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1'!$B$13:$L$13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'GRÁFICOS 1'!$B$16:$L$16</c:f>
              <c:numCache>
                <c:formatCode>0.0</c:formatCode>
                <c:ptCount val="11"/>
                <c:pt idx="0">
                  <c:v>69.170419847328247</c:v>
                </c:pt>
                <c:pt idx="1">
                  <c:v>51.665076335877863</c:v>
                </c:pt>
                <c:pt idx="2">
                  <c:v>67.833206106870222</c:v>
                </c:pt>
                <c:pt idx="3">
                  <c:v>61.876526717557248</c:v>
                </c:pt>
                <c:pt idx="4">
                  <c:v>66.617557251908394</c:v>
                </c:pt>
                <c:pt idx="5">
                  <c:v>64.429389312977094</c:v>
                </c:pt>
                <c:pt idx="6">
                  <c:v>67.2</c:v>
                </c:pt>
                <c:pt idx="7">
                  <c:v>63.7</c:v>
                </c:pt>
                <c:pt idx="8">
                  <c:v>71.900000000000006</c:v>
                </c:pt>
                <c:pt idx="9">
                  <c:v>70.2</c:v>
                </c:pt>
                <c:pt idx="10">
                  <c:v>28.099685283389093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73-43C9-AACD-71EF7C3B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198752"/>
        <c:axId val="368199536"/>
      </c:lineChart>
      <c:catAx>
        <c:axId val="3681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368199536"/>
        <c:crosses val="autoZero"/>
        <c:auto val="1"/>
        <c:lblAlgn val="ctr"/>
        <c:lblOffset val="100"/>
        <c:noMultiLvlLbl val="0"/>
      </c:catAx>
      <c:valAx>
        <c:axId val="36819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36819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Con empleo registrado y Seguridad Social (2019)</a:t>
            </a:r>
          </a:p>
        </c:rich>
      </c:tx>
      <c:layout>
        <c:manualLayout>
          <c:xMode val="edge"/>
          <c:yMode val="edge"/>
          <c:x val="0.1907846225104215"/>
          <c:y val="2.06144820132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Tortas_VarITF_02!$X$6</c:f>
              <c:strCache>
                <c:ptCount val="1"/>
                <c:pt idx="0">
                  <c:v>Con empleo registrado y Seguridad Social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F-4C48-A56E-3B476408899C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F-4C48-A56E-3B476408899C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6F-4C48-A56E-3B476408899C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6F-4C48-A56E-3B47640889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Tortas_VarITF_02!$X$7:$X$10</c:f>
              <c:numCache>
                <c:formatCode>0.0</c:formatCode>
                <c:ptCount val="4"/>
                <c:pt idx="0">
                  <c:v>6.4044635480895229</c:v>
                </c:pt>
                <c:pt idx="1">
                  <c:v>44.295837587634324</c:v>
                </c:pt>
                <c:pt idx="2">
                  <c:v>36.929176674515467</c:v>
                </c:pt>
                <c:pt idx="3">
                  <c:v>12.370522189760829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6F-4C48-A56E-3B4764088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Sin empleo registrado y Seguridad Social (2019)</a:t>
            </a:r>
          </a:p>
        </c:rich>
      </c:tx>
      <c:layout>
        <c:manualLayout>
          <c:xMode val="edge"/>
          <c:yMode val="edge"/>
          <c:x val="0.2012421388502908"/>
          <c:y val="2.5516442797591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Tortas_VarITF_02!$Y$6</c:f>
              <c:strCache>
                <c:ptCount val="1"/>
                <c:pt idx="0">
                  <c:v>Sin empleo registrado y Seguridad Social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8-40B3-A96F-1EF4E9041B62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68-40B3-A96F-1EF4E9041B62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68-40B3-A96F-1EF4E9041B62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68-40B3-A96F-1EF4E9041B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Tortas_VarITF_02!$Y$7:$Y$10</c:f>
              <c:numCache>
                <c:formatCode>0.0</c:formatCode>
                <c:ptCount val="4"/>
                <c:pt idx="0">
                  <c:v>2.7748655578752106</c:v>
                </c:pt>
                <c:pt idx="1">
                  <c:v>20.427000052140784</c:v>
                </c:pt>
                <c:pt idx="2">
                  <c:v>43.18972752199376</c:v>
                </c:pt>
                <c:pt idx="3">
                  <c:v>33.608406867990247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68-40B3-A96F-1EF4E9041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Sin Programas Sociales (2019)</a:t>
            </a:r>
          </a:p>
        </c:rich>
      </c:tx>
      <c:layout>
        <c:manualLayout>
          <c:xMode val="edge"/>
          <c:yMode val="edge"/>
          <c:x val="0.30023007526593676"/>
          <c:y val="5.002624671916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Tortas_VarITF_02!$Z$6</c:f>
              <c:strCache>
                <c:ptCount val="1"/>
                <c:pt idx="0">
                  <c:v>No recibe Programas Sociales (2019)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2-46BD-A56A-31C423DB3671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42-46BD-A56A-31C423DB3671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42-46BD-A56A-31C423DB3671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42-46BD-A56A-31C423DB36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Tortas_VarITF_02!$Z$7:$Z$10</c:f>
              <c:numCache>
                <c:formatCode>0.0</c:formatCode>
                <c:ptCount val="4"/>
                <c:pt idx="0">
                  <c:v>6.1440300214478052</c:v>
                </c:pt>
                <c:pt idx="1">
                  <c:v>44.675597371223525</c:v>
                </c:pt>
                <c:pt idx="2">
                  <c:v>34.476289698408728</c:v>
                </c:pt>
                <c:pt idx="3">
                  <c:v>14.704082908920116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42-46BD-A56A-31C423DB3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Con Programas Sociales (2019)</a:t>
            </a:r>
          </a:p>
        </c:rich>
      </c:tx>
      <c:layout>
        <c:manualLayout>
          <c:xMode val="edge"/>
          <c:yMode val="edge"/>
          <c:x val="0.1810978333590654"/>
          <c:y val="1.5033716939228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Tortas_VarITF_02!$AA$6</c:f>
              <c:strCache>
                <c:ptCount val="1"/>
                <c:pt idx="0">
                  <c:v>Recibe Programas Sociales (2019)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D-41D6-8C5E-5E1FADC402FB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BD-41D6-8C5E-5E1FADC402FB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BD-41D6-8C5E-5E1FADC402FB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BD-41D6-8C5E-5E1FADC402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Tortas_VarITF_02!$AA$7:$AA$10</c:f>
              <c:numCache>
                <c:formatCode>0.0</c:formatCode>
                <c:ptCount val="4"/>
                <c:pt idx="0">
                  <c:v>3.2998954773483682</c:v>
                </c:pt>
                <c:pt idx="1">
                  <c:v>18.850743815252304</c:v>
                </c:pt>
                <c:pt idx="2">
                  <c:v>49.259072932110001</c:v>
                </c:pt>
                <c:pt idx="3">
                  <c:v>28.590287775289351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BD-41D6-8C5E-5E1FADC40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'6_gráfico tortas (2)'!$C$6</c:f>
              <c:strCache>
                <c:ptCount val="1"/>
                <c:pt idx="0">
                  <c:v>REDUCCIÓN DEL INGRESO FAMILIAR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5-4350-87C6-C8638B2DC37E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5-4350-87C6-C8638B2DC37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55-4350-87C6-C8638B2DC37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55-4350-87C6-C8638B2DC3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97817A5-4349-4C12-B4D7-E5CDE360D07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55-4350-87C6-C8638B2DC37E}"/>
                </c:ext>
              </c:extLst>
            </c:dLbl>
            <c:dLbl>
              <c:idx val="1"/>
              <c:layout>
                <c:manualLayout>
                  <c:x val="2.2727532189371395E-2"/>
                  <c:y val="6.703771090363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55-4350-87C6-C8638B2DC37E}"/>
                </c:ext>
              </c:extLst>
            </c:dLbl>
            <c:dLbl>
              <c:idx val="2"/>
              <c:layout>
                <c:manualLayout>
                  <c:x val="-3.9467591513535585E-2"/>
                  <c:y val="-8.066163713483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5-4350-87C6-C8638B2DC37E}"/>
                </c:ext>
              </c:extLst>
            </c:dLbl>
            <c:dLbl>
              <c:idx val="3"/>
              <c:layout>
                <c:manualLayout>
                  <c:x val="2.1527777189201125E-2"/>
                  <c:y val="-1.79248082521865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5-4350-87C6-C8638B2DC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'6_gráfico tortas (2)'!$B$7:$B$10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'6_gráfico tortas (2)'!$C$7:$C$10</c:f>
              <c:numCache>
                <c:formatCode>0.0</c:formatCode>
                <c:ptCount val="4"/>
                <c:pt idx="0">
                  <c:v>5.3</c:v>
                </c:pt>
                <c:pt idx="1">
                  <c:v>37.1</c:v>
                </c:pt>
                <c:pt idx="2">
                  <c:v>38.799999999999997</c:v>
                </c:pt>
                <c:pt idx="3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55-4350-87C6-C8638B2DC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6.0008094434573583E-2"/>
          <c:w val="0.90964129483814526"/>
          <c:h val="0.6213913863897331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'5_gráfico barras apiladas_02'!$B$28</c:f>
              <c:strCache>
                <c:ptCount val="1"/>
                <c:pt idx="0">
                  <c:v>Se incrementaron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01-4F51-8485-60DA349D79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'5_gráfico barras apiladas_02'!$C$27:$G$27</c:f>
              <c:strCache>
                <c:ptCount val="5"/>
                <c:pt idx="0">
                  <c:v>Total</c:v>
                </c:pt>
                <c:pt idx="1">
                  <c:v>Medio profesional</c:v>
                </c:pt>
                <c:pt idx="2">
                  <c:v>Medio no profesional</c:v>
                </c:pt>
                <c:pt idx="3">
                  <c:v>Obrero integrado</c:v>
                </c:pt>
                <c:pt idx="4">
                  <c:v>Trabajador marginal</c:v>
                </c:pt>
              </c:strCache>
            </c:strRef>
          </c:cat>
          <c:val>
            <c:numRef>
              <c:f>'5_gráfico barras apiladas_02'!$C$28:$G$28</c:f>
              <c:numCache>
                <c:formatCode>0.0</c:formatCode>
                <c:ptCount val="5"/>
                <c:pt idx="0">
                  <c:v>5.3083593666891966</c:v>
                </c:pt>
                <c:pt idx="1">
                  <c:v>3.2708590618034017</c:v>
                </c:pt>
                <c:pt idx="2">
                  <c:v>3.4587681166282724</c:v>
                </c:pt>
                <c:pt idx="3">
                  <c:v>4.9042004700580044</c:v>
                </c:pt>
                <c:pt idx="4">
                  <c:v>11.050091553380378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5-4F75-AF5E-C70C90A517F3}"/>
            </c:ext>
          </c:extLst>
        </c:ser>
        <c:ser>
          <c:idx val="4"/>
          <c:order val="1"/>
          <c:tx>
            <c:strRef>
              <c:f>'5_gráfico barras apiladas_02'!$B$29</c:f>
              <c:strCache>
                <c:ptCount val="1"/>
                <c:pt idx="0">
                  <c:v>No cambiaron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01-4F51-8485-60DA349D79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'5_gráfico barras apiladas_02'!$C$27:$G$27</c:f>
              <c:strCache>
                <c:ptCount val="5"/>
                <c:pt idx="0">
                  <c:v>Total</c:v>
                </c:pt>
                <c:pt idx="1">
                  <c:v>Medio profesional</c:v>
                </c:pt>
                <c:pt idx="2">
                  <c:v>Medio no profesional</c:v>
                </c:pt>
                <c:pt idx="3">
                  <c:v>Obrero integrado</c:v>
                </c:pt>
                <c:pt idx="4">
                  <c:v>Trabajador marginal</c:v>
                </c:pt>
              </c:strCache>
            </c:strRef>
          </c:cat>
          <c:val>
            <c:numRef>
              <c:f>'5_gráfico barras apiladas_02'!$C$29:$G$29</c:f>
              <c:numCache>
                <c:formatCode>0.0</c:formatCode>
                <c:ptCount val="5"/>
                <c:pt idx="0">
                  <c:v>37.087674948588251</c:v>
                </c:pt>
                <c:pt idx="1">
                  <c:v>48.862346631174717</c:v>
                </c:pt>
                <c:pt idx="2">
                  <c:v>51.166026355458683</c:v>
                </c:pt>
                <c:pt idx="3">
                  <c:v>24.257156043943549</c:v>
                </c:pt>
                <c:pt idx="4">
                  <c:v>33.911074659642622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5-4F75-AF5E-C70C90A517F3}"/>
            </c:ext>
          </c:extLst>
        </c:ser>
        <c:ser>
          <c:idx val="5"/>
          <c:order val="2"/>
          <c:tx>
            <c:strRef>
              <c:f>'5_gráfico barras apiladas_02'!$B$30</c:f>
              <c:strCache>
                <c:ptCount val="1"/>
                <c:pt idx="0">
                  <c:v>Se redujeron hasta un 50%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401-4F51-8485-60DA349D79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'5_gráfico barras apiladas_02'!$C$27:$G$27</c:f>
              <c:strCache>
                <c:ptCount val="5"/>
                <c:pt idx="0">
                  <c:v>Total</c:v>
                </c:pt>
                <c:pt idx="1">
                  <c:v>Medio profesional</c:v>
                </c:pt>
                <c:pt idx="2">
                  <c:v>Medio no profesional</c:v>
                </c:pt>
                <c:pt idx="3">
                  <c:v>Obrero integrado</c:v>
                </c:pt>
                <c:pt idx="4">
                  <c:v>Trabajador marginal</c:v>
                </c:pt>
              </c:strCache>
            </c:strRef>
          </c:cat>
          <c:val>
            <c:numRef>
              <c:f>'5_gráfico barras apiladas_02'!$C$30:$G$30</c:f>
              <c:numCache>
                <c:formatCode>0.0</c:formatCode>
                <c:ptCount val="5"/>
                <c:pt idx="0">
                  <c:v>38.819803675161708</c:v>
                </c:pt>
                <c:pt idx="1">
                  <c:v>33.640551548201849</c:v>
                </c:pt>
                <c:pt idx="2">
                  <c:v>25.601677189547917</c:v>
                </c:pt>
                <c:pt idx="3">
                  <c:v>51.114462232142387</c:v>
                </c:pt>
                <c:pt idx="4">
                  <c:v>35.773955627703337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5-4F75-AF5E-C70C90A517F3}"/>
            </c:ext>
          </c:extLst>
        </c:ser>
        <c:ser>
          <c:idx val="0"/>
          <c:order val="3"/>
          <c:tx>
            <c:strRef>
              <c:f>'5_gráfico barras apiladas_02'!$B$31</c:f>
              <c:strCache>
                <c:ptCount val="1"/>
                <c:pt idx="0">
                  <c:v> Se redujeron más de un 50%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1-4F51-8485-60DA349D79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'5_gráfico barras apiladas_02'!$C$27:$G$27</c:f>
              <c:strCache>
                <c:ptCount val="5"/>
                <c:pt idx="0">
                  <c:v>Total</c:v>
                </c:pt>
                <c:pt idx="1">
                  <c:v>Medio profesional</c:v>
                </c:pt>
                <c:pt idx="2">
                  <c:v>Medio no profesional</c:v>
                </c:pt>
                <c:pt idx="3">
                  <c:v>Obrero integrado</c:v>
                </c:pt>
                <c:pt idx="4">
                  <c:v>Trabajador marginal</c:v>
                </c:pt>
              </c:strCache>
            </c:strRef>
          </c:cat>
          <c:val>
            <c:numRef>
              <c:f>'5_gráfico barras apiladas_02'!$C$31:$G$31</c:f>
              <c:numCache>
                <c:formatCode>0.0</c:formatCode>
                <c:ptCount val="5"/>
                <c:pt idx="0">
                  <c:v>18.784162009561058</c:v>
                </c:pt>
                <c:pt idx="1">
                  <c:v>14.226242758819973</c:v>
                </c:pt>
                <c:pt idx="2">
                  <c:v>19.773528338365086</c:v>
                </c:pt>
                <c:pt idx="3">
                  <c:v>19.724181253856081</c:v>
                </c:pt>
                <c:pt idx="4">
                  <c:v>19.264878159273653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45-4F75-AF5E-C70C90A51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30841632"/>
        <c:axId val="530847512"/>
        <c:extLst/>
      </c:barChart>
      <c:catAx>
        <c:axId val="5308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530847512"/>
        <c:crosses val="autoZero"/>
        <c:auto val="1"/>
        <c:lblAlgn val="ctr"/>
        <c:lblOffset val="100"/>
        <c:noMultiLvlLbl val="0"/>
      </c:catAx>
      <c:valAx>
        <c:axId val="530847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30841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13413618954451"/>
          <c:y val="0.86700845814857075"/>
          <c:w val="0.79203733329189963"/>
          <c:h val="0.11761455752424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No Pobre (2019)</a:t>
            </a:r>
          </a:p>
        </c:rich>
      </c:tx>
      <c:layout>
        <c:manualLayout>
          <c:xMode val="edge"/>
          <c:yMode val="edge"/>
          <c:x val="0.36333343874184404"/>
          <c:y val="3.0418250950570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100" b="1" baseline="0">
                <a:solidFill>
                  <a:sysClr val="windowText" lastClr="000000"/>
                </a:solidFill>
                <a:latin typeface="Arial" panose="020B0604020202020204" pitchFamily="34" charset="0"/>
              </a:rPr>
              <a:t>Con empleo registrado y Seguridad Social (2019)</a:t>
            </a:r>
          </a:p>
        </c:rich>
      </c:tx>
      <c:layout>
        <c:manualLayout>
          <c:xMode val="edge"/>
          <c:yMode val="edge"/>
          <c:x val="0.1907846225104215"/>
          <c:y val="2.06144820132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048603864276001"/>
          <c:y val="0.12727978172688892"/>
          <c:w val="0.73414329232942266"/>
          <c:h val="0.72253628375504442"/>
        </c:manualLayout>
      </c:layout>
      <c:doughnutChart>
        <c:varyColors val="1"/>
        <c:ser>
          <c:idx val="0"/>
          <c:order val="0"/>
          <c:tx>
            <c:strRef>
              <c:f>Tortas_VarITF_02!$X$6</c:f>
              <c:strCache>
                <c:ptCount val="1"/>
                <c:pt idx="0">
                  <c:v>Con empleo registrado y Seguridad Social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F-4C48-A56E-3B476408899C}"/>
              </c:ext>
            </c:extLst>
          </c:dPt>
          <c:dPt>
            <c:idx val="1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F-4C48-A56E-3B476408899C}"/>
              </c:ext>
            </c:extLst>
          </c:dPt>
          <c:dPt>
            <c:idx val="2"/>
            <c:bubble3D val="0"/>
            <c:spPr>
              <a:solidFill>
                <a:srgbClr val="F7964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6F-4C48-A56E-3B476408899C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6F-4C48-A56E-3B47640889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Tortas_VarITF_02!$V$7:$V$10</c:f>
              <c:strCache>
                <c:ptCount val="4"/>
                <c:pt idx="0">
                  <c:v>Se incrementaron</c:v>
                </c:pt>
                <c:pt idx="1">
                  <c:v>No cambiaron</c:v>
                </c:pt>
                <c:pt idx="2">
                  <c:v>Se redujeron hasta un 50%</c:v>
                </c:pt>
                <c:pt idx="3">
                  <c:v> Se redujeron más de un 50%</c:v>
                </c:pt>
              </c:strCache>
            </c:strRef>
          </c:cat>
          <c:val>
            <c:numRef>
              <c:f>Tortas_VarITF_02!$X$7:$X$10</c:f>
              <c:numCache>
                <c:formatCode>0.0</c:formatCode>
                <c:ptCount val="4"/>
                <c:pt idx="0">
                  <c:v>6.4044635480895229</c:v>
                </c:pt>
                <c:pt idx="1">
                  <c:v>44.295837587634324</c:v>
                </c:pt>
                <c:pt idx="2">
                  <c:v>36.929176674515467</c:v>
                </c:pt>
                <c:pt idx="3">
                  <c:v>12.370522189760829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6F-4C48-A56E-3B4764088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15824478250901"/>
          <c:w val="0.99617114125794537"/>
          <c:h val="0.131957801391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516BA2C1-18BA-4244-AB10-2271B16D56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506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A5EA6E3-959B-464F-950F-20B2B47398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745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EA6E3-959B-464F-950F-20B2B473982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10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>
                <a:cs typeface="+mn-cs"/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195A726-6FB1-4999-A88A-9ABCE0211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13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AFB1-F75E-4D02-B659-1B94C892BC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61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83EA-51B7-42C1-85E6-49619C578E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8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1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C16A-A6D3-4D10-8958-0914432BB338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A920-5F3F-4F00-BC59-AB72169BDF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6109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637F-0CE9-458A-A589-A4527CA9C4A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0F94-85C9-4AED-BF1E-7A8E1CAA72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6743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2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5"/>
          </a:xfr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8649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7298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3pPr>
            <a:lvl4pPr marL="1459482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94597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43246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91896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40545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89195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E729-9BFE-449E-B2B3-2C8A49E9F75A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1CEA-0D59-4EAF-A152-FF7E1A7E0F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19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993"/>
            </a:lvl1pPr>
            <a:lvl2pPr>
              <a:defRPr sz="2540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993"/>
            </a:lvl1pPr>
            <a:lvl2pPr>
              <a:defRPr sz="2540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7FB2-76FE-4BF5-BB55-DA2C1B17A7D7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382D-AFFA-4465-B14C-58F60B938D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362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6494" indent="0">
              <a:buNone/>
              <a:defRPr sz="2086" b="1"/>
            </a:lvl2pPr>
            <a:lvl3pPr marL="972987" indent="0">
              <a:buNone/>
              <a:defRPr sz="1905" b="1"/>
            </a:lvl3pPr>
            <a:lvl4pPr marL="1459482" indent="0">
              <a:buNone/>
              <a:defRPr sz="1723" b="1"/>
            </a:lvl4pPr>
            <a:lvl5pPr marL="1945975" indent="0">
              <a:buNone/>
              <a:defRPr sz="1723" b="1"/>
            </a:lvl5pPr>
            <a:lvl6pPr marL="2432469" indent="0">
              <a:buNone/>
              <a:defRPr sz="1723" b="1"/>
            </a:lvl6pPr>
            <a:lvl7pPr marL="2918963" indent="0">
              <a:buNone/>
              <a:defRPr sz="1723" b="1"/>
            </a:lvl7pPr>
            <a:lvl8pPr marL="3405456" indent="0">
              <a:buNone/>
              <a:defRPr sz="1723" b="1"/>
            </a:lvl8pPr>
            <a:lvl9pPr marL="3891951" indent="0">
              <a:buNone/>
              <a:defRPr sz="1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40"/>
            </a:lvl1pPr>
            <a:lvl2pPr>
              <a:defRPr sz="2086"/>
            </a:lvl2pPr>
            <a:lvl3pPr>
              <a:defRPr sz="1905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6494" indent="0">
              <a:buNone/>
              <a:defRPr sz="2086" b="1"/>
            </a:lvl2pPr>
            <a:lvl3pPr marL="972987" indent="0">
              <a:buNone/>
              <a:defRPr sz="1905" b="1"/>
            </a:lvl3pPr>
            <a:lvl4pPr marL="1459482" indent="0">
              <a:buNone/>
              <a:defRPr sz="1723" b="1"/>
            </a:lvl4pPr>
            <a:lvl5pPr marL="1945975" indent="0">
              <a:buNone/>
              <a:defRPr sz="1723" b="1"/>
            </a:lvl5pPr>
            <a:lvl6pPr marL="2432469" indent="0">
              <a:buNone/>
              <a:defRPr sz="1723" b="1"/>
            </a:lvl6pPr>
            <a:lvl7pPr marL="2918963" indent="0">
              <a:buNone/>
              <a:defRPr sz="1723" b="1"/>
            </a:lvl7pPr>
            <a:lvl8pPr marL="3405456" indent="0">
              <a:buNone/>
              <a:defRPr sz="1723" b="1"/>
            </a:lvl8pPr>
            <a:lvl9pPr marL="3891951" indent="0">
              <a:buNone/>
              <a:defRPr sz="1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540"/>
            </a:lvl1pPr>
            <a:lvl2pPr>
              <a:defRPr sz="2086"/>
            </a:lvl2pPr>
            <a:lvl3pPr>
              <a:defRPr sz="1905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6272-42E9-44BC-974B-1842CDDAEC6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C16A-8DCF-4D14-815F-4C8A390855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3532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78DB-BF76-4A37-B705-72A23D86918B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3EF8-D08A-4288-A768-C19EAE8007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24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7A8D-2B99-4B5B-AC68-2C119CBFCC88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5642-37C8-4352-A5F4-6C58371303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81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2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4"/>
          </a:xfrm>
        </p:spPr>
        <p:txBody>
          <a:bodyPr/>
          <a:lstStyle>
            <a:lvl1pPr>
              <a:defRPr sz="3356"/>
            </a:lvl1pPr>
            <a:lvl2pPr>
              <a:defRPr sz="2993"/>
            </a:lvl2pPr>
            <a:lvl3pPr>
              <a:defRPr sz="2540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86494" indent="0">
              <a:buNone/>
              <a:defRPr sz="1270"/>
            </a:lvl2pPr>
            <a:lvl3pPr marL="972987" indent="0">
              <a:buNone/>
              <a:defRPr sz="1088"/>
            </a:lvl3pPr>
            <a:lvl4pPr marL="1459482" indent="0">
              <a:buNone/>
              <a:defRPr sz="907"/>
            </a:lvl4pPr>
            <a:lvl5pPr marL="1945975" indent="0">
              <a:buNone/>
              <a:defRPr sz="907"/>
            </a:lvl5pPr>
            <a:lvl6pPr marL="2432469" indent="0">
              <a:buNone/>
              <a:defRPr sz="907"/>
            </a:lvl6pPr>
            <a:lvl7pPr marL="2918963" indent="0">
              <a:buNone/>
              <a:defRPr sz="907"/>
            </a:lvl7pPr>
            <a:lvl8pPr marL="3405456" indent="0">
              <a:buNone/>
              <a:defRPr sz="907"/>
            </a:lvl8pPr>
            <a:lvl9pPr marL="38919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EF67-F8FA-4100-A1D5-2D71021833AC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B1D2-C26D-4837-80BD-4C09D87DC540}" type="slidenum">
              <a:rPr lang="en-US"/>
              <a:pPr>
                <a:defRPr/>
              </a:pPr>
              <a:t>‹Nº›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34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F1C24-D4AC-4B4F-B749-2A0D19CD96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500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56"/>
            </a:lvl1pPr>
            <a:lvl2pPr marL="486494" indent="0">
              <a:buNone/>
              <a:defRPr sz="2993"/>
            </a:lvl2pPr>
            <a:lvl3pPr marL="972987" indent="0">
              <a:buNone/>
              <a:defRPr sz="2540"/>
            </a:lvl3pPr>
            <a:lvl4pPr marL="1459482" indent="0">
              <a:buNone/>
              <a:defRPr sz="2086"/>
            </a:lvl4pPr>
            <a:lvl5pPr marL="1945975" indent="0">
              <a:buNone/>
              <a:defRPr sz="2086"/>
            </a:lvl5pPr>
            <a:lvl6pPr marL="2432469" indent="0">
              <a:buNone/>
              <a:defRPr sz="2086"/>
            </a:lvl6pPr>
            <a:lvl7pPr marL="2918963" indent="0">
              <a:buNone/>
              <a:defRPr sz="2086"/>
            </a:lvl7pPr>
            <a:lvl8pPr marL="3405456" indent="0">
              <a:buNone/>
              <a:defRPr sz="2086"/>
            </a:lvl8pPr>
            <a:lvl9pPr marL="3891951" indent="0">
              <a:buNone/>
              <a:defRPr sz="208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51"/>
            </a:lvl1pPr>
            <a:lvl2pPr marL="486494" indent="0">
              <a:buNone/>
              <a:defRPr sz="1270"/>
            </a:lvl2pPr>
            <a:lvl3pPr marL="972987" indent="0">
              <a:buNone/>
              <a:defRPr sz="1088"/>
            </a:lvl3pPr>
            <a:lvl4pPr marL="1459482" indent="0">
              <a:buNone/>
              <a:defRPr sz="907"/>
            </a:lvl4pPr>
            <a:lvl5pPr marL="1945975" indent="0">
              <a:buNone/>
              <a:defRPr sz="907"/>
            </a:lvl5pPr>
            <a:lvl6pPr marL="2432469" indent="0">
              <a:buNone/>
              <a:defRPr sz="907"/>
            </a:lvl6pPr>
            <a:lvl7pPr marL="2918963" indent="0">
              <a:buNone/>
              <a:defRPr sz="907"/>
            </a:lvl7pPr>
            <a:lvl8pPr marL="3405456" indent="0">
              <a:buNone/>
              <a:defRPr sz="907"/>
            </a:lvl8pPr>
            <a:lvl9pPr marL="38919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5A0B-8D38-44B6-929E-CB04A26A2D3D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05BE-185A-4709-A76E-706D4D6AD3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26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CE19-E2E1-432F-991D-7172F998B28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637E-0575-4650-9E61-0595A1DA5C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159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F879-B4F2-499E-91CA-A4AF898B58FD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AA13-5076-4EA3-8BC3-AA7ADC5547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082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AR" altLang="es-A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s-AR" altLang="es-AR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9201524-CF74-40D7-82ED-5A23E4FCFF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804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7D47-1B5B-4F68-8F3C-44846C423F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788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5A33-D621-41E6-924D-0249706D91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202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9C69-86A2-49C6-AE97-6D17D5087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620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5881-5973-4C4A-8863-1BD94B520C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692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318C-C3CD-4AAE-97FB-62C94319DA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725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3A80-DA47-47E0-92E8-B43F5EC8BD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30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D076-D209-49BE-9338-C8BF813EAC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485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306A-8AFE-46A5-ABB9-C141EE5D5A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46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9B3A-33DC-4389-A593-6E91E107FB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29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0DF9-AF45-469A-A48C-7991376023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558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D104-48D6-42DF-9A8E-DAEA566279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A44BE-2EFE-4589-BCD5-5457394874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45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94822-D18C-4243-8DE2-827D2A126B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74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C3D6-5B5D-4F4E-98CC-21EC1DC248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75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75D3-4D22-4E55-9838-B6B781B061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6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0BA0-20CC-4CA0-BB1E-038A56ADFF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09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BB4AF-AA84-4DF9-AEF1-510F337715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97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33400" y="152400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57200" y="1752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9D95B8B-3988-4D4E-9A9B-F883AC1C29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75" tIns="53638" rIns="107275" bIns="53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75" tIns="53638" rIns="107275" bIns="53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text styles</a:t>
            </a:r>
          </a:p>
          <a:p>
            <a:pPr lvl="1"/>
            <a:r>
              <a:rPr lang="en-US" altLang="es-AR"/>
              <a:t>Second level</a:t>
            </a:r>
          </a:p>
          <a:p>
            <a:pPr lvl="2"/>
            <a:r>
              <a:rPr lang="en-US" altLang="es-AR"/>
              <a:t>Third level</a:t>
            </a:r>
          </a:p>
          <a:p>
            <a:pPr lvl="3"/>
            <a:r>
              <a:rPr lang="en-US" altLang="es-AR"/>
              <a:t>Fourth level</a:t>
            </a:r>
          </a:p>
          <a:p>
            <a:pPr lvl="4"/>
            <a:r>
              <a:rPr lang="en-US" altLang="es-A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107275" tIns="53638" rIns="107275" bIns="53638" numCol="1" anchor="ctr" anchorCtr="0" compatLnSpc="1">
            <a:prstTxWarp prst="textNoShape">
              <a:avLst/>
            </a:prstTxWarp>
          </a:bodyPr>
          <a:lstStyle>
            <a:lvl1pPr>
              <a:defRPr sz="127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AD49EF-0909-4D9F-A46A-9E5DCE0AB203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7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107275" tIns="53638" rIns="107275" bIns="53638" numCol="1" anchor="ctr" anchorCtr="0" compatLnSpc="1">
            <a:prstTxWarp prst="textNoShape">
              <a:avLst/>
            </a:prstTxWarp>
          </a:bodyPr>
          <a:lstStyle>
            <a:lvl1pPr algn="r">
              <a:defRPr sz="127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D25F6B-B246-4B70-89AA-57AB19F72A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2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slow">
    <p:push dir="u"/>
  </p:transition>
  <p:txStyles>
    <p:titleStyle>
      <a:lvl1pPr algn="ctr" defTabSz="486494" rtl="0" eaLnBrk="0" fontAlgn="base" hangingPunct="0">
        <a:spcBef>
          <a:spcPct val="0"/>
        </a:spcBef>
        <a:spcAft>
          <a:spcPct val="0"/>
        </a:spcAft>
        <a:defRPr sz="4716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86494" rtl="0" eaLnBrk="0" fontAlgn="base" hangingPunct="0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86494" rtl="0" eaLnBrk="0" fontAlgn="base" hangingPunct="0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86494" rtl="0" eaLnBrk="0" fontAlgn="base" hangingPunct="0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86494" rtl="0" eaLnBrk="0" fontAlgn="base" hangingPunct="0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86494" algn="ctr" defTabSz="486494" rtl="0" fontAlgn="base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72987" algn="ctr" defTabSz="486494" rtl="0" fontAlgn="base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459482" algn="ctr" defTabSz="486494" rtl="0" fontAlgn="base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945975" algn="ctr" defTabSz="486494" rtl="0" fontAlgn="base">
        <a:spcBef>
          <a:spcPct val="0"/>
        </a:spcBef>
        <a:spcAft>
          <a:spcPct val="0"/>
        </a:spcAft>
        <a:defRPr sz="471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64870" indent="-364870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56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90553" indent="-304058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9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16234" indent="-243247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4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702728" indent="-243247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86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89221" indent="-243247" algn="l" defTabSz="4864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86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675716" indent="-243247" algn="l" defTabSz="486494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62209" indent="-243247" algn="l" defTabSz="486494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648703" indent="-243247" algn="l" defTabSz="486494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135197" indent="-243247" algn="l" defTabSz="486494" rtl="0" eaLnBrk="1" latinLnBrk="0" hangingPunct="1">
        <a:spcBef>
          <a:spcPct val="20000"/>
        </a:spcBef>
        <a:buFont typeface="Arial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6494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72987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9482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45975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32469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18963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05456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91951" algn="l" defTabSz="486494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33400" y="152400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57200" y="1752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s-AR" altLang="es-A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B27125-2756-4046-A12E-BF9E04E581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42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8131175" cy="397033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/>
              <a:t>METODOLOGÍA Y TÉCNICAS DE INVESTIGACIÓN EN CIENCIAS SOCIALES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/>
              <a:t>Titular: Agustín Salvia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AR" altLang="es-AR" sz="2800" b="1"/>
              <a:t>TEÓRICO 1: 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AR" altLang="es-AR" sz="2800" b="1"/>
              <a:t>EL PROBLEMA, EL MÉTODO Y EL PROCESO DE INVESTIGACIÓN CIENTÍFICA (1° PARTE)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3513" y="404813"/>
            <a:ext cx="8678862" cy="59404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500"/>
              <a:t> (…) El término ‘problema’ designa una dificultad que no puede resolverse automáticamente, sino que requiere una investigación, conceptual o empírica. Un problema es, pues, el primer eslabón de una cadena: Problema-Investigación-Solución.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AR" altLang="es-AR" sz="2500"/>
              <a:t>En todo problema aparecen ideas de tres clases: los supuestos (el fondo), el generador del problema, y su solución si existe. Considérese el problema: ¿Quién es el culpable? El problema presupone la existencia de un culpable; está engendrado por la función proposicional “x es el culpable”, en la cual x es la incógnita que hay que descubrir; y el problema suscita una solución de la forma “c es el culpable”, en la que c es el nombre de un individuo determinado. Dicho de otro modo, nuestro problema es “¿Cuál es el x tal que x es el culpable?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43063" y="2357438"/>
            <a:ext cx="6500812" cy="107721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EL PROCESO DE CONOCIMIENTO</a:t>
            </a:r>
            <a:endParaRPr lang="es-MX" altLang="es-AR" sz="12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87624" y="137937"/>
            <a:ext cx="764381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 dirty="0"/>
              <a:t>DESCANSO INTERMEDIO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s-MX" altLang="es-AR" sz="2800" b="1" dirty="0"/>
              <a:t>SEGUNDA PARTE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643063" y="3718674"/>
            <a:ext cx="6572250" cy="10779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/>
              <a:t>EL PROCESO DE INVESTIGACIÓN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1643063" y="5080604"/>
            <a:ext cx="6572250" cy="107721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EL DISEÑO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07033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1692275" y="620713"/>
            <a:ext cx="6480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800" b="1">
                <a:solidFill>
                  <a:schemeClr val="tx2"/>
                </a:solidFill>
              </a:rPr>
              <a:t>EL CONOCIMIENTO: OBJETO, REPRESENTACIÓN Y SENTIDO</a:t>
            </a:r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250825" y="1844675"/>
            <a:ext cx="8569325" cy="48323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800" dirty="0"/>
              <a:t>El conocimiento científico no opera de manera inductiva (derivando enunciados generales a partir de enunciados particulares), ni deductiva (derivando enunciados particulares a partir de enunciados generales), tampoco está determinado por la experiencia (como manifestación directa e inmediata de la realidad), sino que se crea y recrea conocimiento ejerciendo permanentes y dialécticas conexiones entre las representaciones teóricas y el campo de las representaciones que surgen de la problematización de la experiencia.</a:t>
            </a:r>
            <a:endParaRPr lang="es-AR" altLang="es-AR" sz="2800" dirty="0"/>
          </a:p>
        </p:txBody>
      </p:sp>
    </p:spTree>
    <p:extLst>
      <p:ext uri="{BB962C8B-B14F-4D97-AF65-F5344CB8AC3E}">
        <p14:creationId xmlns:p14="http://schemas.microsoft.com/office/powerpoint/2010/main" val="57525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1916113"/>
            <a:ext cx="8569325" cy="4678362"/>
          </a:xfrm>
          <a:prstGeom prst="rect">
            <a:avLst/>
          </a:prstGeom>
          <a:solidFill>
            <a:srgbClr val="CCCC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s-AR" altLang="es-AR" sz="1600" i="1" dirty="0">
                <a:solidFill>
                  <a:srgbClr val="000000"/>
                </a:solidFill>
              </a:rPr>
              <a:t>… </a:t>
            </a:r>
            <a:r>
              <a:rPr lang="es-AR" altLang="es-AR" sz="1600" i="1" dirty="0" err="1">
                <a:solidFill>
                  <a:srgbClr val="000000"/>
                </a:solidFill>
              </a:rPr>
              <a:t>Bachelard</a:t>
            </a:r>
            <a:r>
              <a:rPr lang="es-AR" altLang="es-AR" sz="1600" i="1" dirty="0">
                <a:solidFill>
                  <a:srgbClr val="000000"/>
                </a:solidFill>
              </a:rPr>
              <a:t> afirma que la “opinión” es el principal obstáculo epistemológico que debe enfrentar el trabajo científico.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s-AR" altLang="es-AR" sz="1600" b="1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500" b="1" dirty="0"/>
              <a:t>INFERIR ES UN EJERCICIO DE ELABORACIÓN CONCEPTUAL EN DONDE SE PONEN EN CORRESPONDENCIA ENUNCIADOS GENERALES Y PARTICULARES: TEORÍAS – HECHOS.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500" b="1" dirty="0"/>
              <a:t>IMPLICA HACER OBSERVABLES (CONCEPTUALIZAR) HECHOS Y PROCESOS NO OBSERVADOS A PARTIR DE HECHOS Y PROCESOS OBSERVADOS CUYA VALIDEZ SE FUNDA EN TEORÍAS ACEPTADAS O EN SUPUESTOS VALIDADOS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24075" y="981075"/>
            <a:ext cx="540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>
                <a:solidFill>
                  <a:schemeClr val="tx2"/>
                </a:solidFill>
              </a:rPr>
              <a:t>LA INFERENCIA CIENTÍFICA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1692275" y="166688"/>
            <a:ext cx="6480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s-ES" altLang="es-AR" sz="2800" b="1">
                <a:solidFill>
                  <a:schemeClr val="tx2"/>
                </a:solidFill>
              </a:rPr>
              <a:t>EL CONOCIMIENTO: OBJETO, REPRESENTACIÓN Y SENTIDO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" altLang="es-AR" sz="2800" b="1">
              <a:solidFill>
                <a:schemeClr val="tx2"/>
              </a:solidFill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57375"/>
            <a:ext cx="8532813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7488" y="1484313"/>
            <a:ext cx="8675687" cy="3908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10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s-AR" altLang="es-AR" sz="1800" dirty="0"/>
              <a:t>El conocimiento científico del mundo real es tributario de los esquemas teóricos que se apliquen para describir e interpretar dicho mundo. Todo conocimiento surge </a:t>
            </a:r>
            <a:r>
              <a:rPr lang="es-MX" altLang="es-AR" sz="1800" dirty="0"/>
              <a:t>siempre a partir de un reconocimiento teórico previo del mundo conocido. Es dicho conocimiento (no el mundo) el que se pone bajo sospecha bajo nuevas teorías, supuestos o condiciones, confirmándose o refutándose o especificándose el conocimiento previo a partir de nuevas evidencias e interpretaciones.  </a:t>
            </a:r>
            <a:endParaRPr lang="es-MX" altLang="es-AR" sz="1800" b="1" dirty="0"/>
          </a:p>
          <a:p>
            <a:pPr algn="just" eaLnBrk="1" hangingPunct="1">
              <a:spcBef>
                <a:spcPct val="10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s-MX" altLang="es-AR" sz="2800" b="1" dirty="0"/>
              <a:t>GENERAR EXPLICACIONES CIERTAS ACERCA DE LAS COSAS DEL MUNDO, SUS CAUSAS Y SU CONSECUENCIAS A TRAVÉS DE INFERENCIAS FUNDADAS EN TEORÍAS Y EVIDENCIAS.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71625" y="428625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>
                <a:solidFill>
                  <a:schemeClr val="tx2"/>
                </a:solidFill>
              </a:rPr>
              <a:t>LA OBJETO DE LA INVESTIGACIÓN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52400" y="331788"/>
            <a:ext cx="8763000" cy="18018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100" b="1"/>
              <a:t>¿Cuáles son las principales dificultades / reglas epistemológicas y metodológicas que enfrenta las ciencias empíricas para la producción de conocimiento científico? 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73038" y="2349500"/>
            <a:ext cx="8763000" cy="4262438"/>
          </a:xfrm>
          <a:prstGeom prst="rect">
            <a:avLst/>
          </a:prstGeom>
          <a:solidFill>
            <a:srgbClr val="79F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/>
              <a:t> </a:t>
            </a:r>
            <a:r>
              <a:rPr lang="es-AR" altLang="es-AR" sz="1900"/>
              <a:t>No se fundan en la deducción sino en la experimentación, la cual no es una construcción libre ni espontánea de la inteligencia.</a:t>
            </a:r>
            <a:endParaRPr lang="es-ES" altLang="es-AR" sz="190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1900"/>
              <a:t> </a:t>
            </a:r>
            <a:r>
              <a:rPr lang="es-AR" altLang="es-AR" sz="1900"/>
              <a:t>La experimentación requiere de la construcción de datos simples a partir de la información compleja del mundo / objeto intervenido.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AR" altLang="es-AR" sz="1900"/>
              <a:t> Es necesario intervenir sobre el objeto a través de modelos teóricos (lógico-matemáticos) capaces de decodificar las representaciones ingenuas y reconstruir la complejidad de lo observado.</a:t>
            </a:r>
            <a:endParaRPr lang="es-ES" altLang="es-AR" sz="190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AR" altLang="es-AR" sz="1900"/>
              <a:t> Se deben atender los “obstáculos epistemológicos” que surgen por la intervención del sujeto sobre el objeto y a la inversa.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1900"/>
              <a:t> </a:t>
            </a:r>
            <a:r>
              <a:rPr lang="es-AR" altLang="es-AR" sz="1900"/>
              <a:t>En la construcción de conocimiento la descentración y modelización resulta más compleja en las ciencias del hombre: el sujeto forma parte del objeto y el objeto del sujeto.</a:t>
            </a:r>
            <a:endParaRPr lang="es-ES" altLang="es-AR" sz="1900"/>
          </a:p>
        </p:txBody>
      </p:sp>
    </p:spTree>
    <p:extLst>
      <p:ext uri="{BB962C8B-B14F-4D97-AF65-F5344CB8AC3E}">
        <p14:creationId xmlns:p14="http://schemas.microsoft.com/office/powerpoint/2010/main" val="365294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179512" y="2244060"/>
            <a:ext cx="8713787" cy="236988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defRPr/>
            </a:pPr>
            <a:r>
              <a:rPr lang="es-ES" altLang="es-AR" b="1" dirty="0">
                <a:solidFill>
                  <a:srgbClr val="000000"/>
                </a:solidFill>
                <a:cs typeface="+mn-cs"/>
              </a:rPr>
              <a:t>EJEMPLO DE PROBLEMAS DE INVESTIGACIÓN</a:t>
            </a:r>
          </a:p>
          <a:p>
            <a:pPr marL="0" indent="0" algn="ctr" eaLnBrk="1" hangingPunct="1"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defRPr/>
            </a:pPr>
            <a:r>
              <a:rPr lang="es-ES" altLang="es-AR" dirty="0">
                <a:solidFill>
                  <a:srgbClr val="000000"/>
                </a:solidFill>
                <a:cs typeface="+mn-cs"/>
              </a:rPr>
              <a:t>(INFERIR SUPUESTOS SUBYASCENTES)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AutoNum type="arabicPeriod"/>
              <a:defRPr/>
            </a:pPr>
            <a:endParaRPr lang="es-ES" altLang="es-AR" sz="20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91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196752"/>
            <a:ext cx="8173140" cy="6149183"/>
          </a:xfrm>
          <a:ln>
            <a:noFill/>
          </a:ln>
        </p:spPr>
        <p:txBody>
          <a:bodyPr>
            <a:noAutofit/>
          </a:bodyPr>
          <a:lstStyle/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63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¿En qué medida la sociedad argentina es más desigual en el marco de los efectos generados por las políticas de aislamiento social preventivo y obligatorio a las que ha obligado la crisis sanitaria generada por el COVID19? </a:t>
            </a: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63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¿Qué efectos socialmente estructurantes está generando la actual crisis sanitaria sobre la estructura ocupacional de los hogares y de la población que reside en el Área Metropolitana de Buenos Aires?</a:t>
            </a: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63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¿Cuánto de los efectos sociales regresivos que está generando la actual crisis habrá de perdurar en el futuro inmediato, o incluso deben considerarse como posible base de un piso más alto de exclusión estructural?</a:t>
            </a:r>
          </a:p>
          <a:p>
            <a:pPr lvl="1"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endParaRPr lang="es-MX" sz="2177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endParaRPr lang="es-MX" sz="1916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endParaRPr lang="es-AR" sz="1842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499" y="6236223"/>
            <a:ext cx="1028832" cy="4481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691669-FB34-48FA-B13B-0A62AFCF1351}"/>
              </a:ext>
            </a:extLst>
          </p:cNvPr>
          <p:cNvSpPr txBox="1"/>
          <p:nvPr/>
        </p:nvSpPr>
        <p:spPr>
          <a:xfrm>
            <a:off x="467544" y="188640"/>
            <a:ext cx="8173140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defRPr/>
            </a:pPr>
            <a:r>
              <a:rPr lang="es-ES" altLang="es-AR" sz="263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HIPOTETIZAR RESPUESTAS POSIBLES</a:t>
            </a:r>
          </a:p>
        </p:txBody>
      </p:sp>
    </p:spTree>
    <p:extLst>
      <p:ext uri="{BB962C8B-B14F-4D97-AF65-F5344CB8AC3E}">
        <p14:creationId xmlns:p14="http://schemas.microsoft.com/office/powerpoint/2010/main" val="238022644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72111B6-A7E9-4EFB-9669-2A16E67C3166}"/>
              </a:ext>
            </a:extLst>
          </p:cNvPr>
          <p:cNvSpPr/>
          <p:nvPr/>
        </p:nvSpPr>
        <p:spPr>
          <a:xfrm>
            <a:off x="691329" y="6215287"/>
            <a:ext cx="8119633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Fuente: EDSA COVID19, mayo 2020; empalme EDSA Agenda para la Equidad (2017-2025), Observatorio de la Deuda Social Argentina (UCA)</a:t>
            </a:r>
          </a:p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*Área Metropolitana de Buenos Aires (Ciudad de Buenos Aires y 30 partidos del conurbano bonaerense)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F6B83E7-0763-446A-AA5B-3B1831FA9565}"/>
              </a:ext>
            </a:extLst>
          </p:cNvPr>
          <p:cNvGraphicFramePr>
            <a:graphicFrameLocks noGrp="1"/>
          </p:cNvGraphicFramePr>
          <p:nvPr/>
        </p:nvGraphicFramePr>
        <p:xfrm>
          <a:off x="381254" y="94871"/>
          <a:ext cx="8067342" cy="935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42">
                  <a:extLst>
                    <a:ext uri="{9D8B030D-6E8A-4147-A177-3AD203B41FA5}">
                      <a16:colId xmlns:a16="http://schemas.microsoft.com/office/drawing/2014/main" val="180462678"/>
                    </a:ext>
                  </a:extLst>
                </a:gridCol>
              </a:tblGrid>
              <a:tr h="37424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REDUCCIÓN DE LOS INGRESOS TOTALES DEL HOGAR DURANTE LA CUARENTENA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46316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marL="0" marR="0" lvl="0" indent="0" algn="l" defTabSz="536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Panel de 500 hogares del Área Metropolitana de Buenos Aires</a:t>
                      </a: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*. EDSA-UCA. Mayo 2020. En porcentaje de hogares. </a:t>
                      </a:r>
                      <a:endParaRPr lang="es-MX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54466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C397B560-B3FC-4AA6-907D-2874C466D118}"/>
              </a:ext>
            </a:extLst>
          </p:cNvPr>
          <p:cNvGraphicFramePr>
            <a:graphicFrameLocks/>
          </p:cNvGraphicFramePr>
          <p:nvPr/>
        </p:nvGraphicFramePr>
        <p:xfrm>
          <a:off x="327537" y="1307106"/>
          <a:ext cx="3551643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FABD36B2-60EC-4A81-B970-56EC836349A3}"/>
              </a:ext>
            </a:extLst>
          </p:cNvPr>
          <p:cNvGraphicFramePr>
            <a:graphicFrameLocks/>
          </p:cNvGraphicFramePr>
          <p:nvPr/>
        </p:nvGraphicFramePr>
        <p:xfrm>
          <a:off x="581156" y="1327286"/>
          <a:ext cx="3990844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897E107F-8B16-4B9A-99EE-5DECBC37D5F2}"/>
              </a:ext>
            </a:extLst>
          </p:cNvPr>
          <p:cNvGraphicFramePr>
            <a:graphicFrameLocks/>
          </p:cNvGraphicFramePr>
          <p:nvPr/>
        </p:nvGraphicFramePr>
        <p:xfrm>
          <a:off x="373609" y="3836628"/>
          <a:ext cx="4198391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941D0FF7-B026-4C06-BCDF-82B15F78188B}"/>
              </a:ext>
            </a:extLst>
          </p:cNvPr>
          <p:cNvGraphicFramePr>
            <a:graphicFrameLocks/>
          </p:cNvGraphicFramePr>
          <p:nvPr/>
        </p:nvGraphicFramePr>
        <p:xfrm>
          <a:off x="4571999" y="1347467"/>
          <a:ext cx="4198391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C2417D70-3DDE-4D58-8935-180FF69FCC31}"/>
              </a:ext>
            </a:extLst>
          </p:cNvPr>
          <p:cNvGraphicFramePr>
            <a:graphicFrameLocks/>
          </p:cNvGraphicFramePr>
          <p:nvPr/>
        </p:nvGraphicFramePr>
        <p:xfrm>
          <a:off x="4751145" y="3888463"/>
          <a:ext cx="3822707" cy="224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838776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43063" y="2357438"/>
            <a:ext cx="6500812" cy="107721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EL PROCESO DE CONOCIMIENTO</a:t>
            </a:r>
            <a:endParaRPr lang="es-MX" altLang="es-AR" sz="12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85875" y="785813"/>
            <a:ext cx="764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/>
              <a:t>METODOLOGÍA EN CIENCIAS SOCIALES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643063" y="3718674"/>
            <a:ext cx="6572250" cy="10779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/>
              <a:t>EL PROCESO DE INVESTIGACIÓN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1643063" y="5080604"/>
            <a:ext cx="6572250" cy="107721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EL DISEÑO DE INVESTIGACIÓN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/>
        </p:nvGraphicFramePr>
        <p:xfrm>
          <a:off x="2051904" y="1196691"/>
          <a:ext cx="5322937" cy="419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854B62-2B31-4026-887B-F96236144453}"/>
              </a:ext>
            </a:extLst>
          </p:cNvPr>
          <p:cNvGraphicFramePr>
            <a:graphicFrameLocks noGrp="1"/>
          </p:cNvGraphicFramePr>
          <p:nvPr/>
        </p:nvGraphicFramePr>
        <p:xfrm>
          <a:off x="720312" y="334565"/>
          <a:ext cx="7970422" cy="859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0422">
                  <a:extLst>
                    <a:ext uri="{9D8B030D-6E8A-4147-A177-3AD203B41FA5}">
                      <a16:colId xmlns:a16="http://schemas.microsoft.com/office/drawing/2014/main" val="689044388"/>
                    </a:ext>
                  </a:extLst>
                </a:gridCol>
              </a:tblGrid>
              <a:tr h="298252">
                <a:tc>
                  <a:txBody>
                    <a:bodyPr/>
                    <a:lstStyle/>
                    <a:p>
                      <a:pPr algn="just" fontAlgn="b">
                        <a:spcAft>
                          <a:spcPts val="0"/>
                        </a:spcAft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REDUCCIÓN DE LOS INGRESOS TOTALES DEL HOGAR DURANTE LA CUARENTENA. 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76644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ES" sz="18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Panel de 500 hogares del Área Metropolitana de Buenos Aires</a:t>
                      </a:r>
                      <a:r>
                        <a:rPr lang="es-MX" sz="18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*. EDSA-UCA. </a:t>
                      </a: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Mayo 2020. </a:t>
                      </a:r>
                      <a:r>
                        <a:rPr lang="es-MX" sz="18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En porcentaje de hogares.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10582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9D70587-1913-4D9C-BF27-B510F53C43C9}"/>
              </a:ext>
            </a:extLst>
          </p:cNvPr>
          <p:cNvSpPr/>
          <p:nvPr/>
        </p:nvSpPr>
        <p:spPr>
          <a:xfrm>
            <a:off x="571101" y="6070519"/>
            <a:ext cx="8119633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Fuente: EDSA COVID19, mayo 2020; empalme EDSA Agenda para la Equidad (2017-2025), Observatorio de la Deuda Social Argentina (UCA)</a:t>
            </a:r>
          </a:p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*Área Metropolitana de Buenos Aires (Ciudad de Buenos Aires y 30 partidos del conurbano bonaerense)</a:t>
            </a:r>
          </a:p>
        </p:txBody>
      </p:sp>
    </p:spTree>
    <p:extLst>
      <p:ext uri="{BB962C8B-B14F-4D97-AF65-F5344CB8AC3E}">
        <p14:creationId xmlns:p14="http://schemas.microsoft.com/office/powerpoint/2010/main" val="21221686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72111B6-A7E9-4EFB-9669-2A16E67C3166}"/>
              </a:ext>
            </a:extLst>
          </p:cNvPr>
          <p:cNvSpPr/>
          <p:nvPr/>
        </p:nvSpPr>
        <p:spPr>
          <a:xfrm>
            <a:off x="571101" y="6188039"/>
            <a:ext cx="8119633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Fuente: EDSA COVID19, mayo 2020; empalme EDSA Agenda para la Equidad (2017-2025), Observatorio de la Deuda Social Argentina (UCA)</a:t>
            </a:r>
          </a:p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*Área Metropolitana de Buenos Aires (Ciudad de Buenos Aires y 30 partidos del conurbano bonaerense)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F6B83E7-0763-446A-AA5B-3B1831FA9565}"/>
              </a:ext>
            </a:extLst>
          </p:cNvPr>
          <p:cNvGraphicFramePr>
            <a:graphicFrameLocks noGrp="1"/>
          </p:cNvGraphicFramePr>
          <p:nvPr/>
        </p:nvGraphicFramePr>
        <p:xfrm>
          <a:off x="571101" y="428629"/>
          <a:ext cx="8268844" cy="859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844">
                  <a:extLst>
                    <a:ext uri="{9D8B030D-6E8A-4147-A177-3AD203B41FA5}">
                      <a16:colId xmlns:a16="http://schemas.microsoft.com/office/drawing/2014/main" val="180462678"/>
                    </a:ext>
                  </a:extLst>
                </a:gridCol>
              </a:tblGrid>
              <a:tr h="298252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REDUCCIÓN DE LOS INGRESOS TOTALES DEL HOGAR DURANTE LA CUARENTENA	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46316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Panel de 500 hogares del Área Metropolitana de Buenos Aires</a:t>
                      </a: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*. EDSA-UCA. Mayo 2020. En porcentaje de hogares. </a:t>
                      </a:r>
                      <a:endParaRPr lang="es-MX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54466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29F8170-3187-416D-BA97-CF40E442A835}"/>
              </a:ext>
            </a:extLst>
          </p:cNvPr>
          <p:cNvGraphicFramePr>
            <a:graphicFrameLocks/>
          </p:cNvGraphicFramePr>
          <p:nvPr/>
        </p:nvGraphicFramePr>
        <p:xfrm>
          <a:off x="571101" y="1292378"/>
          <a:ext cx="7588611" cy="48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421753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72111B6-A7E9-4EFB-9669-2A16E67C3166}"/>
              </a:ext>
            </a:extLst>
          </p:cNvPr>
          <p:cNvSpPr/>
          <p:nvPr/>
        </p:nvSpPr>
        <p:spPr>
          <a:xfrm>
            <a:off x="691329" y="6215287"/>
            <a:ext cx="8119633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Fuente: EDSA COVID19, mayo 2020; empalme EDSA Agenda para la Equidad (2017-2025), Observatorio de la Deuda Social Argentina (UCA)</a:t>
            </a:r>
          </a:p>
          <a:p>
            <a:pPr marL="0" marR="0" lvl="0" indent="0" algn="just" defTabSz="4864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*Área Metropolitana de Buenos Aires (Ciudad de Buenos Aires y 30 partidos del conurbano bonaerense)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F6B83E7-0763-446A-AA5B-3B1831FA9565}"/>
              </a:ext>
            </a:extLst>
          </p:cNvPr>
          <p:cNvGraphicFramePr>
            <a:graphicFrameLocks noGrp="1"/>
          </p:cNvGraphicFramePr>
          <p:nvPr/>
        </p:nvGraphicFramePr>
        <p:xfrm>
          <a:off x="381254" y="94871"/>
          <a:ext cx="8067342" cy="935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42">
                  <a:extLst>
                    <a:ext uri="{9D8B030D-6E8A-4147-A177-3AD203B41FA5}">
                      <a16:colId xmlns:a16="http://schemas.microsoft.com/office/drawing/2014/main" val="180462678"/>
                    </a:ext>
                  </a:extLst>
                </a:gridCol>
              </a:tblGrid>
              <a:tr h="37424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REDUCCIÓN DE LOS INGRESOS TOTALES DEL HOGAR DURANTE LA CUARENTENA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46316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marL="0" marR="0" lvl="0" indent="0" algn="l" defTabSz="536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Panel de 500 hogares del Área Metropolitana de Buenos Aires</a:t>
                      </a:r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*. EDSA-UCA. Mayo 2020. En porcentaje de hogares. </a:t>
                      </a:r>
                      <a:endParaRPr lang="es-MX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54466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C397B560-B3FC-4AA6-907D-2874C466D118}"/>
              </a:ext>
            </a:extLst>
          </p:cNvPr>
          <p:cNvGraphicFramePr>
            <a:graphicFrameLocks/>
          </p:cNvGraphicFramePr>
          <p:nvPr/>
        </p:nvGraphicFramePr>
        <p:xfrm>
          <a:off x="327537" y="1307106"/>
          <a:ext cx="3551643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FABD36B2-60EC-4A81-B970-56EC836349A3}"/>
              </a:ext>
            </a:extLst>
          </p:cNvPr>
          <p:cNvGraphicFramePr>
            <a:graphicFrameLocks/>
          </p:cNvGraphicFramePr>
          <p:nvPr/>
        </p:nvGraphicFramePr>
        <p:xfrm>
          <a:off x="581156" y="1327286"/>
          <a:ext cx="3990844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897E107F-8B16-4B9A-99EE-5DECBC37D5F2}"/>
              </a:ext>
            </a:extLst>
          </p:cNvPr>
          <p:cNvGraphicFramePr>
            <a:graphicFrameLocks/>
          </p:cNvGraphicFramePr>
          <p:nvPr/>
        </p:nvGraphicFramePr>
        <p:xfrm>
          <a:off x="373609" y="3836628"/>
          <a:ext cx="4198391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941D0FF7-B026-4C06-BCDF-82B15F78188B}"/>
              </a:ext>
            </a:extLst>
          </p:cNvPr>
          <p:cNvGraphicFramePr>
            <a:graphicFrameLocks/>
          </p:cNvGraphicFramePr>
          <p:nvPr/>
        </p:nvGraphicFramePr>
        <p:xfrm>
          <a:off x="4571999" y="1347467"/>
          <a:ext cx="4198391" cy="23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C2417D70-3DDE-4D58-8935-180FF69FCC31}"/>
              </a:ext>
            </a:extLst>
          </p:cNvPr>
          <p:cNvGraphicFramePr>
            <a:graphicFrameLocks/>
          </p:cNvGraphicFramePr>
          <p:nvPr/>
        </p:nvGraphicFramePr>
        <p:xfrm>
          <a:off x="4751145" y="3888463"/>
          <a:ext cx="3822707" cy="224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12238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775" y="839013"/>
            <a:ext cx="8173140" cy="5414091"/>
          </a:xfrm>
          <a:ln>
            <a:noFill/>
          </a:ln>
        </p:spPr>
        <p:txBody>
          <a:bodyPr>
            <a:noAutofit/>
          </a:bodyPr>
          <a:lstStyle/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¿En qué medida la crisis sanitaria interfiere en la confianza política que expresan los ciudadanos frente al Estado-Gobierno protector o benefactor? </a:t>
            </a: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¿Existen diferencias sociales en cuanto a los niveles de aprobación, confianza o desconfianza ciudadana en el poder del gobierno nacional, aún en contextos de crisis y creciente deterioro social? </a:t>
            </a:r>
          </a:p>
          <a:p>
            <a:pPr algn="just">
              <a:spcBef>
                <a:spcPts val="884"/>
              </a:spcBef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¿Debido al quiebre de la normalidad social, creció la anomia hacia la democracia política bajo el contexto COVID-19? ¿En qué medida estos cambios en la valoración hacia la democracia tuvieron detrás determinantes socio-económicos?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499" y="6236223"/>
            <a:ext cx="1028832" cy="4481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12B4D4-D70F-4108-8668-9F712EE0EB64}"/>
              </a:ext>
            </a:extLst>
          </p:cNvPr>
          <p:cNvSpPr txBox="1"/>
          <p:nvPr/>
        </p:nvSpPr>
        <p:spPr>
          <a:xfrm>
            <a:off x="467544" y="188640"/>
            <a:ext cx="8173140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defRPr/>
            </a:pPr>
            <a:r>
              <a:rPr lang="es-ES" altLang="es-AR" sz="263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HIPOTETIZAR RESPUESTAS POSIBLES</a:t>
            </a:r>
          </a:p>
        </p:txBody>
      </p:sp>
    </p:spTree>
    <p:extLst>
      <p:ext uri="{BB962C8B-B14F-4D97-AF65-F5344CB8AC3E}">
        <p14:creationId xmlns:p14="http://schemas.microsoft.com/office/powerpoint/2010/main" val="67583038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854B62-2B31-4026-887B-F96236144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25426"/>
              </p:ext>
            </p:extLst>
          </p:nvPr>
        </p:nvGraphicFramePr>
        <p:xfrm>
          <a:off x="586789" y="334565"/>
          <a:ext cx="7970422" cy="105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0422">
                  <a:extLst>
                    <a:ext uri="{9D8B030D-6E8A-4147-A177-3AD203B41FA5}">
                      <a16:colId xmlns:a16="http://schemas.microsoft.com/office/drawing/2014/main" val="689044388"/>
                    </a:ext>
                  </a:extLst>
                </a:gridCol>
              </a:tblGrid>
              <a:tr h="298252">
                <a:tc>
                  <a:txBody>
                    <a:bodyPr/>
                    <a:lstStyle/>
                    <a:p>
                      <a:pPr algn="just" fontAlgn="b">
                        <a:spcAft>
                          <a:spcPts val="0"/>
                        </a:spcAft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EVOLUCIÓN DE LA CONFIANZA CIUDADANA EN LAS INSTITUCIONES Y DEMÁS ACTORES SOCIALES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76644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MX" sz="18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En porcentaje </a:t>
                      </a: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de personas de 18 años y más que declararon confiar mucho o bastante en las instituciones y actores de referencia. Años 2010-2020 y 2018-2020.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10582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9D70587-1913-4D9C-BF27-B510F53C43C9}"/>
              </a:ext>
            </a:extLst>
          </p:cNvPr>
          <p:cNvSpPr/>
          <p:nvPr/>
        </p:nvSpPr>
        <p:spPr>
          <a:xfrm>
            <a:off x="586789" y="6483061"/>
            <a:ext cx="85112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Fuente: EDSA-Bicentenario (2010-2016) - EDSA-Agenda para la Equidad (2017-2025), Observatorio de la Deuda Social Argentina, UCA.</a:t>
            </a:r>
            <a:r>
              <a:rPr lang="es-MX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es-MX" sz="9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es-MX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es-MX" sz="9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s-MX" sz="900" dirty="0">
                <a:latin typeface="+mj-lt"/>
              </a:rPr>
              <a:t> 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677C923-24C0-4873-AB94-24C8D8D4D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005821"/>
              </p:ext>
            </p:extLst>
          </p:nvPr>
        </p:nvGraphicFramePr>
        <p:xfrm>
          <a:off x="424350" y="1700820"/>
          <a:ext cx="8294984" cy="447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845184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F6B83E7-0763-446A-AA5B-3B1831FA9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0820"/>
              </p:ext>
            </p:extLst>
          </p:nvPr>
        </p:nvGraphicFramePr>
        <p:xfrm>
          <a:off x="437578" y="404664"/>
          <a:ext cx="8268844" cy="1129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844">
                  <a:extLst>
                    <a:ext uri="{9D8B030D-6E8A-4147-A177-3AD203B41FA5}">
                      <a16:colId xmlns:a16="http://schemas.microsoft.com/office/drawing/2014/main" val="180462678"/>
                    </a:ext>
                  </a:extLst>
                </a:gridCol>
              </a:tblGrid>
              <a:tr h="298252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CONFIANZA EN EL GOBIERNO NACIONAL.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46316"/>
                  </a:ext>
                </a:extLst>
              </a:tr>
              <a:tr h="39827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MX" sz="1800" b="0" dirty="0">
                          <a:latin typeface="+mj-lt"/>
                          <a:cs typeface="Arial" panose="020B0604020202020204" pitchFamily="34" charset="0"/>
                        </a:rPr>
                        <a:t>Total y según estrato socio-ocupacional, nivel socio-económico y pobreza por ingresos. </a:t>
                      </a:r>
                      <a:br>
                        <a:rPr lang="es-MX" sz="1800" b="0" dirty="0"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s-MX" sz="1800" b="0" dirty="0">
                          <a:latin typeface="+mj-lt"/>
                          <a:cs typeface="Arial" panose="020B0604020202020204" pitchFamily="34" charset="0"/>
                        </a:rPr>
                        <a:t>En porcentaje de personas de 18 años y más que declararon confiar mucho o bastante en el Gobierno Nacional. Año 2020. 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54466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49217AD-9A29-4F8E-B9BC-31B67B4104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860728"/>
              </p:ext>
            </p:extLst>
          </p:nvPr>
        </p:nvGraphicFramePr>
        <p:xfrm>
          <a:off x="383325" y="1772816"/>
          <a:ext cx="8377349" cy="452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BA0FB863-8819-413A-99BD-3C1920F313A6}"/>
              </a:ext>
            </a:extLst>
          </p:cNvPr>
          <p:cNvSpPr/>
          <p:nvPr/>
        </p:nvSpPr>
        <p:spPr>
          <a:xfrm>
            <a:off x="437578" y="6422403"/>
            <a:ext cx="85112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Fuente: EDSA-Bicentenario (2010-2016) - EDSA-Agenda para la Equidad (2017-2025), Observatorio de la Deuda Social Argentina, UCA.</a:t>
            </a:r>
            <a:r>
              <a:rPr lang="es-MX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es-MX" sz="9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es-MX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es-MX" sz="9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s-MX" sz="900" dirty="0">
                <a:latin typeface="+mj-lt"/>
              </a:rPr>
              <a:t> 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41794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11" y="6405499"/>
            <a:ext cx="904617" cy="488625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F6B83E7-0763-446A-AA5B-3B1831FA9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12460"/>
              </p:ext>
            </p:extLst>
          </p:nvPr>
        </p:nvGraphicFramePr>
        <p:xfrm>
          <a:off x="437578" y="428629"/>
          <a:ext cx="8268844" cy="1129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844">
                  <a:extLst>
                    <a:ext uri="{9D8B030D-6E8A-4147-A177-3AD203B41FA5}">
                      <a16:colId xmlns:a16="http://schemas.microsoft.com/office/drawing/2014/main" val="180462678"/>
                    </a:ext>
                  </a:extLst>
                </a:gridCol>
              </a:tblGrid>
              <a:tr h="298252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DISCONFORMIDAD CON EL FUNCIONAMIENTO DE LA DEMOCRACIA</a:t>
                      </a: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46316"/>
                  </a:ext>
                </a:extLst>
              </a:tr>
              <a:tr h="56154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s-MX" sz="1800" b="0" dirty="0">
                          <a:latin typeface="+mn-lt"/>
                          <a:cs typeface="Arial" panose="020B0604020202020204" pitchFamily="34" charset="0"/>
                        </a:rPr>
                        <a:t>Totales y según pobreza por ingresos.  En porcentaje personas de 18 años y más que declararon estar poco o nada conformes con el funcionamiento de la democracia. Años 2010-2020.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39" marR="8639" marT="86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54466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33A0ADA1-BAAF-400F-ABC9-963F66C96B0C}"/>
              </a:ext>
            </a:extLst>
          </p:cNvPr>
          <p:cNvSpPr/>
          <p:nvPr/>
        </p:nvSpPr>
        <p:spPr>
          <a:xfrm>
            <a:off x="437578" y="6442021"/>
            <a:ext cx="85112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Fuente: EDSA-Bicentenario (2010-2016) - EDSA-Agenda para la Equidad (2017-2025), Observatorio de la Deuda Social Argentina, UCA.</a:t>
            </a:r>
            <a:r>
              <a:rPr lang="es-MX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es-MX" sz="9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es-MX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es-MX" sz="9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s-MX" sz="900" dirty="0">
                <a:latin typeface="+mj-lt"/>
              </a:rPr>
              <a:t> 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32082E8-77D0-441F-A4C7-C18445563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445655"/>
              </p:ext>
            </p:extLst>
          </p:nvPr>
        </p:nvGraphicFramePr>
        <p:xfrm>
          <a:off x="437579" y="1701001"/>
          <a:ext cx="8268844" cy="462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14720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A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" y="188913"/>
            <a:ext cx="8763000" cy="6953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A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TRABAJO PRÁCTICO 1</a:t>
            </a:r>
            <a:endParaRPr kumimoji="0" lang="es-AR" altLang="es-AR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352159" cy="5521512"/>
          </a:xfrm>
          <a:prstGeom prst="rect">
            <a:avLst/>
          </a:prstGeom>
          <a:solidFill>
            <a:srgbClr val="9EF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Formule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un problema de investigación a partir de un argumento, una teoría o un conjunto de hechos conocidos.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Proponga una serie de preguntas relevantes que requieran de investigación empírica.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Exponga los supuestos y las hipótesis/conjeturas que están implicados en la formulación del problema. Precise hipótesis/conjeturas generales y particulares.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Identifique / recorte el dominio empírico de estudio y defina las unidades de análisis y de observación vinculados al problema a investigar.</a:t>
            </a:r>
          </a:p>
        </p:txBody>
      </p:sp>
    </p:spTree>
    <p:extLst>
      <p:ext uri="{BB962C8B-B14F-4D97-AF65-F5344CB8AC3E}">
        <p14:creationId xmlns:p14="http://schemas.microsoft.com/office/powerpoint/2010/main" val="199129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2066925"/>
            <a:ext cx="9144000" cy="3997325"/>
          </a:xfrm>
          <a:noFill/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68313" y="2420938"/>
            <a:ext cx="230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44463" y="3573463"/>
            <a:ext cx="21955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/>
              <a:t>LA TEORIA DOTA DE SENTIDO A HECHOS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7092950" y="3573463"/>
            <a:ext cx="2232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/>
              <a:t>LOS HECHOS OBLIGAN A REELABORAR TEORÍAS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1331913" y="549275"/>
            <a:ext cx="698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2"/>
                </a:solidFill>
              </a:rPr>
              <a:t>ASPECTOS COGNITIVOS DE PROCESO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12321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7488" y="1773238"/>
            <a:ext cx="8675687" cy="50784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100000"/>
              </a:spcBef>
              <a:buClrTx/>
              <a:buSzTx/>
              <a:buFont typeface="Wingdings" pitchFamily="2" charset="2"/>
              <a:buNone/>
            </a:pPr>
            <a:r>
              <a:rPr lang="es-AR" altLang="es-AR" sz="1700" i="1" dirty="0">
                <a:solidFill>
                  <a:srgbClr val="000000"/>
                </a:solidFill>
              </a:rPr>
              <a:t>El sujeto que conoce está comprometido con los hechos que le interesan y por lo tanto está inclinado a creer que los conoce intuitivamente. La dificultad principal de las ciencias del hombre consiste en que el sujeto es a la vez sujeto y objeto, estando esto agravado por el hecho de que el objeto es un sujeto consciente, semiótico y de múltiples simbolismos. Esto exige un mayor esfuerzo de descentración.</a:t>
            </a:r>
            <a:endParaRPr lang="es-MX" altLang="es-AR" sz="1700" b="1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2400"/>
              </a:spcBef>
              <a:buClrTx/>
              <a:buSzTx/>
              <a:buFontTx/>
              <a:buNone/>
            </a:pPr>
            <a:r>
              <a:rPr lang="es-MX" altLang="es-AR" sz="2800" b="1" dirty="0"/>
              <a:t>GENERAR CONCEPTUALIZACIONES VÁLIDAS ACERCA DE LAS COSAS DEL MUNDO, SUS CAUSAS Y CONSECUENCIAS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s-MX" altLang="es-AR" sz="2800" b="1" dirty="0"/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800" b="1" dirty="0"/>
              <a:t>MODOS DE RAZONAMIENTO: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800" b="1" dirty="0"/>
              <a:t>a) Deductivo, b) Inductivo y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800" b="1" dirty="0"/>
              <a:t> c) Abductivo / Analógico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71625" y="428625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sz="2800" b="1">
                <a:solidFill>
                  <a:schemeClr val="tx2"/>
                </a:solidFill>
              </a:rPr>
              <a:t>LA OBJETO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03402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620713"/>
            <a:ext cx="8678862" cy="56324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s-MX" altLang="es-AR" sz="2200" b="1" i="1"/>
              <a:t>“El conocimiento de lo real es una luz que siempre proyecta una nueva sombra” (Bachelard). 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s-MX" altLang="es-AR" sz="3400"/>
              <a:t>El conocimiento de lo real no es natural y siempre puede ser objeto de un conocimiento nuevo que amplíe el campo de representación y muestre las deformaciones anteriores del mismo. Toda representación de la realidad arrastra consigo las condiciones teóricas de producción y de reconocimiento simbólico que la hacen posible y le dan sentido de necesidad. </a:t>
            </a:r>
            <a:endParaRPr lang="es-AR" altLang="es-AR"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1692275" y="620713"/>
            <a:ext cx="6480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800" b="1">
                <a:solidFill>
                  <a:schemeClr val="tx2"/>
                </a:solidFill>
              </a:rPr>
              <a:t>EL CONOCIMIENTO: REPRESENTACIÓN Y SENTIDO</a:t>
            </a:r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250825" y="1916113"/>
            <a:ext cx="8569325" cy="22828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2400"/>
              <a:t>En la toma de conocimiento intervienen: 1) un objeto / signo representado como realidad, 2) un sujeto socialmente situado en condiciones de asimilar al objeto desde esquemas de reconocimiento, y 3) un sujeto que reformula al objeto y al sujeto elaborando una “INFERENCIA” desde algún marco interpretativo.</a:t>
            </a:r>
            <a:endParaRPr lang="es-ES" altLang="es-AR" sz="2400"/>
          </a:p>
        </p:txBody>
      </p:sp>
      <p:pic>
        <p:nvPicPr>
          <p:cNvPr id="16388" name="Picture 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4005263"/>
            <a:ext cx="8748712" cy="29591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92275" y="765175"/>
            <a:ext cx="619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800" b="1">
                <a:solidFill>
                  <a:schemeClr val="tx2"/>
                </a:solidFill>
              </a:rPr>
              <a:t>EL PROCESO DE CONOCIMIENTO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28625" y="4357688"/>
            <a:ext cx="8215313" cy="2308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/>
              <a:t>El conocimiento “SE CONSTRUYE” por IMPUTACIÓN DE SENTIDO y ATRIBUCIÓN DE SIGNIFICADO a partir de revisar teorías y hechos conocidos preexistentes (PERIFERIA). Para ello se desarrollan prácticas de descubrimiento y de validación tanto de teorías como de hechos. </a:t>
            </a:r>
          </a:p>
        </p:txBody>
      </p:sp>
      <p:pic>
        <p:nvPicPr>
          <p:cNvPr id="17412" name="Picture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" y="1700213"/>
            <a:ext cx="8459788" cy="223837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692275" y="620713"/>
            <a:ext cx="6480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800" b="1" dirty="0">
                <a:solidFill>
                  <a:schemeClr val="tx2"/>
                </a:solidFill>
              </a:rPr>
              <a:t>EL CONOCIMIENTO: OBJETO, REPRESENTACIÓN Y SENTIDO</a:t>
            </a: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323850" y="2195513"/>
            <a:ext cx="8569325" cy="44005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2800"/>
              <a:t>En la toma de conocimiento (conceptualización acerca del objeto) intervienen: 1) un objeto / signo representado como realidad, 2) un sujeto socialmente situado en condiciones de asimilar / deformar al objeto desde esquemas de reconocimiento, y 3) un sujeto DESCENTRADO que resignifica tanto al objeto conocido como al sujeto que conoce elaborando una “INFERENCIA” interpretativa que debe respaldarse en los hechos de la experiencia.</a:t>
            </a:r>
            <a:endParaRPr lang="es-ES" altLang="es-AR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875" y="115888"/>
            <a:ext cx="8821738" cy="24495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MX" altLang="es-AR" sz="2100" b="1"/>
              <a:t>Plantear un problema de investigación científico es poner en duda las características y condiciones a partir de las cuales se describe o explica un fenómeno, sea con el objetivo de confirmar o refutar tal conocimiento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AR" sz="1900" b="1" i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9538" y="2852738"/>
            <a:ext cx="8763000" cy="3602037"/>
          </a:xfrm>
          <a:prstGeom prst="rect">
            <a:avLst/>
          </a:prstGeom>
          <a:solidFill>
            <a:srgbClr val="9EF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/>
              <a:t> </a:t>
            </a:r>
            <a:r>
              <a:rPr lang="es-AR" altLang="es-AR" sz="2400"/>
              <a:t>Fundado en teorías, conocimientos y experiencias previas que se tiene del objeto.</a:t>
            </a:r>
            <a:endParaRPr lang="es-ES" altLang="es-AR" sz="240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400"/>
              <a:t> </a:t>
            </a:r>
            <a:r>
              <a:rPr lang="es-AR" altLang="es-AR" sz="2400"/>
              <a:t>Se posiciona frente a un saber científico conocido y adquiere sentido en un determinado contexto histórico y socio-cultural.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AR" altLang="es-AR" sz="2400"/>
              <a:t> Implica interrogar desde o hacia un campo de hechos aceptados, y hacia o desde un campo de teorías aceptadas. </a:t>
            </a:r>
            <a:endParaRPr lang="es-ES" altLang="es-AR" sz="240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AR" altLang="es-AR" sz="2400"/>
              <a:t> Implica exponer / mostrar las condiciones / supuestos a partir de las cuales se formula tal interrogante</a:t>
            </a:r>
            <a:endParaRPr lang="es-ES" altLang="es-AR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zclas">
  <a:themeElements>
    <a:clrScheme name="Mezcla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ezclas">
  <a:themeElements>
    <a:clrScheme name="Mezcla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presentaciones\Alta tensión.pot</Template>
  <TotalTime>3077</TotalTime>
  <Words>2031</Words>
  <Application>Microsoft Office PowerPoint</Application>
  <PresentationFormat>Presentación en pantalla (4:3)</PresentationFormat>
  <Paragraphs>116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Arial Rounded MT Bold</vt:lpstr>
      <vt:lpstr>Calibri</vt:lpstr>
      <vt:lpstr>Tahoma</vt:lpstr>
      <vt:lpstr>Times New Roman</vt:lpstr>
      <vt:lpstr>Wingdings</vt:lpstr>
      <vt:lpstr>Mezclas</vt:lpstr>
      <vt:lpstr>Office Theme</vt:lpstr>
      <vt:lpstr>1_Mezclas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UCA</dc:creator>
  <cp:lastModifiedBy>Agustín Salvia</cp:lastModifiedBy>
  <cp:revision>256</cp:revision>
  <dcterms:created xsi:type="dcterms:W3CDTF">2006-07-27T19:02:59Z</dcterms:created>
  <dcterms:modified xsi:type="dcterms:W3CDTF">2021-03-15T22:46:44Z</dcterms:modified>
</cp:coreProperties>
</file>