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60" r:id="rId2"/>
    <p:sldId id="261" r:id="rId3"/>
    <p:sldId id="263" r:id="rId4"/>
    <p:sldId id="262" r:id="rId5"/>
    <p:sldId id="264" r:id="rId6"/>
    <p:sldId id="265" r:id="rId7"/>
    <p:sldId id="266" r:id="rId8"/>
    <p:sldId id="267" r:id="rId9"/>
    <p:sldId id="268" r:id="rId10"/>
    <p:sldId id="269" r:id="rId11"/>
    <p:sldId id="270" r:id="rId12"/>
    <p:sldId id="271" r:id="rId13"/>
    <p:sldId id="273" r:id="rId14"/>
    <p:sldId id="272" r:id="rId15"/>
    <p:sldId id="276" r:id="rId16"/>
    <p:sldId id="275" r:id="rId17"/>
    <p:sldId id="277" r:id="rId18"/>
    <p:sldId id="278" r:id="rId19"/>
    <p:sldId id="258" r:id="rId20"/>
    <p:sldId id="259"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BE7337F-C20F-40B6-AFEE-D6CDCA180B98}" type="datetimeFigureOut">
              <a:rPr lang="es-AR" smtClean="0"/>
              <a:pPr/>
              <a:t>2019-05-30</a:t>
            </a:fld>
            <a:endParaRPr lang="es-AR"/>
          </a:p>
        </p:txBody>
      </p:sp>
      <p:sp>
        <p:nvSpPr>
          <p:cNvPr id="5" name="Footer Placeholder 4"/>
          <p:cNvSpPr>
            <a:spLocks noGrp="1"/>
          </p:cNvSpPr>
          <p:nvPr>
            <p:ph type="ftr" sz="quarter" idx="11"/>
          </p:nvPr>
        </p:nvSpPr>
        <p:spPr>
          <a:xfrm>
            <a:off x="1174044" y="5357592"/>
            <a:ext cx="5034845" cy="365125"/>
          </a:xfrm>
        </p:spPr>
        <p:txBody>
          <a:bodyPr/>
          <a:lstStyle/>
          <a:p>
            <a:endParaRPr lang="es-A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CF544B9-8BFB-48E7-8973-7E910E3A3C7E}" type="slidenum">
              <a:rPr lang="es-AR" smtClean="0"/>
              <a:pPr/>
              <a:t>‹#›</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CF544B9-8BFB-48E7-8973-7E910E3A3C7E}" type="slidenum">
              <a:rPr lang="es-AR" smtClean="0"/>
              <a:pPr/>
              <a:t>‹#›</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CF544B9-8BFB-48E7-8973-7E910E3A3C7E}" type="slidenum">
              <a:rPr lang="es-AR" smtClean="0"/>
              <a:pPr/>
              <a:t>‹#›</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CF544B9-8BFB-48E7-8973-7E910E3A3C7E}" type="slidenum">
              <a:rPr lang="es-AR" smtClean="0"/>
              <a:pPr/>
              <a:t>‹#›</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CF544B9-8BFB-48E7-8973-7E910E3A3C7E}" type="slidenum">
              <a:rPr lang="es-AR" smtClean="0"/>
              <a:pPr/>
              <a:t>‹#›</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CF544B9-8BFB-48E7-8973-7E910E3A3C7E}" type="slidenum">
              <a:rPr lang="es-AR" smtClean="0"/>
              <a:pPr/>
              <a:t>‹#›</a:t>
            </a:fld>
            <a:endParaRPr lang="es-AR"/>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CF544B9-8BFB-48E7-8973-7E910E3A3C7E}" type="slidenum">
              <a:rPr lang="es-AR" smtClean="0"/>
              <a:pPr/>
              <a:t>‹#›</a:t>
            </a:fld>
            <a:endParaRPr lang="es-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CF544B9-8BFB-48E7-8973-7E910E3A3C7E}" type="slidenum">
              <a:rPr lang="es-AR" smtClean="0"/>
              <a:pPr/>
              <a:t>‹#›</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7337F-C20F-40B6-AFEE-D6CDCA180B98}" type="datetimeFigureOut">
              <a:rPr lang="es-AR" smtClean="0"/>
              <a:pPr/>
              <a:t>2019-05-30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CF544B9-8BFB-48E7-8973-7E910E3A3C7E}" type="slidenum">
              <a:rPr lang="es-AR" smtClean="0"/>
              <a:pPr/>
              <a:t>‹#›</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BE7337F-C20F-40B6-AFEE-D6CDCA180B98}" type="datetimeFigureOut">
              <a:rPr lang="es-AR" smtClean="0"/>
              <a:pPr/>
              <a:t>2019-05-30</a:t>
            </a:fld>
            <a:endParaRPr lang="es-AR"/>
          </a:p>
        </p:txBody>
      </p:sp>
      <p:sp>
        <p:nvSpPr>
          <p:cNvPr id="6" name="Footer Placeholder 5"/>
          <p:cNvSpPr>
            <a:spLocks noGrp="1"/>
          </p:cNvSpPr>
          <p:nvPr>
            <p:ph type="ftr" sz="quarter" idx="11"/>
          </p:nvPr>
        </p:nvSpPr>
        <p:spPr>
          <a:xfrm rot="-60000">
            <a:off x="914554" y="5829261"/>
            <a:ext cx="3522607" cy="365125"/>
          </a:xfrm>
        </p:spPr>
        <p:txBody>
          <a:bodyPr/>
          <a:lstStyle/>
          <a:p>
            <a:endParaRPr lang="es-AR"/>
          </a:p>
        </p:txBody>
      </p:sp>
      <p:sp>
        <p:nvSpPr>
          <p:cNvPr id="7" name="Slide Number Placeholder 6"/>
          <p:cNvSpPr>
            <a:spLocks noGrp="1"/>
          </p:cNvSpPr>
          <p:nvPr>
            <p:ph type="sldNum" sz="quarter" idx="12"/>
          </p:nvPr>
        </p:nvSpPr>
        <p:spPr>
          <a:xfrm rot="60000">
            <a:off x="7557313" y="5896961"/>
            <a:ext cx="554023" cy="365125"/>
          </a:xfrm>
        </p:spPr>
        <p:txBody>
          <a:bodyPr/>
          <a:lstStyle/>
          <a:p>
            <a:fld id="{BCF544B9-8BFB-48E7-8973-7E910E3A3C7E}" type="slidenum">
              <a:rPr lang="es-AR" smtClean="0"/>
              <a:pPr/>
              <a:t>‹#›</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BE7337F-C20F-40B6-AFEE-D6CDCA180B98}" type="datetimeFigureOut">
              <a:rPr lang="es-AR" smtClean="0"/>
              <a:pPr/>
              <a:t>2019-05-30</a:t>
            </a:fld>
            <a:endParaRPr lang="es-AR"/>
          </a:p>
        </p:txBody>
      </p:sp>
      <p:sp>
        <p:nvSpPr>
          <p:cNvPr id="6" name="Footer Placeholder 5"/>
          <p:cNvSpPr>
            <a:spLocks noGrp="1"/>
          </p:cNvSpPr>
          <p:nvPr>
            <p:ph type="ftr" sz="quarter" idx="11"/>
          </p:nvPr>
        </p:nvSpPr>
        <p:spPr>
          <a:xfrm rot="-60000">
            <a:off x="914569" y="5831037"/>
            <a:ext cx="3319043" cy="365125"/>
          </a:xfrm>
        </p:spPr>
        <p:txBody>
          <a:bodyPr/>
          <a:lstStyle/>
          <a:p>
            <a:endParaRPr lang="es-AR"/>
          </a:p>
        </p:txBody>
      </p:sp>
      <p:sp>
        <p:nvSpPr>
          <p:cNvPr id="7" name="Slide Number Placeholder 6"/>
          <p:cNvSpPr>
            <a:spLocks noGrp="1"/>
          </p:cNvSpPr>
          <p:nvPr>
            <p:ph type="sldNum" sz="quarter" idx="12"/>
          </p:nvPr>
        </p:nvSpPr>
        <p:spPr>
          <a:xfrm rot="60000">
            <a:off x="7562089" y="5900026"/>
            <a:ext cx="554023" cy="365125"/>
          </a:xfrm>
        </p:spPr>
        <p:txBody>
          <a:bodyPr/>
          <a:lstStyle/>
          <a:p>
            <a:fld id="{BCF544B9-8BFB-48E7-8973-7E910E3A3C7E}" type="slidenum">
              <a:rPr lang="es-AR" smtClean="0"/>
              <a:pPr/>
              <a:t>‹#›</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BE7337F-C20F-40B6-AFEE-D6CDCA180B98}" type="datetimeFigureOut">
              <a:rPr lang="es-AR" smtClean="0"/>
              <a:pPr/>
              <a:t>2019-05-30</a:t>
            </a:fld>
            <a:endParaRPr lang="es-A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A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CF544B9-8BFB-48E7-8973-7E910E3A3C7E}" type="slidenum">
              <a:rPr lang="es-AR" smtClean="0"/>
              <a:pPr/>
              <a:t>‹#›</a:t>
            </a:fld>
            <a:endParaRPr lang="es-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1 Título"/>
          <p:cNvSpPr>
            <a:spLocks noGrp="1"/>
          </p:cNvSpPr>
          <p:nvPr>
            <p:ph type="title"/>
          </p:nvPr>
        </p:nvSpPr>
        <p:spPr>
          <a:xfrm>
            <a:off x="755576" y="476672"/>
            <a:ext cx="7715200" cy="706090"/>
          </a:xfrm>
          <a:solidFill>
            <a:schemeClr val="bg1">
              <a:lumMod val="95000"/>
            </a:schemeClr>
          </a:solidFill>
        </p:spPr>
        <p:txBody>
          <a:bodyPr>
            <a:noAutofit/>
          </a:bodyPr>
          <a:lstStyle/>
          <a:p>
            <a:r>
              <a:rPr lang="es-AR" sz="2800" b="1" dirty="0" smtClean="0"/>
              <a:t>Análisis de datos con tablas dinámicas en MS Excel</a:t>
            </a:r>
            <a:endParaRPr lang="es-AR" sz="2800" b="1" dirty="0"/>
          </a:p>
        </p:txBody>
      </p:sp>
      <p:sp>
        <p:nvSpPr>
          <p:cNvPr id="3" name="2 Marcador de contenido"/>
          <p:cNvSpPr>
            <a:spLocks noGrp="1"/>
          </p:cNvSpPr>
          <p:nvPr>
            <p:ph idx="1"/>
          </p:nvPr>
        </p:nvSpPr>
        <p:spPr>
          <a:xfrm>
            <a:off x="5220072" y="5877272"/>
            <a:ext cx="3600400" cy="504056"/>
          </a:xfrm>
        </p:spPr>
        <p:txBody>
          <a:bodyPr>
            <a:noAutofit/>
          </a:bodyPr>
          <a:lstStyle/>
          <a:p>
            <a:pPr>
              <a:buNone/>
            </a:pPr>
            <a:r>
              <a:rPr lang="es-AR" sz="2000" dirty="0" smtClean="0"/>
              <a:t>Diego Paredes – Jesica Pla</a:t>
            </a:r>
            <a:endParaRPr lang="es-AR" sz="2000" dirty="0"/>
          </a:p>
        </p:txBody>
      </p:sp>
      <p:sp>
        <p:nvSpPr>
          <p:cNvPr id="4" name="2 Marcador de contenido"/>
          <p:cNvSpPr txBox="1">
            <a:spLocks/>
          </p:cNvSpPr>
          <p:nvPr/>
        </p:nvSpPr>
        <p:spPr>
          <a:xfrm>
            <a:off x="1043608" y="1700808"/>
            <a:ext cx="7488832" cy="122413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AR" b="0" i="0" u="none" strike="noStrike" kern="1200" cap="none" spc="0" normalizeH="0" baseline="0" noProof="0" dirty="0" smtClean="0">
                <a:ln>
                  <a:noFill/>
                </a:ln>
                <a:solidFill>
                  <a:schemeClr val="tx1"/>
                </a:solidFill>
                <a:effectLst/>
                <a:uLnTx/>
                <a:uFillTx/>
                <a:latin typeface="+mn-lt"/>
                <a:ea typeface="+mn-ea"/>
                <a:cs typeface="+mn-cs"/>
              </a:rPr>
              <a:t>Metodología</a:t>
            </a:r>
            <a:r>
              <a:rPr kumimoji="0" lang="es-AR" b="0" i="0" u="none" strike="noStrike" kern="1200" cap="none" spc="0" normalizeH="0" noProof="0" dirty="0" smtClean="0">
                <a:ln>
                  <a:noFill/>
                </a:ln>
                <a:solidFill>
                  <a:schemeClr val="tx1"/>
                </a:solidFill>
                <a:effectLst/>
                <a:uLnTx/>
                <a:uFillTx/>
                <a:latin typeface="+mn-lt"/>
                <a:ea typeface="+mn-ea"/>
                <a:cs typeface="+mn-cs"/>
              </a:rPr>
              <a:t> y técnicas de investigación social.</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s-AR" baseline="0" dirty="0" smtClean="0"/>
              <a:t>Carrera</a:t>
            </a:r>
            <a:r>
              <a:rPr lang="es-AR" dirty="0" smtClean="0"/>
              <a:t> de Ciencias de la Comunicación  - Facultad de Ciencias Sociales</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s-AR" b="0" i="0" u="none" strike="noStrike" kern="1200" cap="none" spc="0" normalizeH="0" baseline="0" noProof="0" dirty="0" smtClean="0">
                <a:ln>
                  <a:noFill/>
                </a:ln>
                <a:solidFill>
                  <a:schemeClr val="tx1"/>
                </a:solidFill>
                <a:effectLst/>
                <a:uLnTx/>
                <a:uFillTx/>
                <a:latin typeface="+mn-lt"/>
                <a:ea typeface="+mn-ea"/>
                <a:cs typeface="+mn-cs"/>
              </a:rPr>
              <a:t>Universidad</a:t>
            </a:r>
            <a:r>
              <a:rPr kumimoji="0" lang="es-AR" b="0" i="0" u="none" strike="noStrike" kern="1200" cap="none" spc="0" normalizeH="0" noProof="0" dirty="0" smtClean="0">
                <a:ln>
                  <a:noFill/>
                </a:ln>
                <a:solidFill>
                  <a:schemeClr val="tx1"/>
                </a:solidFill>
                <a:effectLst/>
                <a:uLnTx/>
                <a:uFillTx/>
                <a:latin typeface="+mn-lt"/>
                <a:ea typeface="+mn-ea"/>
                <a:cs typeface="+mn-cs"/>
              </a:rPr>
              <a:t> de Buenos Aires</a:t>
            </a:r>
            <a:endParaRPr kumimoji="0" lang="es-AR"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Resultado de imagen para universidad de buenos aires"/>
          <p:cNvPicPr>
            <a:picLocks noChangeAspect="1" noChangeArrowheads="1"/>
          </p:cNvPicPr>
          <p:nvPr/>
        </p:nvPicPr>
        <p:blipFill>
          <a:blip r:embed="rId2" cstate="print"/>
          <a:srcRect/>
          <a:stretch>
            <a:fillRect/>
          </a:stretch>
        </p:blipFill>
        <p:spPr bwMode="auto">
          <a:xfrm>
            <a:off x="3923928" y="3789040"/>
            <a:ext cx="1296144" cy="12961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53752"/>
            <a:ext cx="8229600" cy="566936"/>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Accediendo a la tabla dinámica IV</a:t>
            </a:r>
            <a:endParaRPr kumimoji="0" lang="es-A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4" name="3 Rectángulo"/>
          <p:cNvSpPr/>
          <p:nvPr/>
        </p:nvSpPr>
        <p:spPr>
          <a:xfrm>
            <a:off x="801924" y="908720"/>
            <a:ext cx="756084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AR" sz="1600" dirty="0" smtClean="0">
                <a:latin typeface="Calibri" panose="020F0502020204030204" pitchFamily="34" charset="0"/>
                <a:cs typeface="Calibri" panose="020F0502020204030204" pitchFamily="34" charset="0"/>
              </a:rPr>
              <a:t>De forma predeterminada, la lista de campos muestra en su parte superior el listado de variables con las que contamos para trabajar. Las variables pueden arrastrarse a cuatro áreas distintas, dispuestas en la parte inferior del campo, que nos permitirán realizar distintos procesamientos:</a:t>
            </a:r>
            <a:endParaRPr lang="es-AR" sz="1600" dirty="0">
              <a:latin typeface="Calibri" panose="020F0502020204030204" pitchFamily="34" charset="0"/>
              <a:cs typeface="Calibri" panose="020F0502020204030204" pitchFamily="34" charset="0"/>
            </a:endParaRPr>
          </a:p>
        </p:txBody>
      </p:sp>
      <p:sp>
        <p:nvSpPr>
          <p:cNvPr id="20485" name="Rectangle 5"/>
          <p:cNvSpPr>
            <a:spLocks noChangeArrowheads="1"/>
          </p:cNvSpPr>
          <p:nvPr/>
        </p:nvSpPr>
        <p:spPr bwMode="auto">
          <a:xfrm>
            <a:off x="834938" y="2098303"/>
            <a:ext cx="205172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5: lista de campos</a:t>
            </a:r>
            <a:endParaRPr kumimoji="0" lang="es-A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20484" name="Imagen 19"/>
          <p:cNvPicPr>
            <a:picLocks noChangeAspect="1" noChangeArrowheads="1"/>
          </p:cNvPicPr>
          <p:nvPr/>
        </p:nvPicPr>
        <p:blipFill>
          <a:blip r:embed="rId2" cstate="print"/>
          <a:srcRect l="72505" t="15117" b="6036"/>
          <a:stretch>
            <a:fillRect/>
          </a:stretch>
        </p:blipFill>
        <p:spPr bwMode="auto">
          <a:xfrm>
            <a:off x="873197" y="2367607"/>
            <a:ext cx="1935453" cy="3127924"/>
          </a:xfrm>
          <a:prstGeom prst="rect">
            <a:avLst/>
          </a:prstGeom>
          <a:noFill/>
          <a:ln>
            <a:solidFill>
              <a:schemeClr val="tx1"/>
            </a:solidFill>
          </a:ln>
        </p:spPr>
      </p:pic>
      <p:sp>
        <p:nvSpPr>
          <p:cNvPr id="10" name="9 Rectángulo"/>
          <p:cNvSpPr/>
          <p:nvPr/>
        </p:nvSpPr>
        <p:spPr>
          <a:xfrm>
            <a:off x="2915816" y="2204864"/>
            <a:ext cx="5446948" cy="3416320"/>
          </a:xfrm>
          <a:prstGeom prst="rect">
            <a:avLst/>
          </a:prstGeom>
        </p:spPr>
        <p:txBody>
          <a:bodyPr wrap="square">
            <a:spAutoFit/>
          </a:bodyPr>
          <a:lstStyle/>
          <a:p>
            <a:pPr lvl="0" algn="just"/>
            <a:r>
              <a:rPr lang="es-AR" b="1" dirty="0" smtClean="0">
                <a:latin typeface="Calibri" panose="020F0502020204030204" pitchFamily="34" charset="0"/>
                <a:cs typeface="Calibri" panose="020F0502020204030204" pitchFamily="34" charset="0"/>
              </a:rPr>
              <a:t>Filtro de informe</a:t>
            </a:r>
            <a:r>
              <a:rPr lang="es-AR" dirty="0" smtClean="0">
                <a:latin typeface="Calibri" panose="020F0502020204030204" pitchFamily="34" charset="0"/>
                <a:cs typeface="Calibri" panose="020F0502020204030204" pitchFamily="34" charset="0"/>
              </a:rPr>
              <a:t>: Permite establecer filtros sobre las categorías que no deseamos considerar en el análisis. </a:t>
            </a:r>
          </a:p>
          <a:p>
            <a:pPr lvl="0" algn="just"/>
            <a:endParaRPr lang="es-AR" b="1" dirty="0" smtClean="0">
              <a:latin typeface="Calibri" panose="020F0502020204030204" pitchFamily="34" charset="0"/>
              <a:cs typeface="Calibri" panose="020F0502020204030204" pitchFamily="34" charset="0"/>
            </a:endParaRPr>
          </a:p>
          <a:p>
            <a:pPr lvl="0" algn="just"/>
            <a:r>
              <a:rPr lang="es-AR" b="1" dirty="0" smtClean="0">
                <a:latin typeface="Calibri" panose="020F0502020204030204" pitchFamily="34" charset="0"/>
                <a:cs typeface="Calibri" panose="020F0502020204030204" pitchFamily="34" charset="0"/>
              </a:rPr>
              <a:t>Etiqueta de columnas</a:t>
            </a:r>
            <a:r>
              <a:rPr lang="es-AR" dirty="0" smtClean="0">
                <a:latin typeface="Calibri" panose="020F0502020204030204" pitchFamily="34" charset="0"/>
                <a:cs typeface="Calibri" panose="020F0502020204030204" pitchFamily="34" charset="0"/>
              </a:rPr>
              <a:t>: organiza la información en columnas, estableciendo tantas columnas como categorías tenga la variable.</a:t>
            </a:r>
          </a:p>
          <a:p>
            <a:pPr lvl="0" algn="just"/>
            <a:endParaRPr lang="es-AR" b="1" dirty="0" smtClean="0">
              <a:latin typeface="Calibri" panose="020F0502020204030204" pitchFamily="34" charset="0"/>
              <a:cs typeface="Calibri" panose="020F0502020204030204" pitchFamily="34" charset="0"/>
            </a:endParaRPr>
          </a:p>
          <a:p>
            <a:pPr lvl="0" algn="just"/>
            <a:r>
              <a:rPr lang="es-AR" b="1" dirty="0" smtClean="0">
                <a:latin typeface="Calibri" panose="020F0502020204030204" pitchFamily="34" charset="0"/>
                <a:cs typeface="Calibri" panose="020F0502020204030204" pitchFamily="34" charset="0"/>
              </a:rPr>
              <a:t>Etiqueta de filas</a:t>
            </a:r>
            <a:r>
              <a:rPr lang="es-AR" dirty="0" smtClean="0">
                <a:latin typeface="Calibri" panose="020F0502020204030204" pitchFamily="34" charset="0"/>
                <a:cs typeface="Calibri" panose="020F0502020204030204" pitchFamily="34" charset="0"/>
              </a:rPr>
              <a:t>: organiza la información en filas, estableciendo tantas filas como categorías tenga la variable.</a:t>
            </a:r>
          </a:p>
          <a:p>
            <a:pPr lvl="0" algn="just"/>
            <a:endParaRPr lang="es-AR" b="1" dirty="0" smtClean="0">
              <a:latin typeface="Calibri" panose="020F0502020204030204" pitchFamily="34" charset="0"/>
              <a:cs typeface="Calibri" panose="020F0502020204030204" pitchFamily="34" charset="0"/>
            </a:endParaRPr>
          </a:p>
          <a:p>
            <a:pPr lvl="0" algn="just"/>
            <a:r>
              <a:rPr lang="es-AR" b="1" dirty="0" smtClean="0">
                <a:latin typeface="Calibri" panose="020F0502020204030204" pitchFamily="34" charset="0"/>
                <a:cs typeface="Calibri" panose="020F0502020204030204" pitchFamily="34" charset="0"/>
              </a:rPr>
              <a:t>Valores</a:t>
            </a:r>
            <a:r>
              <a:rPr lang="es-AR" dirty="0" smtClean="0">
                <a:latin typeface="Calibri" panose="020F0502020204030204" pitchFamily="34" charset="0"/>
                <a:cs typeface="Calibri" panose="020F0502020204030204" pitchFamily="34" charset="0"/>
              </a:rPr>
              <a:t>: es el campo sobre el cual se realiza el cálculo.</a:t>
            </a:r>
            <a:endParaRPr lang="es-A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755576" y="-27384"/>
            <a:ext cx="7344816" cy="648072"/>
          </a:xfrm>
          <a:prstGeom prst="rect">
            <a:avLst/>
          </a:prstGeom>
        </p:spPr>
        <p:txBody>
          <a:bodyPr>
            <a:normAutofit lnSpcReduction="10000"/>
          </a:bodyPr>
          <a:lstStyle/>
          <a:p>
            <a:pPr algn="ctr"/>
            <a:r>
              <a:rPr lang="es-AR" sz="2000" b="1" dirty="0" smtClean="0">
                <a:latin typeface="Calibri" panose="020F0502020204030204" pitchFamily="34" charset="0"/>
                <a:cs typeface="Calibri" panose="020F0502020204030204" pitchFamily="34" charset="0"/>
              </a:rPr>
              <a:t>Crear una distribución de frecuencias a partir de la tabla dinámica: Absolutos</a:t>
            </a:r>
            <a:endParaRPr lang="es-AR" sz="2000" dirty="0">
              <a:latin typeface="Calibri" panose="020F0502020204030204" pitchFamily="34" charset="0"/>
              <a:cs typeface="Calibri" panose="020F0502020204030204" pitchFamily="34" charset="0"/>
            </a:endParaRPr>
          </a:p>
        </p:txBody>
      </p:sp>
      <p:sp>
        <p:nvSpPr>
          <p:cNvPr id="4" name="3 Rectángulo"/>
          <p:cNvSpPr/>
          <p:nvPr/>
        </p:nvSpPr>
        <p:spPr>
          <a:xfrm>
            <a:off x="899592" y="764704"/>
            <a:ext cx="741682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AR" sz="1500" dirty="0" smtClean="0">
                <a:latin typeface="Calibri" panose="020F0502020204030204" pitchFamily="34" charset="0"/>
                <a:cs typeface="Calibri" panose="020F0502020204030204" pitchFamily="34" charset="0"/>
              </a:rPr>
              <a:t>Para realizar esta tarea primero debemos seleccionar la variable sobre la cual necesitamos resumir la información. </a:t>
            </a:r>
          </a:p>
          <a:p>
            <a:pPr algn="just"/>
            <a:endParaRPr lang="es-AR" sz="1500" i="1" dirty="0" smtClean="0">
              <a:latin typeface="Calibri" panose="020F0502020204030204" pitchFamily="34" charset="0"/>
              <a:cs typeface="Calibri" panose="020F0502020204030204" pitchFamily="34" charset="0"/>
            </a:endParaRPr>
          </a:p>
          <a:p>
            <a:pPr algn="just"/>
            <a:r>
              <a:rPr lang="es-AR" sz="1500" i="1" dirty="0" smtClean="0">
                <a:latin typeface="Calibri" panose="020F0502020204030204" pitchFamily="34" charset="0"/>
                <a:cs typeface="Calibri" panose="020F0502020204030204" pitchFamily="34" charset="0"/>
              </a:rPr>
              <a:t>En el ejemplo deseamos conocer la distribución de frecuencias de la variable “lugar de residencia”, para ello, primero arrastramos la variable hasta el campo “ETIQUETA DE FILAS” y luego al campo de “VALORES” .</a:t>
            </a:r>
            <a:endParaRPr lang="es-AR" sz="1500" i="1" dirty="0">
              <a:latin typeface="Calibri" panose="020F0502020204030204" pitchFamily="34" charset="0"/>
              <a:cs typeface="Calibri" panose="020F0502020204030204" pitchFamily="34" charset="0"/>
            </a:endParaRPr>
          </a:p>
        </p:txBody>
      </p:sp>
      <p:sp>
        <p:nvSpPr>
          <p:cNvPr id="20483" name="Rectangle 3"/>
          <p:cNvSpPr>
            <a:spLocks noChangeArrowheads="1"/>
          </p:cNvSpPr>
          <p:nvPr/>
        </p:nvSpPr>
        <p:spPr bwMode="auto">
          <a:xfrm>
            <a:off x="0" y="3244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0486" name="Rectangle 6"/>
          <p:cNvSpPr>
            <a:spLocks noChangeArrowheads="1"/>
          </p:cNvSpPr>
          <p:nvPr/>
        </p:nvSpPr>
        <p:spPr bwMode="auto">
          <a:xfrm>
            <a:off x="0" y="42571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8" name="7 Rectángulo"/>
          <p:cNvSpPr/>
          <p:nvPr/>
        </p:nvSpPr>
        <p:spPr>
          <a:xfrm>
            <a:off x="4792206" y="2474893"/>
            <a:ext cx="3308186" cy="954107"/>
          </a:xfrm>
          <a:prstGeom prst="rect">
            <a:avLst/>
          </a:prstGeom>
        </p:spPr>
        <p:txBody>
          <a:bodyPr wrap="square">
            <a:spAutoFit/>
          </a:bodyPr>
          <a:lstStyle/>
          <a:p>
            <a:pPr marL="171450" indent="-171450" algn="just">
              <a:buFont typeface="Arial" panose="020B0604020202020204" pitchFamily="34" charset="0"/>
              <a:buChar char="•"/>
            </a:pPr>
            <a:r>
              <a:rPr lang="es-AR" sz="1400" dirty="0" smtClean="0">
                <a:latin typeface="Calibri" panose="020F0502020204030204" pitchFamily="34" charset="0"/>
                <a:cs typeface="Calibri" panose="020F0502020204030204" pitchFamily="34" charset="0"/>
              </a:rPr>
              <a:t>Posicionando la variable en el campo “etiquetas de fila”, obtenemos el listado de las categorías para la variable “lugar de residencia” </a:t>
            </a:r>
            <a:endParaRPr lang="es-AR" sz="1400" dirty="0">
              <a:latin typeface="Calibri" panose="020F0502020204030204" pitchFamily="34" charset="0"/>
              <a:cs typeface="Calibri" panose="020F0502020204030204" pitchFamily="34" charset="0"/>
            </a:endParaRPr>
          </a:p>
        </p:txBody>
      </p:sp>
      <p:sp>
        <p:nvSpPr>
          <p:cNvPr id="15" name="14 Rectángulo"/>
          <p:cNvSpPr/>
          <p:nvPr/>
        </p:nvSpPr>
        <p:spPr>
          <a:xfrm>
            <a:off x="4782852" y="3446254"/>
            <a:ext cx="3555268" cy="523220"/>
          </a:xfrm>
          <a:prstGeom prst="rect">
            <a:avLst/>
          </a:prstGeom>
        </p:spPr>
        <p:txBody>
          <a:bodyPr wrap="square">
            <a:spAutoFit/>
          </a:bodyPr>
          <a:lstStyle/>
          <a:p>
            <a:pPr marL="171450" indent="-171450" algn="just">
              <a:buFont typeface="Arial" panose="020B0604020202020204" pitchFamily="34" charset="0"/>
              <a:buChar char="•"/>
            </a:pPr>
            <a:r>
              <a:rPr lang="es-AR" sz="1400" dirty="0" smtClean="0">
                <a:latin typeface="Calibri" panose="020F0502020204030204" pitchFamily="34" charset="0"/>
                <a:cs typeface="Calibri" panose="020F0502020204030204" pitchFamily="34" charset="0"/>
              </a:rPr>
              <a:t>El campo “valores” despliega las frecuencias absolutas para cada categoría de la variable. </a:t>
            </a:r>
            <a:endParaRPr lang="es-AR" sz="1400" dirty="0">
              <a:latin typeface="Calibri" panose="020F0502020204030204" pitchFamily="34" charset="0"/>
              <a:cs typeface="Calibri" panose="020F0502020204030204" pitchFamily="34" charset="0"/>
            </a:endParaRPr>
          </a:p>
        </p:txBody>
      </p:sp>
      <p:cxnSp>
        <p:nvCxnSpPr>
          <p:cNvPr id="17" name="16 Conector recto de flecha"/>
          <p:cNvCxnSpPr/>
          <p:nvPr/>
        </p:nvCxnSpPr>
        <p:spPr>
          <a:xfrm>
            <a:off x="2627784" y="351093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893905" y="5154577"/>
            <a:ext cx="7373473" cy="954107"/>
          </a:xfrm>
          <a:prstGeom prst="rect">
            <a:avLst/>
          </a:prstGeom>
          <a:solidFill>
            <a:schemeClr val="tx2">
              <a:lumMod val="20000"/>
              <a:lumOff val="80000"/>
            </a:schemeClr>
          </a:solidFill>
        </p:spPr>
        <p:txBody>
          <a:bodyPr wrap="square" rtlCol="0">
            <a:spAutoFit/>
          </a:bodyPr>
          <a:lstStyle/>
          <a:p>
            <a:pPr algn="ctr"/>
            <a:r>
              <a:rPr lang="es-AR" sz="1400" i="1" dirty="0" smtClean="0">
                <a:latin typeface="Calibri" panose="020F0502020204030204" pitchFamily="34" charset="0"/>
                <a:cs typeface="Calibri" panose="020F0502020204030204" pitchFamily="34" charset="0"/>
              </a:rPr>
              <a:t>Debe considerarse que en este caso, al tratarse de una variable categórica, Excel calcula por defecto las frecuencias de las categorías, es decir que realiza un conteo de los casos que caen en cada valor. En cambio, cuando trabajamos con variables métricas, el valor por defecto es la sumatoria, por lo cual deberá configurarse el cálculo deseado tal como lo veremos mas adelante. </a:t>
            </a:r>
          </a:p>
        </p:txBody>
      </p:sp>
      <p:sp>
        <p:nvSpPr>
          <p:cNvPr id="4102" name="Rectangle 6"/>
          <p:cNvSpPr>
            <a:spLocks noChangeArrowheads="1"/>
          </p:cNvSpPr>
          <p:nvPr/>
        </p:nvSpPr>
        <p:spPr bwMode="auto">
          <a:xfrm>
            <a:off x="899592" y="2278063"/>
            <a:ext cx="2195736"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6: Tabla dinámica</a:t>
            </a:r>
            <a:endParaRPr kumimoji="0" lang="es-A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4101" name="Imagen 22"/>
          <p:cNvPicPr>
            <a:picLocks noChangeAspect="1" noChangeArrowheads="1"/>
          </p:cNvPicPr>
          <p:nvPr/>
        </p:nvPicPr>
        <p:blipFill>
          <a:blip r:embed="rId2" cstate="print"/>
          <a:srcRect t="14386" r="61404" b="55428"/>
          <a:stretch>
            <a:fillRect/>
          </a:stretch>
        </p:blipFill>
        <p:spPr bwMode="auto">
          <a:xfrm>
            <a:off x="893905" y="2547367"/>
            <a:ext cx="3684903" cy="1624360"/>
          </a:xfrm>
          <a:prstGeom prst="rect">
            <a:avLst/>
          </a:prstGeom>
          <a:noFill/>
          <a:ln>
            <a:solidFill>
              <a:schemeClr val="tx1"/>
            </a:solidFill>
          </a:ln>
        </p:spPr>
      </p:pic>
      <p:sp>
        <p:nvSpPr>
          <p:cNvPr id="4103" name="Rectangle 7"/>
          <p:cNvSpPr>
            <a:spLocks noChangeArrowheads="1"/>
          </p:cNvSpPr>
          <p:nvPr/>
        </p:nvSpPr>
        <p:spPr bwMode="auto">
          <a:xfrm>
            <a:off x="0" y="209339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9" name="28 Rectángulo"/>
          <p:cNvSpPr/>
          <p:nvPr/>
        </p:nvSpPr>
        <p:spPr>
          <a:xfrm>
            <a:off x="922562" y="4355812"/>
            <a:ext cx="734481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AR" dirty="0" smtClean="0">
                <a:latin typeface="Calibri" panose="020F0502020204030204" pitchFamily="34" charset="0"/>
                <a:cs typeface="Calibri" panose="020F0502020204030204" pitchFamily="34" charset="0"/>
              </a:rPr>
              <a:t>De un total de 24 estudiantes, 20 residen en CABA y solo 4 en el GBA. </a:t>
            </a:r>
            <a:endParaRPr lang="es-A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269" y="81455"/>
            <a:ext cx="9036496" cy="418058"/>
          </a:xfrm>
          <a:prstGeom prst="rect">
            <a:avLst/>
          </a:prstGeom>
        </p:spPr>
        <p:txBody>
          <a:bodyPr>
            <a:normAutofit/>
          </a:bodyPr>
          <a:lstStyle/>
          <a:p>
            <a:r>
              <a:rPr lang="es-AR" b="1" dirty="0" smtClean="0">
                <a:latin typeface="Calibri" panose="020F0502020204030204" pitchFamily="34" charset="0"/>
                <a:cs typeface="Calibri" panose="020F0502020204030204" pitchFamily="34" charset="0"/>
              </a:rPr>
              <a:t>Crear una distribución de frecuencias a partir de la tabla dinámica: Porcentajes</a:t>
            </a:r>
            <a:endParaRPr lang="es-AR" dirty="0">
              <a:latin typeface="Calibri" panose="020F0502020204030204" pitchFamily="34" charset="0"/>
              <a:cs typeface="Calibri" panose="020F0502020204030204" pitchFamily="34" charset="0"/>
            </a:endParaRPr>
          </a:p>
        </p:txBody>
      </p:sp>
      <p:pic>
        <p:nvPicPr>
          <p:cNvPr id="27650" name="Imagen 4"/>
          <p:cNvPicPr>
            <a:picLocks noChangeAspect="1" noChangeArrowheads="1"/>
          </p:cNvPicPr>
          <p:nvPr/>
        </p:nvPicPr>
        <p:blipFill>
          <a:blip r:embed="rId2" cstate="print"/>
          <a:srcRect l="48799" t="4495" r="23389" b="55048"/>
          <a:stretch>
            <a:fillRect/>
          </a:stretch>
        </p:blipFill>
        <p:spPr bwMode="auto">
          <a:xfrm>
            <a:off x="813620" y="1041432"/>
            <a:ext cx="3617758" cy="2963632"/>
          </a:xfrm>
          <a:prstGeom prst="rect">
            <a:avLst/>
          </a:prstGeom>
          <a:noFill/>
          <a:ln>
            <a:solidFill>
              <a:schemeClr val="tx1"/>
            </a:solidFill>
          </a:ln>
        </p:spPr>
      </p:pic>
      <p:pic>
        <p:nvPicPr>
          <p:cNvPr id="27649" name="Imagen 9"/>
          <p:cNvPicPr>
            <a:picLocks noChangeAspect="1" noChangeArrowheads="1"/>
          </p:cNvPicPr>
          <p:nvPr/>
        </p:nvPicPr>
        <p:blipFill>
          <a:blip r:embed="rId3" cstate="print"/>
          <a:srcRect t="23856" r="62865" b="59036"/>
          <a:stretch>
            <a:fillRect/>
          </a:stretch>
        </p:blipFill>
        <p:spPr bwMode="auto">
          <a:xfrm>
            <a:off x="755576" y="4077072"/>
            <a:ext cx="3675802" cy="936104"/>
          </a:xfrm>
          <a:prstGeom prst="rect">
            <a:avLst/>
          </a:prstGeom>
          <a:noFill/>
          <a:ln>
            <a:solidFill>
              <a:schemeClr val="tx1"/>
            </a:solidFill>
          </a:ln>
        </p:spPr>
      </p:pic>
      <p:sp>
        <p:nvSpPr>
          <p:cNvPr id="27652" name="Rectangle 4"/>
          <p:cNvSpPr>
            <a:spLocks noChangeArrowheads="1"/>
          </p:cNvSpPr>
          <p:nvPr/>
        </p:nvSpPr>
        <p:spPr bwMode="auto">
          <a:xfrm>
            <a:off x="755576" y="764704"/>
            <a:ext cx="212372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7: calculo de porcentajes</a:t>
            </a: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7654" name="Rectangle 6"/>
          <p:cNvSpPr>
            <a:spLocks noChangeArrowheads="1"/>
          </p:cNvSpPr>
          <p:nvPr/>
        </p:nvSpPr>
        <p:spPr bwMode="auto">
          <a:xfrm>
            <a:off x="4716016" y="980728"/>
            <a:ext cx="3248669"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A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Para expresar las frecuencias como porcentajes es preciso presionar la opción “MOSTRAR VALORES COMO” que se encuentra sobre la barra de herramientas del Excel.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s-AR"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A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Tal como se exhibe en la imagen 7, se abre una ventana desplegable con distintas opciones, debemos presionar “% del total de columnas”. </a:t>
            </a:r>
            <a:endParaRPr kumimoji="0" lang="es-AR" sz="3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3" name="12 Rectángulo"/>
          <p:cNvSpPr/>
          <p:nvPr/>
        </p:nvSpPr>
        <p:spPr>
          <a:xfrm>
            <a:off x="899590" y="5229200"/>
            <a:ext cx="727280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AR" dirty="0" smtClean="0">
                <a:latin typeface="Calibri" panose="020F0502020204030204" pitchFamily="34" charset="0"/>
                <a:cs typeface="Calibri" panose="020F0502020204030204" pitchFamily="34" charset="0"/>
              </a:rPr>
              <a:t>El 83,3 porciento de los estudiantes residen en CABA mientras que el 16,7 porciento restante reside en el GBA.</a:t>
            </a:r>
            <a:endParaRPr lang="es-AR"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44643" y="0"/>
            <a:ext cx="8229600" cy="571500"/>
          </a:xfrm>
          <a:prstGeom prst="rect">
            <a:avLst/>
          </a:prstGeom>
        </p:spPr>
        <p:txBody>
          <a:bodyPr>
            <a:normAutofit lnSpcReduction="10000"/>
          </a:bodyPr>
          <a:lstStyle/>
          <a:p>
            <a:r>
              <a:rPr lang="es-AR" sz="3200" b="1" dirty="0" smtClean="0">
                <a:latin typeface="Calibri" panose="020F0502020204030204" pitchFamily="34" charset="0"/>
                <a:cs typeface="Calibri" panose="020F0502020204030204" pitchFamily="34" charset="0"/>
              </a:rPr>
              <a:t>Tabla dinámica: Variables métricas I</a:t>
            </a:r>
            <a:endParaRPr lang="es-AR" sz="3200" dirty="0">
              <a:latin typeface="Calibri" panose="020F0502020204030204" pitchFamily="34" charset="0"/>
              <a:cs typeface="Calibri" panose="020F0502020204030204" pitchFamily="34" charset="0"/>
            </a:endParaRPr>
          </a:p>
        </p:txBody>
      </p:sp>
      <p:sp>
        <p:nvSpPr>
          <p:cNvPr id="27654" name="Rectangle 6"/>
          <p:cNvSpPr>
            <a:spLocks noChangeArrowheads="1"/>
          </p:cNvSpPr>
          <p:nvPr/>
        </p:nvSpPr>
        <p:spPr bwMode="auto">
          <a:xfrm>
            <a:off x="899592" y="912926"/>
            <a:ext cx="7344816" cy="2400657"/>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AR" sz="1500" dirty="0" smtClean="0">
                <a:latin typeface="Calibri" panose="020F0502020204030204" pitchFamily="34" charset="0"/>
                <a:cs typeface="Calibri" panose="020F0502020204030204" pitchFamily="34" charset="0"/>
              </a:rPr>
              <a:t>En el caso de las variables métricas (en el ejemplo se trabaja con la variable “nota obtenida en el examen”), tal como se ha mencionado, el programa Excel emitirá por defecto la sumatoria de las puntuaciones. </a:t>
            </a:r>
          </a:p>
          <a:p>
            <a:pPr algn="just"/>
            <a:endParaRPr lang="es-AR" sz="1500" dirty="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Si, por el contrario, deseamos obtener las frecuencias, es decir, el numero de casos que presentan esos valores o puntuaciones en dicha variable, debemos hacer </a:t>
            </a:r>
            <a:r>
              <a:rPr lang="es-AR" sz="1500" i="1" dirty="0" err="1" smtClean="0">
                <a:latin typeface="Calibri" panose="020F0502020204030204" pitchFamily="34" charset="0"/>
                <a:cs typeface="Calibri" panose="020F0502020204030204" pitchFamily="34" charset="0"/>
              </a:rPr>
              <a:t>click</a:t>
            </a:r>
            <a:r>
              <a:rPr lang="es-AR" sz="1500" dirty="0" smtClean="0">
                <a:latin typeface="Calibri" panose="020F0502020204030204" pitchFamily="34" charset="0"/>
                <a:cs typeface="Calibri" panose="020F0502020204030204" pitchFamily="34" charset="0"/>
              </a:rPr>
              <a:t> sobre la variable que se encuentra dentro del campo “VALORES”. </a:t>
            </a:r>
          </a:p>
          <a:p>
            <a:pPr algn="just"/>
            <a:endParaRPr lang="es-AR" sz="1500" dirty="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Tal como se puede apreciar en la imagen 8, con esta acción se despliega una ventana en la cual podemos encontrar la opción “CONFIGURACION DEL CAMPO DE VALORES”.</a:t>
            </a:r>
            <a:endParaRPr lang="es-AR" sz="1500" dirty="0">
              <a:latin typeface="Calibri" panose="020F0502020204030204" pitchFamily="34" charset="0"/>
              <a:cs typeface="Calibri" panose="020F0502020204030204" pitchFamily="34" charset="0"/>
            </a:endParaRPr>
          </a:p>
        </p:txBody>
      </p:sp>
      <p:sp>
        <p:nvSpPr>
          <p:cNvPr id="13" name="12 Rectángulo"/>
          <p:cNvSpPr/>
          <p:nvPr/>
        </p:nvSpPr>
        <p:spPr>
          <a:xfrm>
            <a:off x="5364088" y="4869160"/>
            <a:ext cx="201622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s-AR" dirty="0" smtClean="0">
                <a:latin typeface="Calibri" panose="020F0502020204030204" pitchFamily="34" charset="0"/>
                <a:cs typeface="Calibri" panose="020F0502020204030204" pitchFamily="34" charset="0"/>
              </a:rPr>
              <a:t>Al presionar este botón, se despliega otra ventana……</a:t>
            </a:r>
            <a:endParaRPr lang="es-AR" dirty="0">
              <a:latin typeface="Calibri" panose="020F0502020204030204" pitchFamily="34" charset="0"/>
              <a:cs typeface="Calibri" panose="020F0502020204030204" pitchFamily="34" charset="0"/>
            </a:endParaRPr>
          </a:p>
        </p:txBody>
      </p:sp>
      <p:sp>
        <p:nvSpPr>
          <p:cNvPr id="28673" name="Rectangle 1"/>
          <p:cNvSpPr>
            <a:spLocks noChangeArrowheads="1"/>
          </p:cNvSpPr>
          <p:nvPr/>
        </p:nvSpPr>
        <p:spPr bwMode="auto">
          <a:xfrm>
            <a:off x="1430298" y="3429000"/>
            <a:ext cx="393379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8: tabla desplegable para configurar el campo de valor</a:t>
            </a: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9" name="8 Imagen"/>
          <p:cNvPicPr/>
          <p:nvPr/>
        </p:nvPicPr>
        <p:blipFill rotWithShape="1">
          <a:blip r:embed="rId2" cstate="print"/>
          <a:srcRect l="71670" t="54133" r="270" b="14195"/>
          <a:stretch/>
        </p:blipFill>
        <p:spPr bwMode="auto">
          <a:xfrm>
            <a:off x="1547664" y="3717032"/>
            <a:ext cx="3672408" cy="2448272"/>
          </a:xfrm>
          <a:prstGeom prst="rect">
            <a:avLst/>
          </a:prstGeom>
          <a:ln>
            <a:solidFill>
              <a:schemeClr val="tx1"/>
            </a:solid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950912" y="44624"/>
            <a:ext cx="8229600" cy="1143000"/>
          </a:xfrm>
          <a:prstGeom prst="rect">
            <a:avLst/>
          </a:prstGeom>
        </p:spPr>
        <p:txBody>
          <a:bodyPr>
            <a:normAutofit/>
          </a:bodyPr>
          <a:lstStyle/>
          <a:p>
            <a:r>
              <a:rPr lang="es-AR" sz="3200" b="1" dirty="0" smtClean="0">
                <a:latin typeface="Calibri" panose="020F0502020204030204" pitchFamily="34" charset="0"/>
                <a:cs typeface="Calibri" panose="020F0502020204030204" pitchFamily="34" charset="0"/>
              </a:rPr>
              <a:t>Tabla dinámica: Variables métricas II</a:t>
            </a:r>
            <a:endParaRPr lang="es-AR" sz="3200" dirty="0">
              <a:latin typeface="Calibri" panose="020F0502020204030204" pitchFamily="34" charset="0"/>
              <a:cs typeface="Calibri" panose="020F0502020204030204" pitchFamily="34" charset="0"/>
            </a:endParaRPr>
          </a:p>
        </p:txBody>
      </p:sp>
      <p:pic>
        <p:nvPicPr>
          <p:cNvPr id="28675" name="Imagen 5"/>
          <p:cNvPicPr>
            <a:picLocks noChangeAspect="1" noChangeArrowheads="1"/>
          </p:cNvPicPr>
          <p:nvPr/>
        </p:nvPicPr>
        <p:blipFill>
          <a:blip r:embed="rId2" cstate="print"/>
          <a:srcRect l="49977" t="50377" r="29703" b="19830"/>
          <a:stretch>
            <a:fillRect/>
          </a:stretch>
        </p:blipFill>
        <p:spPr bwMode="auto">
          <a:xfrm>
            <a:off x="4290902" y="1772816"/>
            <a:ext cx="3922891" cy="3228662"/>
          </a:xfrm>
          <a:prstGeom prst="rect">
            <a:avLst/>
          </a:prstGeom>
          <a:noFill/>
        </p:spPr>
      </p:pic>
      <p:sp>
        <p:nvSpPr>
          <p:cNvPr id="28676" name="Rectangle 4"/>
          <p:cNvSpPr>
            <a:spLocks noChangeArrowheads="1"/>
          </p:cNvSpPr>
          <p:nvPr/>
        </p:nvSpPr>
        <p:spPr bwMode="auto">
          <a:xfrm>
            <a:off x="4212558" y="1269921"/>
            <a:ext cx="410445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9: Configuración de campo de valor. Opción “CUENTA” para obtener una distribución de frecuencias en una variable métrica</a:t>
            </a:r>
            <a:endParaRPr kumimoji="0" lang="es-A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8677" name="Rectangle 5"/>
          <p:cNvSpPr>
            <a:spLocks noChangeArrowheads="1"/>
          </p:cNvSpPr>
          <p:nvPr/>
        </p:nvSpPr>
        <p:spPr bwMode="auto">
          <a:xfrm>
            <a:off x="0" y="33586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8678" name="Rectangle 6"/>
          <p:cNvSpPr>
            <a:spLocks noChangeArrowheads="1"/>
          </p:cNvSpPr>
          <p:nvPr/>
        </p:nvSpPr>
        <p:spPr bwMode="auto">
          <a:xfrm>
            <a:off x="0" y="544619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81425" algn="l"/>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8679" name="Rectangle 7"/>
          <p:cNvSpPr>
            <a:spLocks noChangeArrowheads="1"/>
          </p:cNvSpPr>
          <p:nvPr/>
        </p:nvSpPr>
        <p:spPr bwMode="auto">
          <a:xfrm>
            <a:off x="878904" y="970850"/>
            <a:ext cx="3213261"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Calibri" pitchFamily="34" charset="0"/>
              <a:ea typeface="Calibri" pitchFamily="34" charset="0"/>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AR" b="0" i="0" u="none" strike="noStrike" cap="none" normalizeH="0" baseline="0" dirty="0" smtClean="0">
                <a:ln>
                  <a:noFill/>
                </a:ln>
                <a:solidFill>
                  <a:schemeClr val="tx1"/>
                </a:solidFill>
                <a:effectLst/>
                <a:latin typeface="Calibri" pitchFamily="34" charset="0"/>
                <a:ea typeface="Calibri" pitchFamily="34" charset="0"/>
                <a:cs typeface="Calibri" panose="020F0502020204030204" pitchFamily="34" charset="0"/>
              </a:rPr>
              <a:t>En la ventana resultante</a:t>
            </a:r>
            <a:r>
              <a:rPr kumimoji="0" lang="es-AR"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A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podremos configurar el calculo que deseamos obtener sobre la variable. </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s-AR"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A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En este caso se busca generar una distribución de frecuencias, por lo que deberemos seleccionar, dentro de la </a:t>
            </a:r>
            <a:r>
              <a:rPr lang="es-AR" dirty="0">
                <a:latin typeface="Calibri" panose="020F0502020204030204" pitchFamily="34" charset="0"/>
                <a:ea typeface="Calibri" panose="020F0502020204030204" pitchFamily="34" charset="0"/>
                <a:cs typeface="Calibri" panose="020F0502020204030204" pitchFamily="34" charset="0"/>
              </a:rPr>
              <a:t>s</a:t>
            </a:r>
            <a:r>
              <a:rPr kumimoji="0" lang="es-AR"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olapa “RESUMIR VALORES POR”, la opción “CUENTA”.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878904" y="-18256"/>
            <a:ext cx="8229600" cy="1143000"/>
          </a:xfrm>
          <a:prstGeom prst="rect">
            <a:avLst/>
          </a:prstGeom>
        </p:spPr>
        <p:txBody>
          <a:bodyPr>
            <a:normAutofit/>
          </a:bodyPr>
          <a:lstStyle/>
          <a:p>
            <a:r>
              <a:rPr lang="es-AR" sz="3200" b="1" dirty="0" smtClean="0">
                <a:latin typeface="Calibri" panose="020F0502020204030204" pitchFamily="34" charset="0"/>
                <a:cs typeface="Calibri" panose="020F0502020204030204" pitchFamily="34" charset="0"/>
              </a:rPr>
              <a:t>Tabla dinámica: Variables métricas II</a:t>
            </a:r>
            <a:endParaRPr lang="es-AR" sz="3200" dirty="0">
              <a:latin typeface="Calibri" panose="020F0502020204030204" pitchFamily="34" charset="0"/>
              <a:cs typeface="Calibri" panose="020F0502020204030204" pitchFamily="34" charset="0"/>
            </a:endParaRPr>
          </a:p>
        </p:txBody>
      </p:sp>
      <p:pic>
        <p:nvPicPr>
          <p:cNvPr id="28674" name="Imagen 1"/>
          <p:cNvPicPr>
            <a:picLocks noChangeAspect="1" noChangeArrowheads="1"/>
          </p:cNvPicPr>
          <p:nvPr/>
        </p:nvPicPr>
        <p:blipFill>
          <a:blip r:embed="rId2" cstate="print"/>
          <a:srcRect l="-134" t="23132" r="56087" b="33253"/>
          <a:stretch>
            <a:fillRect/>
          </a:stretch>
        </p:blipFill>
        <p:spPr bwMode="auto">
          <a:xfrm>
            <a:off x="2232750" y="3140968"/>
            <a:ext cx="4859530" cy="2705454"/>
          </a:xfrm>
          <a:prstGeom prst="rect">
            <a:avLst/>
          </a:prstGeom>
          <a:noFill/>
          <a:ln>
            <a:solidFill>
              <a:schemeClr val="tx1"/>
            </a:solidFill>
          </a:ln>
        </p:spPr>
      </p:pic>
      <p:sp>
        <p:nvSpPr>
          <p:cNvPr id="28676" name="Rectangle 4"/>
          <p:cNvSpPr>
            <a:spLocks noChangeArrowheads="1"/>
          </p:cNvSpPr>
          <p:nvPr/>
        </p:nvSpPr>
        <p:spPr bwMode="auto">
          <a:xfrm>
            <a:off x="2234656" y="2852936"/>
            <a:ext cx="479829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10: tabla de distribución de frecuencias de la variable métrica</a:t>
            </a:r>
            <a:endParaRPr kumimoji="0" lang="es-AR" sz="1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28677" name="Rectangle 5"/>
          <p:cNvSpPr>
            <a:spLocks noChangeArrowheads="1"/>
          </p:cNvSpPr>
          <p:nvPr/>
        </p:nvSpPr>
        <p:spPr bwMode="auto">
          <a:xfrm>
            <a:off x="0" y="33586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8678" name="Rectangle 6"/>
          <p:cNvSpPr>
            <a:spLocks noChangeArrowheads="1"/>
          </p:cNvSpPr>
          <p:nvPr/>
        </p:nvSpPr>
        <p:spPr bwMode="auto">
          <a:xfrm>
            <a:off x="0" y="544619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81425" algn="l"/>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1051144" y="1340768"/>
            <a:ext cx="6840760" cy="101566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::::&gt; De esta forma se despliega el conteo de frecuencias para cada una de las puntuaciones de la variable “nota obtenida en el examen”.</a:t>
            </a:r>
            <a:endParaRPr kumimoji="0" lang="es-AR" sz="3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9900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50912" y="0"/>
            <a:ext cx="8229600" cy="706090"/>
          </a:xfrm>
          <a:prstGeom prst="rect">
            <a:avLst/>
          </a:prstGeom>
        </p:spPr>
        <p:txBody>
          <a:bodyPr>
            <a:normAutofit/>
          </a:bodyPr>
          <a:lstStyle/>
          <a:p>
            <a:r>
              <a:rPr lang="es-AR" sz="3200" b="1" dirty="0" smtClean="0">
                <a:latin typeface="Calibri" panose="020F0502020204030204" pitchFamily="34" charset="0"/>
                <a:cs typeface="Calibri" panose="020F0502020204030204" pitchFamily="34" charset="0"/>
              </a:rPr>
              <a:t>Agrupación de categorías I</a:t>
            </a:r>
            <a:endParaRPr lang="es-AR" sz="3200" dirty="0">
              <a:latin typeface="Calibri" panose="020F0502020204030204" pitchFamily="34" charset="0"/>
              <a:cs typeface="Calibri" panose="020F0502020204030204" pitchFamily="34" charset="0"/>
            </a:endParaRPr>
          </a:p>
        </p:txBody>
      </p:sp>
      <p:pic>
        <p:nvPicPr>
          <p:cNvPr id="30723" name="Imagen 24"/>
          <p:cNvPicPr>
            <a:picLocks noChangeAspect="1" noChangeArrowheads="1"/>
          </p:cNvPicPr>
          <p:nvPr/>
        </p:nvPicPr>
        <p:blipFill>
          <a:blip r:embed="rId2" cstate="print"/>
          <a:srcRect t="22893" r="55273" b="13976"/>
          <a:stretch>
            <a:fillRect/>
          </a:stretch>
        </p:blipFill>
        <p:spPr bwMode="auto">
          <a:xfrm>
            <a:off x="4427984" y="1431816"/>
            <a:ext cx="3874916" cy="3077304"/>
          </a:xfrm>
          <a:prstGeom prst="rect">
            <a:avLst/>
          </a:prstGeom>
          <a:noFill/>
          <a:ln>
            <a:solidFill>
              <a:schemeClr val="tx1"/>
            </a:solidFill>
          </a:ln>
        </p:spPr>
      </p:pic>
      <p:sp>
        <p:nvSpPr>
          <p:cNvPr id="30724" name="Rectangle 4"/>
          <p:cNvSpPr>
            <a:spLocks noChangeArrowheads="1"/>
          </p:cNvSpPr>
          <p:nvPr/>
        </p:nvSpPr>
        <p:spPr bwMode="auto">
          <a:xfrm>
            <a:off x="4427984" y="1124744"/>
            <a:ext cx="32038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AR"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11: función “agrupar”</a:t>
            </a:r>
            <a:endParaRPr kumimoji="0" lang="es-AR" sz="1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3" name="12 Rectángulo"/>
          <p:cNvSpPr/>
          <p:nvPr/>
        </p:nvSpPr>
        <p:spPr>
          <a:xfrm>
            <a:off x="971600" y="1124744"/>
            <a:ext cx="3312368" cy="4247317"/>
          </a:xfrm>
          <a:prstGeom prst="rect">
            <a:avLst/>
          </a:prstGeom>
          <a:ln>
            <a:solidFill>
              <a:schemeClr val="tx1"/>
            </a:solidFill>
          </a:ln>
        </p:spPr>
        <p:txBody>
          <a:bodyPr wrap="square">
            <a:spAutoFit/>
          </a:bodyPr>
          <a:lstStyle/>
          <a:p>
            <a:pPr algn="just"/>
            <a:r>
              <a:rPr lang="es-AR" sz="1500" dirty="0" smtClean="0">
                <a:latin typeface="Calibri" panose="020F0502020204030204" pitchFamily="34" charset="0"/>
                <a:cs typeface="Calibri" panose="020F0502020204030204" pitchFamily="34" charset="0"/>
              </a:rPr>
              <a:t>La distribución de frecuencias de la variable nota obtenida en el examen que se observa en la imagen 8, nos permite describir de forma detallada a la muestra de estudiantes en función de sus notas. </a:t>
            </a:r>
          </a:p>
          <a:p>
            <a:pPr algn="just"/>
            <a:endParaRPr lang="es-AR" sz="1500" dirty="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Si deseamos presentar estos datos de forma agregada podemos agrupar las puntuaciones en categorías mas amplias.</a:t>
            </a:r>
          </a:p>
          <a:p>
            <a:pPr algn="just"/>
            <a:endParaRPr lang="es-AR" sz="1500" dirty="0" smtClean="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Para ello debemos seleccionar las puntuaciones que vamos agrupar y hacer </a:t>
            </a:r>
            <a:r>
              <a:rPr lang="es-AR" sz="1500" i="1" dirty="0" err="1" smtClean="0">
                <a:latin typeface="Calibri" panose="020F0502020204030204" pitchFamily="34" charset="0"/>
                <a:cs typeface="Calibri" panose="020F0502020204030204" pitchFamily="34" charset="0"/>
              </a:rPr>
              <a:t>click</a:t>
            </a:r>
            <a:r>
              <a:rPr lang="es-AR" sz="1500" dirty="0" smtClean="0">
                <a:latin typeface="Calibri" panose="020F0502020204030204" pitchFamily="34" charset="0"/>
                <a:cs typeface="Calibri" panose="020F0502020204030204" pitchFamily="34" charset="0"/>
              </a:rPr>
              <a:t> derecho sobre las mimas, luego elegimos la opción “AGRUPAR” de la ventana desplegable, tal como se detalla en la imagen 11. </a:t>
            </a:r>
            <a:endParaRPr lang="es-AR" sz="1500"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50912" y="0"/>
            <a:ext cx="8229600" cy="706090"/>
          </a:xfrm>
          <a:prstGeom prst="rect">
            <a:avLst/>
          </a:prstGeom>
        </p:spPr>
        <p:txBody>
          <a:bodyPr>
            <a:normAutofit/>
          </a:bodyPr>
          <a:lstStyle/>
          <a:p>
            <a:r>
              <a:rPr lang="es-AR" sz="3200" b="1" dirty="0" smtClean="0">
                <a:latin typeface="Calibri" panose="020F0502020204030204" pitchFamily="34" charset="0"/>
                <a:cs typeface="Calibri" panose="020F0502020204030204" pitchFamily="34" charset="0"/>
              </a:rPr>
              <a:t>Agrupación de categorías II</a:t>
            </a:r>
            <a:endParaRPr lang="es-AR" sz="3200" dirty="0">
              <a:latin typeface="Calibri" panose="020F0502020204030204" pitchFamily="34" charset="0"/>
              <a:cs typeface="Calibri" panose="020F0502020204030204" pitchFamily="34" charset="0"/>
            </a:endParaRPr>
          </a:p>
        </p:txBody>
      </p:sp>
      <p:pic>
        <p:nvPicPr>
          <p:cNvPr id="30722" name="Imagen 25"/>
          <p:cNvPicPr>
            <a:picLocks noChangeAspect="1" noChangeArrowheads="1"/>
          </p:cNvPicPr>
          <p:nvPr/>
        </p:nvPicPr>
        <p:blipFill>
          <a:blip r:embed="rId2" cstate="print"/>
          <a:srcRect t="24097" r="55409" b="59518"/>
          <a:stretch>
            <a:fillRect/>
          </a:stretch>
        </p:blipFill>
        <p:spPr bwMode="auto">
          <a:xfrm>
            <a:off x="2483767" y="4190520"/>
            <a:ext cx="3961889" cy="822656"/>
          </a:xfrm>
          <a:prstGeom prst="rect">
            <a:avLst/>
          </a:prstGeom>
          <a:noFill/>
          <a:ln>
            <a:solidFill>
              <a:schemeClr val="tx1"/>
            </a:solidFill>
          </a:ln>
        </p:spPr>
      </p:pic>
      <p:pic>
        <p:nvPicPr>
          <p:cNvPr id="30721" name="Imagen 26"/>
          <p:cNvPicPr>
            <a:picLocks noChangeAspect="1" noChangeArrowheads="1"/>
          </p:cNvPicPr>
          <p:nvPr/>
        </p:nvPicPr>
        <p:blipFill>
          <a:blip r:embed="rId3" cstate="print"/>
          <a:srcRect l="2" t="24338" r="55583" b="57590"/>
          <a:stretch>
            <a:fillRect/>
          </a:stretch>
        </p:blipFill>
        <p:spPr bwMode="auto">
          <a:xfrm>
            <a:off x="2483768" y="5044118"/>
            <a:ext cx="3960440" cy="905162"/>
          </a:xfrm>
          <a:prstGeom prst="rect">
            <a:avLst/>
          </a:prstGeom>
          <a:noFill/>
          <a:ln>
            <a:solidFill>
              <a:schemeClr val="tx1"/>
            </a:solidFill>
          </a:ln>
        </p:spPr>
      </p:pic>
      <p:sp>
        <p:nvSpPr>
          <p:cNvPr id="30724" name="Rectangle 4"/>
          <p:cNvSpPr>
            <a:spLocks noChangeArrowheads="1"/>
          </p:cNvSpPr>
          <p:nvPr/>
        </p:nvSpPr>
        <p:spPr bwMode="auto">
          <a:xfrm>
            <a:off x="2483767" y="3913311"/>
            <a:ext cx="3714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s-AR" sz="1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12: Tablas con categorías agrupadas</a:t>
            </a:r>
            <a:endParaRPr kumimoji="0" lang="es-AR"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13" name="12 Rectángulo"/>
          <p:cNvSpPr/>
          <p:nvPr/>
        </p:nvSpPr>
        <p:spPr>
          <a:xfrm>
            <a:off x="971600" y="767894"/>
            <a:ext cx="7293496" cy="2631490"/>
          </a:xfrm>
          <a:prstGeom prst="rect">
            <a:avLst/>
          </a:prstGeom>
          <a:ln>
            <a:solidFill>
              <a:schemeClr val="tx1"/>
            </a:solidFill>
          </a:ln>
        </p:spPr>
        <p:txBody>
          <a:bodyPr wrap="square">
            <a:spAutoFit/>
          </a:bodyPr>
          <a:lstStyle/>
          <a:p>
            <a:pPr algn="just"/>
            <a:r>
              <a:rPr lang="es-AR" sz="1500" dirty="0" smtClean="0">
                <a:latin typeface="Calibri" panose="020F0502020204030204" pitchFamily="34" charset="0"/>
                <a:cs typeface="Calibri" panose="020F0502020204030204" pitchFamily="34" charset="0"/>
              </a:rPr>
              <a:t>En el ejemplo, las puntuaciones se agrupan para transformar una variable métrica o numérica en una variable categórica y dicotómica. En función de lo mencionado se establecen dos categorías: i. “Desaprobados” (con notas de 3 y menos) y </a:t>
            </a:r>
            <a:r>
              <a:rPr lang="es-AR" sz="1500" dirty="0" err="1" smtClean="0">
                <a:latin typeface="Calibri" panose="020F0502020204030204" pitchFamily="34" charset="0"/>
                <a:cs typeface="Calibri" panose="020F0502020204030204" pitchFamily="34" charset="0"/>
              </a:rPr>
              <a:t>ii</a:t>
            </a:r>
            <a:r>
              <a:rPr lang="es-AR" sz="1500" dirty="0" smtClean="0">
                <a:latin typeface="Calibri" panose="020F0502020204030204" pitchFamily="34" charset="0"/>
                <a:cs typeface="Calibri" panose="020F0502020204030204" pitchFamily="34" charset="0"/>
              </a:rPr>
              <a:t>. “Aprobados” (con notas de 4 y mas).</a:t>
            </a:r>
          </a:p>
          <a:p>
            <a:pPr algn="just"/>
            <a:endParaRPr lang="es-AR" sz="1500" dirty="0" smtClean="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Observamos </a:t>
            </a:r>
            <a:r>
              <a:rPr lang="es-AR" sz="1500" dirty="0">
                <a:latin typeface="Calibri" panose="020F0502020204030204" pitchFamily="34" charset="0"/>
                <a:cs typeface="Calibri" panose="020F0502020204030204" pitchFamily="34" charset="0"/>
              </a:rPr>
              <a:t>que las categorías pasan a denominarse por defecto “grupo 1” y “grupo 2”. Este aspecto puede editarse consignándose de esta manera las etiquetas correspondientes a cada </a:t>
            </a:r>
            <a:r>
              <a:rPr lang="es-AR" sz="1500" dirty="0" smtClean="0">
                <a:latin typeface="Calibri" panose="020F0502020204030204" pitchFamily="34" charset="0"/>
                <a:cs typeface="Calibri" panose="020F0502020204030204" pitchFamily="34" charset="0"/>
              </a:rPr>
              <a:t>categoría, </a:t>
            </a:r>
            <a:r>
              <a:rPr lang="es-AR" sz="1500" dirty="0">
                <a:latin typeface="Calibri" panose="020F0502020204030204" pitchFamily="34" charset="0"/>
                <a:cs typeface="Calibri" panose="020F0502020204030204" pitchFamily="34" charset="0"/>
              </a:rPr>
              <a:t>tal como se exhibe en la tabla </a:t>
            </a:r>
            <a:r>
              <a:rPr lang="es-AR" sz="1500" dirty="0" smtClean="0">
                <a:latin typeface="Calibri" panose="020F0502020204030204" pitchFamily="34" charset="0"/>
                <a:cs typeface="Calibri" panose="020F0502020204030204" pitchFamily="34" charset="0"/>
              </a:rPr>
              <a:t>inferior de la imagen 12. </a:t>
            </a:r>
          </a:p>
          <a:p>
            <a:pPr algn="just"/>
            <a:endParaRPr lang="es-AR" sz="1500" dirty="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En </a:t>
            </a:r>
            <a:r>
              <a:rPr lang="es-AR" sz="1500" dirty="0">
                <a:latin typeface="Calibri" panose="020F0502020204030204" pitchFamily="34" charset="0"/>
                <a:cs typeface="Calibri" panose="020F0502020204030204" pitchFamily="34" charset="0"/>
              </a:rPr>
              <a:t>esta ultima tabla además hemos pedido a Excel que muestre el calculo considerando los “% del total de columnas” siguiendo el procedimiento anteriormente descripto</a:t>
            </a:r>
            <a:r>
              <a:rPr lang="es-AR" sz="1500" dirty="0" smtClean="0">
                <a:latin typeface="Calibri" panose="020F0502020204030204" pitchFamily="34" charset="0"/>
                <a:cs typeface="Calibri" panose="020F0502020204030204" pitchFamily="34" charset="0"/>
              </a:rPr>
              <a:t>.</a:t>
            </a:r>
            <a:endParaRPr lang="es-AR" sz="1500" dirty="0">
              <a:latin typeface="Calibri" panose="020F0502020204030204" pitchFamily="34" charset="0"/>
              <a:cs typeface="Calibri" panose="020F0502020204030204" pitchFamily="34" charset="0"/>
            </a:endParaRPr>
          </a:p>
        </p:txBody>
      </p:sp>
      <p:sp>
        <p:nvSpPr>
          <p:cNvPr id="11" name="10 Rectángulo"/>
          <p:cNvSpPr/>
          <p:nvPr/>
        </p:nvSpPr>
        <p:spPr>
          <a:xfrm>
            <a:off x="6516216" y="4601848"/>
            <a:ext cx="1440160" cy="784830"/>
          </a:xfrm>
          <a:prstGeom prst="rect">
            <a:avLst/>
          </a:prstGeom>
          <a:solidFill>
            <a:schemeClr val="bg1"/>
          </a:solidFill>
          <a:ln>
            <a:solidFill>
              <a:schemeClr val="tx1"/>
            </a:solidFill>
          </a:ln>
        </p:spPr>
        <p:txBody>
          <a:bodyPr wrap="square">
            <a:spAutoFit/>
          </a:bodyPr>
          <a:lstStyle/>
          <a:p>
            <a:r>
              <a:rPr lang="es-AR" sz="1500" dirty="0" smtClean="0">
                <a:latin typeface="Calibri" panose="020F0502020204030204" pitchFamily="34" charset="0"/>
                <a:cs typeface="Calibri" panose="020F0502020204030204" pitchFamily="34" charset="0"/>
              </a:rPr>
              <a:t>Distribución de frecuencias resultantes</a:t>
            </a:r>
            <a:endParaRPr lang="es-AR"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259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2 Subtítulo"/>
          <p:cNvSpPr txBox="1">
            <a:spLocks/>
          </p:cNvSpPr>
          <p:nvPr/>
        </p:nvSpPr>
        <p:spPr>
          <a:xfrm>
            <a:off x="755576" y="764704"/>
            <a:ext cx="3770571" cy="4968552"/>
          </a:xfrm>
          <a:prstGeom prst="rect">
            <a:avLst/>
          </a:prstGeom>
          <a:ln>
            <a:noFill/>
          </a:ln>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r>
              <a:rPr lang="es-AR" sz="1500" dirty="0" smtClean="0">
                <a:latin typeface="Calibri" panose="020F0502020204030204" pitchFamily="34" charset="0"/>
                <a:cs typeface="Calibri" panose="020F0502020204030204" pitchFamily="34" charset="0"/>
              </a:rPr>
              <a:t>Para la construcción de cuadros </a:t>
            </a:r>
            <a:r>
              <a:rPr lang="es-AR" sz="1500" dirty="0" err="1" smtClean="0">
                <a:latin typeface="Calibri" panose="020F0502020204030204" pitchFamily="34" charset="0"/>
                <a:cs typeface="Calibri" panose="020F0502020204030204" pitchFamily="34" charset="0"/>
              </a:rPr>
              <a:t>bi</a:t>
            </a:r>
            <a:r>
              <a:rPr lang="es-AR" sz="1500" dirty="0" smtClean="0">
                <a:latin typeface="Calibri" panose="020F0502020204030204" pitchFamily="34" charset="0"/>
                <a:cs typeface="Calibri" panose="020F0502020204030204" pitchFamily="34" charset="0"/>
              </a:rPr>
              <a:t>-variados primero se debe consignar el rol de cada variable. Por convención, la variable dependiente se presenta en las filas mientras que la variable independiente se coloca sobre  las columnas del cuadro.</a:t>
            </a:r>
          </a:p>
          <a:p>
            <a:pPr algn="just"/>
            <a:endParaRPr lang="es-AR" sz="1500" dirty="0" smtClean="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En el ejemplo, hemos dispuesto a la variable “nota obtenida en el examen2” como variable dependiente.  Por ello la misma se coloca en el campo “ETIQUETAS DE FILA” dentro la lista de campos de la tabla dinámica.</a:t>
            </a:r>
          </a:p>
          <a:p>
            <a:pPr algn="just"/>
            <a:endParaRPr lang="es-AR" sz="1500" dirty="0" smtClean="0">
              <a:latin typeface="Calibri" panose="020F0502020204030204" pitchFamily="34" charset="0"/>
              <a:cs typeface="Calibri" panose="020F0502020204030204" pitchFamily="34" charset="0"/>
            </a:endParaRPr>
          </a:p>
          <a:p>
            <a:pPr algn="just"/>
            <a:r>
              <a:rPr lang="es-AR" sz="1500" dirty="0" smtClean="0">
                <a:latin typeface="Calibri" panose="020F0502020204030204" pitchFamily="34" charset="0"/>
                <a:cs typeface="Calibri" panose="020F0502020204030204" pitchFamily="34" charset="0"/>
              </a:rPr>
              <a:t>La variable “edad2” será nuestra variable independiente. Debemos arrastrarla hasta el campo “ETIQUETAS DE COLUMNAS”, tal como se muestra en la imagen 10.</a:t>
            </a:r>
          </a:p>
          <a:p>
            <a:pPr algn="just"/>
            <a:endParaRPr lang="es-AR" sz="1500" i="1" dirty="0" smtClean="0">
              <a:latin typeface="Calibri" panose="020F0502020204030204" pitchFamily="34" charset="0"/>
              <a:cs typeface="Calibri" panose="020F0502020204030204" pitchFamily="34" charset="0"/>
            </a:endParaRPr>
          </a:p>
          <a:p>
            <a:pPr algn="just"/>
            <a:r>
              <a:rPr lang="es-AR" sz="1500" i="1" dirty="0" smtClean="0">
                <a:latin typeface="Calibri" panose="020F0502020204030204" pitchFamily="34" charset="0"/>
                <a:cs typeface="Calibri" panose="020F0502020204030204" pitchFamily="34" charset="0"/>
              </a:rPr>
              <a:t>Será indistinta la variable dispuesta en el campo valores.</a:t>
            </a:r>
          </a:p>
        </p:txBody>
      </p:sp>
      <p:pic>
        <p:nvPicPr>
          <p:cNvPr id="14" name="13 Imagen"/>
          <p:cNvPicPr/>
          <p:nvPr/>
        </p:nvPicPr>
        <p:blipFill rotWithShape="1">
          <a:blip r:embed="rId2" cstate="print"/>
          <a:srcRect l="68986" t="14940" b="5783"/>
          <a:stretch/>
        </p:blipFill>
        <p:spPr bwMode="auto">
          <a:xfrm>
            <a:off x="4860032" y="1501258"/>
            <a:ext cx="3384376" cy="4374079"/>
          </a:xfrm>
          <a:prstGeom prst="rect">
            <a:avLst/>
          </a:prstGeom>
          <a:ln>
            <a:solidFill>
              <a:schemeClr val="tx1"/>
            </a:solidFill>
          </a:ln>
          <a:extLst>
            <a:ext uri="{53640926-AAD7-44D8-BBD7-CCE9431645EC}">
              <a14:shadowObscured xmlns:a14="http://schemas.microsoft.com/office/drawing/2010/main"/>
            </a:ext>
          </a:extLst>
        </p:spPr>
      </p:pic>
      <p:sp>
        <p:nvSpPr>
          <p:cNvPr id="15" name="1 Título"/>
          <p:cNvSpPr txBox="1">
            <a:spLocks/>
          </p:cNvSpPr>
          <p:nvPr/>
        </p:nvSpPr>
        <p:spPr>
          <a:xfrm>
            <a:off x="827584" y="260649"/>
            <a:ext cx="7079682" cy="288031"/>
          </a:xfrm>
          <a:prstGeom prst="rect">
            <a:avLst/>
          </a:prstGeom>
        </p:spPr>
        <p:txBody>
          <a:bodyPr vert="horz" lIns="91440" tIns="45720" rIns="91440" bIns="45720" rtlCol="0" anchor="b">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400" b="1" dirty="0" smtClean="0">
                <a:latin typeface="Calibri" panose="020F0502020204030204" pitchFamily="34" charset="0"/>
                <a:cs typeface="Calibri" panose="020F0502020204030204" pitchFamily="34" charset="0"/>
              </a:rPr>
              <a:t>Tablas de contingencia o cuadros </a:t>
            </a:r>
            <a:r>
              <a:rPr lang="es-AR" sz="2400" b="1" dirty="0" err="1" smtClean="0">
                <a:latin typeface="Calibri" panose="020F0502020204030204" pitchFamily="34" charset="0"/>
                <a:cs typeface="Calibri" panose="020F0502020204030204" pitchFamily="34" charset="0"/>
              </a:rPr>
              <a:t>bi</a:t>
            </a:r>
            <a:r>
              <a:rPr lang="es-AR" sz="2400" b="1" dirty="0" smtClean="0">
                <a:latin typeface="Calibri" panose="020F0502020204030204" pitchFamily="34" charset="0"/>
                <a:cs typeface="Calibri" panose="020F0502020204030204" pitchFamily="34" charset="0"/>
              </a:rPr>
              <a:t>-variados:</a:t>
            </a:r>
            <a:endParaRPr lang="es-AR" sz="2400" dirty="0">
              <a:latin typeface="Calibri" panose="020F0502020204030204" pitchFamily="34" charset="0"/>
              <a:cs typeface="Calibri" panose="020F0502020204030204" pitchFamily="34" charset="0"/>
            </a:endParaRPr>
          </a:p>
        </p:txBody>
      </p:sp>
      <p:sp>
        <p:nvSpPr>
          <p:cNvPr id="16" name="1 Título"/>
          <p:cNvSpPr txBox="1">
            <a:spLocks/>
          </p:cNvSpPr>
          <p:nvPr/>
        </p:nvSpPr>
        <p:spPr>
          <a:xfrm>
            <a:off x="4860032" y="832436"/>
            <a:ext cx="3384376" cy="668822"/>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AR" sz="2400" b="1" dirty="0" smtClean="0">
                <a:latin typeface="Calibri" panose="020F0502020204030204" pitchFamily="34" charset="0"/>
                <a:cs typeface="Calibri" panose="020F0502020204030204" pitchFamily="34" charset="0"/>
              </a:rPr>
              <a:t>Imagen 13: disposición de las variables en la lista de campos para la construcción de un cuadro </a:t>
            </a:r>
            <a:r>
              <a:rPr lang="es-AR" sz="2400" b="1" dirty="0" err="1" smtClean="0">
                <a:latin typeface="Calibri" panose="020F0502020204030204" pitchFamily="34" charset="0"/>
                <a:cs typeface="Calibri" panose="020F0502020204030204" pitchFamily="34" charset="0"/>
              </a:rPr>
              <a:t>bi</a:t>
            </a:r>
            <a:r>
              <a:rPr lang="es-AR" sz="2400" b="1" dirty="0" smtClean="0">
                <a:latin typeface="Calibri" panose="020F0502020204030204" pitchFamily="34" charset="0"/>
                <a:cs typeface="Calibri" panose="020F0502020204030204" pitchFamily="34" charset="0"/>
              </a:rPr>
              <a:t>-variado.</a:t>
            </a:r>
            <a:endParaRPr lang="es-A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453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41909" y="620689"/>
            <a:ext cx="7128792" cy="288031"/>
          </a:xfrm>
        </p:spPr>
        <p:txBody>
          <a:bodyPr>
            <a:noAutofit/>
          </a:bodyPr>
          <a:lstStyle/>
          <a:p>
            <a:r>
              <a:rPr lang="es-AR" sz="2400" b="1" dirty="0">
                <a:latin typeface="Calibri" panose="020F0502020204030204" pitchFamily="34" charset="0"/>
                <a:cs typeface="Calibri" panose="020F0502020204030204" pitchFamily="34" charset="0"/>
              </a:rPr>
              <a:t>Tablas de contingencia o cuadros </a:t>
            </a:r>
            <a:r>
              <a:rPr lang="es-AR" sz="2400" b="1" dirty="0" err="1">
                <a:latin typeface="Calibri" panose="020F0502020204030204" pitchFamily="34" charset="0"/>
                <a:cs typeface="Calibri" panose="020F0502020204030204" pitchFamily="34" charset="0"/>
              </a:rPr>
              <a:t>bi</a:t>
            </a:r>
            <a:r>
              <a:rPr lang="es-AR" sz="2400" b="1" dirty="0">
                <a:latin typeface="Calibri" panose="020F0502020204030204" pitchFamily="34" charset="0"/>
                <a:cs typeface="Calibri" panose="020F0502020204030204" pitchFamily="34" charset="0"/>
              </a:rPr>
              <a:t>-variados</a:t>
            </a:r>
            <a:r>
              <a:rPr lang="es-AR" sz="2400" b="1" dirty="0" smtClean="0">
                <a:latin typeface="Calibri" panose="020F0502020204030204" pitchFamily="34" charset="0"/>
                <a:cs typeface="Calibri" panose="020F0502020204030204" pitchFamily="34" charset="0"/>
              </a:rPr>
              <a:t>:</a:t>
            </a:r>
            <a:endParaRPr lang="es-AR" sz="2400" dirty="0">
              <a:latin typeface="Calibri" panose="020F0502020204030204" pitchFamily="34" charset="0"/>
              <a:cs typeface="Calibri" panose="020F0502020204030204" pitchFamily="34" charset="0"/>
            </a:endParaRPr>
          </a:p>
        </p:txBody>
      </p:sp>
      <p:sp>
        <p:nvSpPr>
          <p:cNvPr id="3" name="2 Subtítulo"/>
          <p:cNvSpPr>
            <a:spLocks noGrp="1"/>
          </p:cNvSpPr>
          <p:nvPr>
            <p:ph type="subTitle" idx="1"/>
          </p:nvPr>
        </p:nvSpPr>
        <p:spPr>
          <a:xfrm>
            <a:off x="1187624" y="1412776"/>
            <a:ext cx="6624736" cy="1584176"/>
          </a:xfrm>
          <a:solidFill>
            <a:schemeClr val="bg1"/>
          </a:solidFill>
          <a:ln>
            <a:solidFill>
              <a:schemeClr val="tx1"/>
            </a:solidFill>
          </a:ln>
        </p:spPr>
        <p:txBody>
          <a:bodyPr>
            <a:noAutofit/>
          </a:bodyPr>
          <a:lstStyle/>
          <a:p>
            <a:pPr algn="just"/>
            <a:r>
              <a:rPr lang="es-AR" sz="1600" dirty="0" smtClean="0">
                <a:solidFill>
                  <a:schemeClr val="tx1"/>
                </a:solidFill>
                <a:latin typeface="Calibri" panose="020F0502020204030204" pitchFamily="34" charset="0"/>
                <a:cs typeface="Calibri" panose="020F0502020204030204" pitchFamily="34" charset="0"/>
              </a:rPr>
              <a:t>En </a:t>
            </a:r>
            <a:r>
              <a:rPr lang="es-AR" sz="1600" dirty="0">
                <a:solidFill>
                  <a:schemeClr val="tx1"/>
                </a:solidFill>
                <a:latin typeface="Calibri" panose="020F0502020204030204" pitchFamily="34" charset="0"/>
                <a:cs typeface="Calibri" panose="020F0502020204030204" pitchFamily="34" charset="0"/>
              </a:rPr>
              <a:t>la imagen </a:t>
            </a:r>
            <a:r>
              <a:rPr lang="es-AR" sz="1600" dirty="0" smtClean="0">
                <a:solidFill>
                  <a:schemeClr val="tx1"/>
                </a:solidFill>
                <a:latin typeface="Calibri" panose="020F0502020204030204" pitchFamily="34" charset="0"/>
                <a:cs typeface="Calibri" panose="020F0502020204030204" pitchFamily="34" charset="0"/>
              </a:rPr>
              <a:t>14 </a:t>
            </a:r>
            <a:r>
              <a:rPr lang="es-AR" sz="1600" dirty="0">
                <a:solidFill>
                  <a:schemeClr val="tx1"/>
                </a:solidFill>
                <a:latin typeface="Calibri" panose="020F0502020204030204" pitchFamily="34" charset="0"/>
                <a:cs typeface="Calibri" panose="020F0502020204030204" pitchFamily="34" charset="0"/>
              </a:rPr>
              <a:t>se exhibe el cuadro resultante.  El calculo de porcentajes es un paso necesario para el análisis de cuadros </a:t>
            </a:r>
            <a:r>
              <a:rPr lang="es-AR" sz="1600" dirty="0" err="1">
                <a:solidFill>
                  <a:schemeClr val="tx1"/>
                </a:solidFill>
                <a:latin typeface="Calibri" panose="020F0502020204030204" pitchFamily="34" charset="0"/>
                <a:cs typeface="Calibri" panose="020F0502020204030204" pitchFamily="34" charset="0"/>
              </a:rPr>
              <a:t>bi</a:t>
            </a:r>
            <a:r>
              <a:rPr lang="es-AR" sz="1600" dirty="0">
                <a:solidFill>
                  <a:schemeClr val="tx1"/>
                </a:solidFill>
                <a:latin typeface="Calibri" panose="020F0502020204030204" pitchFamily="34" charset="0"/>
                <a:cs typeface="Calibri" panose="020F0502020204030204" pitchFamily="34" charset="0"/>
              </a:rPr>
              <a:t>-variados, recordando que los mismos se calculan en el sentido de la variable independiente, se debe proseguir solicitando a </a:t>
            </a:r>
            <a:r>
              <a:rPr lang="es-AR" sz="1600" dirty="0" smtClean="0">
                <a:solidFill>
                  <a:schemeClr val="tx1"/>
                </a:solidFill>
                <a:latin typeface="Calibri" panose="020F0502020204030204" pitchFamily="34" charset="0"/>
                <a:cs typeface="Calibri" panose="020F0502020204030204" pitchFamily="34" charset="0"/>
              </a:rPr>
              <a:t>Excel </a:t>
            </a:r>
            <a:r>
              <a:rPr lang="es-AR" sz="1600" dirty="0">
                <a:solidFill>
                  <a:schemeClr val="tx1"/>
                </a:solidFill>
                <a:latin typeface="Calibri" panose="020F0502020204030204" pitchFamily="34" charset="0"/>
                <a:cs typeface="Calibri" panose="020F0502020204030204" pitchFamily="34" charset="0"/>
              </a:rPr>
              <a:t>el procesamiento de “% del total de columnas” siguiendo el procedimiento anteriormente descripto</a:t>
            </a:r>
            <a:r>
              <a:rPr lang="es-AR" sz="1600" dirty="0" smtClean="0">
                <a:solidFill>
                  <a:schemeClr val="tx1"/>
                </a:solidFill>
                <a:latin typeface="Calibri" panose="020F0502020204030204" pitchFamily="34" charset="0"/>
                <a:cs typeface="Calibri" panose="020F0502020204030204" pitchFamily="34" charset="0"/>
              </a:rPr>
              <a:t>.</a:t>
            </a:r>
            <a:endParaRPr lang="es-AR" sz="1600" dirty="0">
              <a:solidFill>
                <a:schemeClr val="tx1"/>
              </a:solidFill>
              <a:latin typeface="Calibri" panose="020F0502020204030204" pitchFamily="34" charset="0"/>
              <a:cs typeface="Calibri" panose="020F0502020204030204" pitchFamily="34" charset="0"/>
            </a:endParaRPr>
          </a:p>
        </p:txBody>
      </p:sp>
      <p:sp>
        <p:nvSpPr>
          <p:cNvPr id="6" name="1 Título"/>
          <p:cNvSpPr txBox="1">
            <a:spLocks/>
          </p:cNvSpPr>
          <p:nvPr/>
        </p:nvSpPr>
        <p:spPr>
          <a:xfrm>
            <a:off x="990762" y="3284984"/>
            <a:ext cx="7704856" cy="288032"/>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AR" sz="2400" b="1" dirty="0" smtClean="0">
                <a:latin typeface="Calibri" panose="020F0502020204030204" pitchFamily="34" charset="0"/>
                <a:cs typeface="Calibri" panose="020F0502020204030204" pitchFamily="34" charset="0"/>
              </a:rPr>
              <a:t>Imagen 14: cuadro </a:t>
            </a:r>
            <a:r>
              <a:rPr lang="es-AR" sz="2400" b="1" dirty="0" err="1" smtClean="0">
                <a:latin typeface="Calibri" panose="020F0502020204030204" pitchFamily="34" charset="0"/>
                <a:cs typeface="Calibri" panose="020F0502020204030204" pitchFamily="34" charset="0"/>
              </a:rPr>
              <a:t>bi</a:t>
            </a:r>
            <a:r>
              <a:rPr lang="es-AR" sz="2400" b="1" dirty="0" smtClean="0">
                <a:latin typeface="Calibri" panose="020F0502020204030204" pitchFamily="34" charset="0"/>
                <a:cs typeface="Calibri" panose="020F0502020204030204" pitchFamily="34" charset="0"/>
              </a:rPr>
              <a:t>-variado construido con la herramienta tabla dinámica.</a:t>
            </a:r>
            <a:endParaRPr lang="es-AR" sz="2400" dirty="0">
              <a:latin typeface="Calibri" panose="020F0502020204030204" pitchFamily="34" charset="0"/>
              <a:cs typeface="Calibri" panose="020F0502020204030204" pitchFamily="34" charset="0"/>
            </a:endParaRPr>
          </a:p>
        </p:txBody>
      </p:sp>
      <p:pic>
        <p:nvPicPr>
          <p:cNvPr id="8" name="7 Imagen"/>
          <p:cNvPicPr/>
          <p:nvPr/>
        </p:nvPicPr>
        <p:blipFill rotWithShape="1">
          <a:blip r:embed="rId2" cstate="print"/>
          <a:srcRect t="22891" r="35216" b="53735"/>
          <a:stretch/>
        </p:blipFill>
        <p:spPr bwMode="auto">
          <a:xfrm>
            <a:off x="1115616" y="3645024"/>
            <a:ext cx="6984776" cy="18002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1226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b="1" dirty="0" smtClean="0">
                <a:latin typeface="Calibri" panose="020F0502020204030204" pitchFamily="34" charset="0"/>
                <a:cs typeface="Calibri" panose="020F0502020204030204" pitchFamily="34" charset="0"/>
              </a:rPr>
              <a:t>Las tablas dinámicas de MS Excel I</a:t>
            </a:r>
            <a:endParaRPr lang="es-AR" sz="3200" b="1" dirty="0">
              <a:latin typeface="Calibri" panose="020F0502020204030204" pitchFamily="34" charset="0"/>
              <a:cs typeface="Calibri" panose="020F0502020204030204" pitchFamily="34" charset="0"/>
            </a:endParaRPr>
          </a:p>
        </p:txBody>
      </p:sp>
      <p:sp>
        <p:nvSpPr>
          <p:cNvPr id="3" name="2 Marcador de contenido"/>
          <p:cNvSpPr>
            <a:spLocks noGrp="1"/>
          </p:cNvSpPr>
          <p:nvPr>
            <p:ph idx="1"/>
          </p:nvPr>
        </p:nvSpPr>
        <p:spPr/>
        <p:txBody>
          <a:bodyPr>
            <a:normAutofit/>
          </a:bodyPr>
          <a:lstStyle/>
          <a:p>
            <a:pPr algn="just"/>
            <a:r>
              <a:rPr lang="es-AR" sz="2400" dirty="0" smtClean="0">
                <a:latin typeface="Calibri" panose="020F0502020204030204" pitchFamily="34" charset="0"/>
                <a:cs typeface="Calibri" panose="020F0502020204030204" pitchFamily="34" charset="0"/>
              </a:rPr>
              <a:t>El Ms Excel es una programa de administración de datos de uso estandarizado.</a:t>
            </a:r>
          </a:p>
          <a:p>
            <a:pPr>
              <a:buNone/>
            </a:pPr>
            <a:endParaRPr lang="es-AR" sz="2400" dirty="0" smtClean="0">
              <a:latin typeface="Calibri" panose="020F0502020204030204" pitchFamily="34" charset="0"/>
              <a:cs typeface="Calibri" panose="020F0502020204030204" pitchFamily="34" charset="0"/>
            </a:endParaRPr>
          </a:p>
          <a:p>
            <a:pPr algn="just"/>
            <a:r>
              <a:rPr lang="es-AR" sz="2400" dirty="0" smtClean="0">
                <a:latin typeface="Calibri" panose="020F0502020204030204" pitchFamily="34" charset="0"/>
                <a:cs typeface="Calibri" panose="020F0502020204030204" pitchFamily="34" charset="0"/>
              </a:rPr>
              <a:t>Su </a:t>
            </a:r>
            <a:r>
              <a:rPr lang="es-AR" sz="2400" i="1" dirty="0" smtClean="0">
                <a:latin typeface="Calibri" panose="020F0502020204030204" pitchFamily="34" charset="0"/>
                <a:cs typeface="Calibri" panose="020F0502020204030204" pitchFamily="34" charset="0"/>
              </a:rPr>
              <a:t>interface</a:t>
            </a:r>
            <a:r>
              <a:rPr lang="es-AR" sz="2400" dirty="0" smtClean="0">
                <a:latin typeface="Calibri" panose="020F0502020204030204" pitchFamily="34" charset="0"/>
                <a:cs typeface="Calibri" panose="020F0502020204030204" pitchFamily="34" charset="0"/>
              </a:rPr>
              <a:t> reproduce, si así ordenamos la información, la estructura tripartita del dato: podemos colocar cada “caso” en las filas, las variables de nuestro estudio en las columnas, y en las celdas de intersección, el valor que asume cada caso en cada una de las variables.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71600" y="548680"/>
            <a:ext cx="6624736" cy="288031"/>
          </a:xfrm>
        </p:spPr>
        <p:txBody>
          <a:bodyPr>
            <a:noAutofit/>
          </a:bodyPr>
          <a:lstStyle/>
          <a:p>
            <a:r>
              <a:rPr lang="es-AR" sz="2400" b="1" dirty="0" smtClean="0">
                <a:latin typeface="Calibri" panose="020F0502020204030204" pitchFamily="34" charset="0"/>
                <a:cs typeface="Calibri" panose="020F0502020204030204" pitchFamily="34" charset="0"/>
              </a:rPr>
              <a:t>Presentación de las tablas y cuadros</a:t>
            </a:r>
            <a:endParaRPr lang="es-AR" sz="2400" dirty="0">
              <a:latin typeface="Calibri" panose="020F0502020204030204" pitchFamily="34" charset="0"/>
              <a:cs typeface="Calibri" panose="020F0502020204030204" pitchFamily="34" charset="0"/>
            </a:endParaRPr>
          </a:p>
        </p:txBody>
      </p:sp>
      <p:sp>
        <p:nvSpPr>
          <p:cNvPr id="3" name="2 Subtítulo"/>
          <p:cNvSpPr>
            <a:spLocks noGrp="1"/>
          </p:cNvSpPr>
          <p:nvPr>
            <p:ph type="subTitle" idx="1"/>
          </p:nvPr>
        </p:nvSpPr>
        <p:spPr>
          <a:xfrm>
            <a:off x="1475656" y="1124744"/>
            <a:ext cx="6192688" cy="2448272"/>
          </a:xfrm>
          <a:solidFill>
            <a:schemeClr val="bg1"/>
          </a:solidFill>
          <a:ln>
            <a:solidFill>
              <a:schemeClr val="tx1"/>
            </a:solidFill>
          </a:ln>
        </p:spPr>
        <p:txBody>
          <a:bodyPr>
            <a:noAutofit/>
          </a:bodyPr>
          <a:lstStyle/>
          <a:p>
            <a:pPr algn="just"/>
            <a:r>
              <a:rPr lang="es-AR" sz="1400" dirty="0" smtClean="0">
                <a:solidFill>
                  <a:schemeClr val="tx1"/>
                </a:solidFill>
                <a:latin typeface="Calibri" panose="020F0502020204030204" pitchFamily="34" charset="0"/>
                <a:cs typeface="Calibri" panose="020F0502020204030204" pitchFamily="34" charset="0"/>
              </a:rPr>
              <a:t>Tanto para le caso de las tablas de contingencia como para las tablas </a:t>
            </a:r>
            <a:r>
              <a:rPr lang="es-AR" sz="1400" dirty="0" err="1" smtClean="0">
                <a:solidFill>
                  <a:schemeClr val="tx1"/>
                </a:solidFill>
                <a:latin typeface="Calibri" panose="020F0502020204030204" pitchFamily="34" charset="0"/>
                <a:cs typeface="Calibri" panose="020F0502020204030204" pitchFamily="34" charset="0"/>
              </a:rPr>
              <a:t>uni</a:t>
            </a:r>
            <a:r>
              <a:rPr lang="es-AR" sz="1400" dirty="0" smtClean="0">
                <a:solidFill>
                  <a:schemeClr val="tx1"/>
                </a:solidFill>
                <a:latin typeface="Calibri" panose="020F0502020204030204" pitchFamily="34" charset="0"/>
                <a:cs typeface="Calibri" panose="020F0502020204030204" pitchFamily="34" charset="0"/>
              </a:rPr>
              <a:t>-variadas, deberá considerarse que la presentación de nuestros datos en eventuales informes de investigación  debe ser acompañarse de información adicional:</a:t>
            </a:r>
          </a:p>
          <a:p>
            <a:pPr algn="just"/>
            <a:r>
              <a:rPr lang="es-AR" sz="1400" dirty="0" smtClean="0">
                <a:solidFill>
                  <a:schemeClr val="tx1"/>
                </a:solidFill>
                <a:latin typeface="Calibri" panose="020F0502020204030204" pitchFamily="34" charset="0"/>
                <a:cs typeface="Calibri" panose="020F0502020204030204" pitchFamily="34" charset="0"/>
              </a:rPr>
              <a:t> </a:t>
            </a:r>
          </a:p>
          <a:p>
            <a:pPr marL="400050" indent="-400050" algn="just">
              <a:buFont typeface="+mj-lt"/>
              <a:buAutoNum type="romanLcPeriod"/>
            </a:pPr>
            <a:r>
              <a:rPr lang="es-AR" sz="1400" dirty="0" smtClean="0">
                <a:solidFill>
                  <a:schemeClr val="tx1"/>
                </a:solidFill>
                <a:latin typeface="Calibri" panose="020F0502020204030204" pitchFamily="34" charset="0"/>
                <a:cs typeface="Calibri" panose="020F0502020204030204" pitchFamily="34" charset="0"/>
              </a:rPr>
              <a:t>Número </a:t>
            </a:r>
            <a:r>
              <a:rPr lang="es-AR" sz="1400" dirty="0">
                <a:solidFill>
                  <a:schemeClr val="tx1"/>
                </a:solidFill>
                <a:latin typeface="Calibri" panose="020F0502020204030204" pitchFamily="34" charset="0"/>
                <a:cs typeface="Calibri" panose="020F0502020204030204" pitchFamily="34" charset="0"/>
              </a:rPr>
              <a:t>de tabla, cuadro o gráfico </a:t>
            </a:r>
          </a:p>
          <a:p>
            <a:pPr marL="400050" indent="-400050" algn="just">
              <a:buFont typeface="+mj-lt"/>
              <a:buAutoNum type="romanLcPeriod"/>
            </a:pPr>
            <a:r>
              <a:rPr lang="es-AR" sz="1400" dirty="0" smtClean="0">
                <a:solidFill>
                  <a:schemeClr val="tx1"/>
                </a:solidFill>
                <a:latin typeface="Calibri" panose="020F0502020204030204" pitchFamily="34" charset="0"/>
                <a:cs typeface="Calibri" panose="020F0502020204030204" pitchFamily="34" charset="0"/>
              </a:rPr>
              <a:t>Titulo del mismo (consignado variable/s, unidades de análisis y dimensión espacio-temporal)</a:t>
            </a:r>
          </a:p>
          <a:p>
            <a:pPr marL="400050" indent="-400050" algn="just">
              <a:buFont typeface="+mj-lt"/>
              <a:buAutoNum type="romanLcPeriod"/>
            </a:pPr>
            <a:r>
              <a:rPr lang="es-AR" sz="1400" dirty="0" smtClean="0">
                <a:solidFill>
                  <a:schemeClr val="tx1"/>
                </a:solidFill>
                <a:latin typeface="Calibri" panose="020F0502020204030204" pitchFamily="34" charset="0"/>
                <a:cs typeface="Calibri" panose="020F0502020204030204" pitchFamily="34" charset="0"/>
              </a:rPr>
              <a:t>Fuente de la información</a:t>
            </a:r>
          </a:p>
          <a:p>
            <a:pPr marL="400050" indent="-400050" algn="just">
              <a:buFont typeface="+mj-lt"/>
              <a:buAutoNum type="romanLcPeriod"/>
            </a:pPr>
            <a:r>
              <a:rPr lang="es-AR" sz="1400" dirty="0" smtClean="0">
                <a:solidFill>
                  <a:schemeClr val="tx1"/>
                </a:solidFill>
                <a:latin typeface="Calibri" panose="020F0502020204030204" pitchFamily="34" charset="0"/>
                <a:cs typeface="Calibri" panose="020F0502020204030204" pitchFamily="34" charset="0"/>
              </a:rPr>
              <a:t>De ser necesario, notas de aclaración</a:t>
            </a:r>
          </a:p>
        </p:txBody>
      </p:sp>
      <p:grpSp>
        <p:nvGrpSpPr>
          <p:cNvPr id="10" name="9 Grupo"/>
          <p:cNvGrpSpPr/>
          <p:nvPr/>
        </p:nvGrpSpPr>
        <p:grpSpPr>
          <a:xfrm>
            <a:off x="1538100" y="3717032"/>
            <a:ext cx="5554180" cy="2121306"/>
            <a:chOff x="1362510" y="3212977"/>
            <a:chExt cx="5987411" cy="2872660"/>
          </a:xfrm>
        </p:grpSpPr>
        <p:sp>
          <p:nvSpPr>
            <p:cNvPr id="7" name="1 Título"/>
            <p:cNvSpPr txBox="1">
              <a:spLocks/>
            </p:cNvSpPr>
            <p:nvPr/>
          </p:nvSpPr>
          <p:spPr>
            <a:xfrm>
              <a:off x="1362510" y="5509573"/>
              <a:ext cx="5032176" cy="576064"/>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AR" sz="2400" b="1" dirty="0" smtClean="0">
                  <a:latin typeface="Calibri" panose="020F0502020204030204" pitchFamily="34" charset="0"/>
                  <a:cs typeface="Calibri" panose="020F0502020204030204" pitchFamily="34" charset="0"/>
                </a:rPr>
                <a:t>Fuente</a:t>
              </a:r>
              <a:r>
                <a:rPr lang="es-AR" sz="2400" dirty="0" smtClean="0">
                  <a:latin typeface="Calibri" panose="020F0502020204030204" pitchFamily="34" charset="0"/>
                  <a:cs typeface="Calibri" panose="020F0502020204030204" pitchFamily="34" charset="0"/>
                </a:rPr>
                <a:t>: Alumnos de </a:t>
              </a:r>
              <a:r>
                <a:rPr lang="es-AR" sz="2400" dirty="0" err="1" smtClean="0">
                  <a:latin typeface="Calibri" panose="020F0502020204030204" pitchFamily="34" charset="0"/>
                  <a:cs typeface="Calibri" panose="020F0502020204030204" pitchFamily="34" charset="0"/>
                </a:rPr>
                <a:t>Metodologia</a:t>
              </a:r>
              <a:r>
                <a:rPr lang="es-AR" sz="2400" dirty="0" smtClean="0">
                  <a:latin typeface="Calibri" panose="020F0502020204030204" pitchFamily="34" charset="0"/>
                  <a:cs typeface="Calibri" panose="020F0502020204030204" pitchFamily="34" charset="0"/>
                </a:rPr>
                <a:t> de la </a:t>
              </a:r>
              <a:r>
                <a:rPr lang="es-AR" sz="2400" dirty="0" err="1" smtClean="0">
                  <a:latin typeface="Calibri" panose="020F0502020204030204" pitchFamily="34" charset="0"/>
                  <a:cs typeface="Calibri" panose="020F0502020204030204" pitchFamily="34" charset="0"/>
                </a:rPr>
                <a:t>Invesitgación</a:t>
              </a:r>
              <a:r>
                <a:rPr lang="es-AR" sz="2400" dirty="0" smtClean="0">
                  <a:latin typeface="Calibri" panose="020F0502020204030204" pitchFamily="34" charset="0"/>
                  <a:cs typeface="Calibri" panose="020F0502020204030204" pitchFamily="34" charset="0"/>
                </a:rPr>
                <a:t> Social Año 2017.</a:t>
              </a:r>
            </a:p>
            <a:p>
              <a:pPr algn="l"/>
              <a:r>
                <a:rPr lang="es-AR" sz="2400" b="1" dirty="0" smtClean="0">
                  <a:latin typeface="Calibri" panose="020F0502020204030204" pitchFamily="34" charset="0"/>
                  <a:cs typeface="Calibri" panose="020F0502020204030204" pitchFamily="34" charset="0"/>
                </a:rPr>
                <a:t>Nota</a:t>
              </a:r>
              <a:r>
                <a:rPr lang="es-AR" sz="2400" dirty="0" smtClean="0">
                  <a:latin typeface="Calibri" panose="020F0502020204030204" pitchFamily="34" charset="0"/>
                  <a:cs typeface="Calibri" panose="020F0502020204030204" pitchFamily="34" charset="0"/>
                </a:rPr>
                <a:t>: </a:t>
              </a:r>
              <a:r>
                <a:rPr lang="es-AR" sz="2400" smtClean="0">
                  <a:latin typeface="Calibri" panose="020F0502020204030204" pitchFamily="34" charset="0"/>
                  <a:cs typeface="Calibri" panose="020F0502020204030204" pitchFamily="34" charset="0"/>
                </a:rPr>
                <a:t>Primer cuatrimestre</a:t>
              </a:r>
              <a:endParaRPr lang="es-AR" sz="2400" dirty="0">
                <a:latin typeface="Calibri" panose="020F0502020204030204" pitchFamily="34" charset="0"/>
                <a:cs typeface="Calibri" panose="020F0502020204030204" pitchFamily="34" charset="0"/>
              </a:endParaRPr>
            </a:p>
          </p:txBody>
        </p:sp>
        <p:grpSp>
          <p:nvGrpSpPr>
            <p:cNvPr id="5" name="4 Grupo"/>
            <p:cNvGrpSpPr/>
            <p:nvPr/>
          </p:nvGrpSpPr>
          <p:grpSpPr>
            <a:xfrm>
              <a:off x="1362510" y="3212977"/>
              <a:ext cx="5987411" cy="2304256"/>
              <a:chOff x="1362510" y="3212977"/>
              <a:chExt cx="5987411" cy="2304256"/>
            </a:xfrm>
          </p:grpSpPr>
          <p:sp>
            <p:nvSpPr>
              <p:cNvPr id="6" name="1 Título"/>
              <p:cNvSpPr txBox="1">
                <a:spLocks/>
              </p:cNvSpPr>
              <p:nvPr/>
            </p:nvSpPr>
            <p:spPr>
              <a:xfrm>
                <a:off x="1362510" y="3212977"/>
                <a:ext cx="5976664" cy="576064"/>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AR" sz="2400" b="1" dirty="0" smtClean="0">
                    <a:latin typeface="Calibri" panose="020F0502020204030204" pitchFamily="34" charset="0"/>
                    <a:cs typeface="Calibri" panose="020F0502020204030204" pitchFamily="34" charset="0"/>
                  </a:rPr>
                  <a:t>Número de cuadro: Titulo del cuadro(variables, unidad de análisis y dimensión espacio-temporal).</a:t>
                </a:r>
                <a:endParaRPr lang="es-AR" sz="2400" b="1" dirty="0">
                  <a:latin typeface="Calibri" panose="020F0502020204030204" pitchFamily="34" charset="0"/>
                  <a:cs typeface="Calibri" panose="020F0502020204030204" pitchFamily="34" charset="0"/>
                </a:endParaRPr>
              </a:p>
            </p:txBody>
          </p:sp>
          <p:pic>
            <p:nvPicPr>
              <p:cNvPr id="9" name="8 Imagen"/>
              <p:cNvPicPr/>
              <p:nvPr/>
            </p:nvPicPr>
            <p:blipFill rotWithShape="1">
              <a:blip r:embed="rId2" cstate="print"/>
              <a:srcRect l="2575" t="46988" r="50937" b="35422"/>
              <a:stretch/>
            </p:blipFill>
            <p:spPr bwMode="auto">
              <a:xfrm>
                <a:off x="1362510" y="3789041"/>
                <a:ext cx="5987411" cy="1728192"/>
              </a:xfrm>
              <a:prstGeom prst="rect">
                <a:avLst/>
              </a:prstGeom>
              <a:ln>
                <a:solidFill>
                  <a:schemeClr val="tx1"/>
                </a:solid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83224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5373216"/>
            <a:ext cx="6647864" cy="792088"/>
          </a:xfrm>
        </p:spPr>
        <p:txBody>
          <a:bodyPr vert="horz" lIns="91440" tIns="45720" rIns="91440" bIns="45720" rtlCol="0" anchor="ctr">
            <a:normAutofit fontScale="90000"/>
          </a:bodyPr>
          <a:lstStyle/>
          <a:p>
            <a:r>
              <a:rPr lang="es-AR" sz="3200" b="1" dirty="0" smtClean="0">
                <a:latin typeface="Calibri" panose="020F0502020204030204" pitchFamily="34" charset="0"/>
                <a:cs typeface="Calibri" panose="020F0502020204030204" pitchFamily="34" charset="0"/>
              </a:rPr>
              <a:t>Recuerde: estructura tripartita del dato (y su forma en el Ms Excel)</a:t>
            </a:r>
          </a:p>
        </p:txBody>
      </p:sp>
      <p:pic>
        <p:nvPicPr>
          <p:cNvPr id="4" name="3 Marcador de contenido"/>
          <p:cNvPicPr>
            <a:picLocks noGrp="1"/>
          </p:cNvPicPr>
          <p:nvPr>
            <p:ph idx="1"/>
          </p:nvPr>
        </p:nvPicPr>
        <p:blipFill rotWithShape="1">
          <a:blip r:embed="rId2" cstate="print"/>
          <a:srcRect t="1739" r="78536" b="31111"/>
          <a:stretch/>
        </p:blipFill>
        <p:spPr bwMode="auto">
          <a:xfrm>
            <a:off x="755576" y="836712"/>
            <a:ext cx="2808312" cy="4392488"/>
          </a:xfrm>
          <a:prstGeom prst="rect">
            <a:avLst/>
          </a:prstGeom>
          <a:ln>
            <a:noFill/>
          </a:ln>
          <a:extLst>
            <a:ext uri="{53640926-AAD7-44D8-BBD7-CCE9431645EC}">
              <a14:shadowObscured xmlns:a14="http://schemas.microsoft.com/office/drawing/2010/main"/>
            </a:ext>
          </a:extLst>
        </p:spPr>
      </p:pic>
      <p:cxnSp>
        <p:nvCxnSpPr>
          <p:cNvPr id="8" name="7 Conector recto de flecha"/>
          <p:cNvCxnSpPr/>
          <p:nvPr/>
        </p:nvCxnSpPr>
        <p:spPr>
          <a:xfrm>
            <a:off x="3275856" y="177281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4044816" y="2433662"/>
            <a:ext cx="4199592" cy="923330"/>
          </a:xfrm>
          <a:prstGeom prst="rect">
            <a:avLst/>
          </a:prstGeom>
          <a:noFill/>
        </p:spPr>
        <p:txBody>
          <a:bodyPr wrap="square" rtlCol="0">
            <a:spAutoFit/>
          </a:bodyPr>
          <a:lstStyle/>
          <a:p>
            <a:pPr algn="just"/>
            <a:r>
              <a:rPr lang="es-AR" dirty="0" smtClean="0">
                <a:latin typeface="Calibri" panose="020F0502020204030204" pitchFamily="34" charset="0"/>
                <a:cs typeface="Calibri" panose="020F0502020204030204" pitchFamily="34" charset="0"/>
              </a:rPr>
              <a:t>Cada fila es un caso…. (si hacemos una encuesta, cada una de las personas encuestadas está en un renglón).</a:t>
            </a:r>
            <a:endParaRPr lang="es-AR" dirty="0">
              <a:latin typeface="Calibri" panose="020F0502020204030204" pitchFamily="34" charset="0"/>
              <a:cs typeface="Calibri" panose="020F0502020204030204" pitchFamily="34" charset="0"/>
            </a:endParaRPr>
          </a:p>
        </p:txBody>
      </p:sp>
      <p:sp>
        <p:nvSpPr>
          <p:cNvPr id="10" name="9 CuadroTexto"/>
          <p:cNvSpPr txBox="1"/>
          <p:nvPr/>
        </p:nvSpPr>
        <p:spPr>
          <a:xfrm>
            <a:off x="4044816" y="1630541"/>
            <a:ext cx="4271600" cy="646331"/>
          </a:xfrm>
          <a:prstGeom prst="rect">
            <a:avLst/>
          </a:prstGeom>
          <a:noFill/>
        </p:spPr>
        <p:txBody>
          <a:bodyPr wrap="square" rtlCol="0">
            <a:spAutoFit/>
          </a:bodyPr>
          <a:lstStyle/>
          <a:p>
            <a:pPr algn="just"/>
            <a:r>
              <a:rPr lang="es-AR" dirty="0" smtClean="0">
                <a:latin typeface="Calibri" panose="020F0502020204030204" pitchFamily="34" charset="0"/>
                <a:cs typeface="Calibri" panose="020F0502020204030204" pitchFamily="34" charset="0"/>
              </a:rPr>
              <a:t>Cada columna es una variable (en este caso, nota obtenida en el examen)</a:t>
            </a:r>
            <a:endParaRPr lang="es-AR" dirty="0">
              <a:latin typeface="Calibri" panose="020F0502020204030204" pitchFamily="34" charset="0"/>
              <a:cs typeface="Calibri" panose="020F0502020204030204" pitchFamily="34" charset="0"/>
            </a:endParaRPr>
          </a:p>
        </p:txBody>
      </p:sp>
      <p:sp>
        <p:nvSpPr>
          <p:cNvPr id="11" name="10 Rectángulo"/>
          <p:cNvSpPr/>
          <p:nvPr/>
        </p:nvSpPr>
        <p:spPr>
          <a:xfrm>
            <a:off x="1115616" y="2564904"/>
            <a:ext cx="2160240" cy="144016"/>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2" name="11 Rectángulo"/>
          <p:cNvSpPr/>
          <p:nvPr/>
        </p:nvSpPr>
        <p:spPr>
          <a:xfrm>
            <a:off x="2267744" y="1700808"/>
            <a:ext cx="936104" cy="432048"/>
          </a:xfrm>
          <a:prstGeom prst="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13" name="12 Rectángulo redondeado"/>
          <p:cNvSpPr/>
          <p:nvPr/>
        </p:nvSpPr>
        <p:spPr>
          <a:xfrm>
            <a:off x="2771800" y="3645024"/>
            <a:ext cx="504056" cy="14401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AR">
              <a:latin typeface="Calibri" panose="020F0502020204030204" pitchFamily="34" charset="0"/>
              <a:cs typeface="Calibri" panose="020F0502020204030204" pitchFamily="34" charset="0"/>
            </a:endParaRPr>
          </a:p>
        </p:txBody>
      </p:sp>
      <p:cxnSp>
        <p:nvCxnSpPr>
          <p:cNvPr id="14" name="13 Conector recto de flecha"/>
          <p:cNvCxnSpPr/>
          <p:nvPr/>
        </p:nvCxnSpPr>
        <p:spPr>
          <a:xfrm>
            <a:off x="3275856" y="2624386"/>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4044816" y="3524815"/>
            <a:ext cx="3983568" cy="1200329"/>
          </a:xfrm>
          <a:prstGeom prst="rect">
            <a:avLst/>
          </a:prstGeom>
          <a:noFill/>
        </p:spPr>
        <p:txBody>
          <a:bodyPr wrap="square" rtlCol="0">
            <a:spAutoFit/>
          </a:bodyPr>
          <a:lstStyle/>
          <a:p>
            <a:pPr algn="just"/>
            <a:r>
              <a:rPr lang="es-AR" dirty="0" smtClean="0">
                <a:latin typeface="Calibri" panose="020F0502020204030204" pitchFamily="34" charset="0"/>
                <a:cs typeface="Calibri" panose="020F0502020204030204" pitchFamily="34" charset="0"/>
              </a:rPr>
              <a:t>En cada celda se encuentra el valor que obtiene cada unidad de análisis (caso) en cada variable (en este caso el alumno sacó un 2 – dos)</a:t>
            </a:r>
            <a:endParaRPr lang="es-AR" dirty="0">
              <a:latin typeface="Calibri" panose="020F0502020204030204" pitchFamily="34" charset="0"/>
              <a:cs typeface="Calibri" panose="020F0502020204030204" pitchFamily="34" charset="0"/>
            </a:endParaRPr>
          </a:p>
        </p:txBody>
      </p:sp>
      <p:cxnSp>
        <p:nvCxnSpPr>
          <p:cNvPr id="16" name="15 Conector recto de flecha"/>
          <p:cNvCxnSpPr/>
          <p:nvPr/>
        </p:nvCxnSpPr>
        <p:spPr>
          <a:xfrm>
            <a:off x="3275856" y="371703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836712"/>
            <a:ext cx="7560840" cy="2308324"/>
          </a:xfrm>
          <a:prstGeom prst="rect">
            <a:avLst/>
          </a:prstGeom>
        </p:spPr>
        <p:txBody>
          <a:bodyPr wrap="square">
            <a:spAutoFit/>
          </a:bodyPr>
          <a:lstStyle/>
          <a:p>
            <a:pPr algn="just"/>
            <a:r>
              <a:rPr lang="es-AR" dirty="0" smtClean="0">
                <a:latin typeface="Calibri" panose="020F0502020204030204" pitchFamily="34" charset="0"/>
                <a:cs typeface="Calibri" panose="020F0502020204030204" pitchFamily="34" charset="0"/>
              </a:rPr>
              <a:t>Una vez que tenemos la matriz de datos, podemos usar las </a:t>
            </a:r>
            <a:r>
              <a:rPr lang="es-AR" i="1" dirty="0" smtClean="0">
                <a:latin typeface="Calibri" panose="020F0502020204030204" pitchFamily="34" charset="0"/>
                <a:cs typeface="Calibri" panose="020F0502020204030204" pitchFamily="34" charset="0"/>
              </a:rPr>
              <a:t>tablas dinámicas </a:t>
            </a:r>
            <a:r>
              <a:rPr lang="es-AR" dirty="0" smtClean="0">
                <a:latin typeface="Calibri" panose="020F0502020204030204" pitchFamily="34" charset="0"/>
                <a:cs typeface="Calibri" panose="020F0502020204030204" pitchFamily="34" charset="0"/>
              </a:rPr>
              <a:t>que se encuentran dentro del MS Excel.</a:t>
            </a:r>
          </a:p>
          <a:p>
            <a:pPr algn="just"/>
            <a:endParaRPr lang="es-AR" dirty="0" smtClean="0">
              <a:latin typeface="Calibri" panose="020F0502020204030204" pitchFamily="34" charset="0"/>
              <a:cs typeface="Calibri" panose="020F0502020204030204" pitchFamily="34" charset="0"/>
            </a:endParaRPr>
          </a:p>
          <a:p>
            <a:pPr algn="just"/>
            <a:r>
              <a:rPr lang="es-AR" dirty="0" smtClean="0">
                <a:latin typeface="Calibri" panose="020F0502020204030204" pitchFamily="34" charset="0"/>
                <a:cs typeface="Calibri" panose="020F0502020204030204" pitchFamily="34" charset="0"/>
              </a:rPr>
              <a:t>Las </a:t>
            </a:r>
            <a:r>
              <a:rPr lang="es-AR" i="1" dirty="0" smtClean="0">
                <a:latin typeface="Calibri" panose="020F0502020204030204" pitchFamily="34" charset="0"/>
                <a:cs typeface="Calibri" panose="020F0502020204030204" pitchFamily="34" charset="0"/>
              </a:rPr>
              <a:t>tablas dinámicas</a:t>
            </a:r>
            <a:r>
              <a:rPr lang="es-AR" dirty="0" smtClean="0">
                <a:latin typeface="Calibri" panose="020F0502020204030204" pitchFamily="34" charset="0"/>
                <a:cs typeface="Calibri" panose="020F0502020204030204" pitchFamily="34" charset="0"/>
              </a:rPr>
              <a:t> son una herramienta de utilidad para el análisis descriptivo de datos cuantitativos y nos permiten procesar información de manera sencilla.</a:t>
            </a:r>
          </a:p>
          <a:p>
            <a:pPr algn="just"/>
            <a:r>
              <a:rPr lang="es-AR" dirty="0" smtClean="0">
                <a:latin typeface="Calibri" panose="020F0502020204030204" pitchFamily="34" charset="0"/>
                <a:cs typeface="Calibri" panose="020F0502020204030204" pitchFamily="34" charset="0"/>
              </a:rPr>
              <a:t/>
            </a:r>
            <a:br>
              <a:rPr lang="es-AR" dirty="0" smtClean="0">
                <a:latin typeface="Calibri" panose="020F0502020204030204" pitchFamily="34" charset="0"/>
                <a:cs typeface="Calibri" panose="020F0502020204030204" pitchFamily="34" charset="0"/>
              </a:rPr>
            </a:br>
            <a:endParaRPr lang="es-AR" dirty="0">
              <a:latin typeface="Calibri" panose="020F0502020204030204" pitchFamily="34" charset="0"/>
              <a:cs typeface="Calibri" panose="020F0502020204030204" pitchFamily="34" charset="0"/>
            </a:endParaRPr>
          </a:p>
        </p:txBody>
      </p:sp>
      <p:sp>
        <p:nvSpPr>
          <p:cNvPr id="3" name="1 Título"/>
          <p:cNvSpPr txBox="1">
            <a:spLocks/>
          </p:cNvSpPr>
          <p:nvPr/>
        </p:nvSpPr>
        <p:spPr>
          <a:xfrm>
            <a:off x="418155" y="21741"/>
            <a:ext cx="8229600" cy="57150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Las tablas dinámicas de MS Excel II</a:t>
            </a:r>
            <a:endParaRPr kumimoji="0" lang="es-A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5" name="4 Flecha derecha"/>
          <p:cNvSpPr/>
          <p:nvPr/>
        </p:nvSpPr>
        <p:spPr>
          <a:xfrm>
            <a:off x="1835696" y="3248980"/>
            <a:ext cx="1944216" cy="432048"/>
          </a:xfrm>
          <a:prstGeom prst="rightArrow">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7" name="6 Rectángulo"/>
          <p:cNvSpPr/>
          <p:nvPr/>
        </p:nvSpPr>
        <p:spPr>
          <a:xfrm>
            <a:off x="4172915" y="2636912"/>
            <a:ext cx="3888432" cy="165618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AR" sz="2400" dirty="0" smtClean="0">
                <a:solidFill>
                  <a:schemeClr val="tx1"/>
                </a:solidFill>
                <a:latin typeface="Calibri" panose="020F0502020204030204" pitchFamily="34" charset="0"/>
                <a:cs typeface="Calibri" panose="020F0502020204030204" pitchFamily="34" charset="0"/>
              </a:rPr>
              <a:t>¿Cómo definimos qué cuadros / tablas necesitamos?</a:t>
            </a:r>
            <a:endParaRPr lang="es-AR" sz="2400" dirty="0">
              <a:solidFill>
                <a:schemeClr val="tx1"/>
              </a:solidFill>
              <a:latin typeface="Calibri" panose="020F0502020204030204" pitchFamily="34" charset="0"/>
              <a:cs typeface="Calibri" panose="020F0502020204030204" pitchFamily="34" charset="0"/>
            </a:endParaRPr>
          </a:p>
        </p:txBody>
      </p:sp>
      <p:sp>
        <p:nvSpPr>
          <p:cNvPr id="8" name="7 Rectángulo"/>
          <p:cNvSpPr/>
          <p:nvPr/>
        </p:nvSpPr>
        <p:spPr>
          <a:xfrm>
            <a:off x="1822167" y="5229200"/>
            <a:ext cx="5544616" cy="72008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AR" sz="2400" dirty="0" smtClean="0">
                <a:solidFill>
                  <a:schemeClr val="tx1"/>
                </a:solidFill>
                <a:latin typeface="Calibri" panose="020F0502020204030204" pitchFamily="34" charset="0"/>
                <a:cs typeface="Calibri" panose="020F0502020204030204" pitchFamily="34" charset="0"/>
              </a:rPr>
              <a:t>Diseño de Investigación</a:t>
            </a:r>
            <a:endParaRPr lang="es-AR" sz="2400" dirty="0">
              <a:solidFill>
                <a:schemeClr val="tx1"/>
              </a:solidFill>
              <a:latin typeface="Calibri" panose="020F0502020204030204" pitchFamily="34" charset="0"/>
              <a:cs typeface="Calibri" panose="020F0502020204030204" pitchFamily="34" charset="0"/>
            </a:endParaRPr>
          </a:p>
        </p:txBody>
      </p:sp>
      <p:sp>
        <p:nvSpPr>
          <p:cNvPr id="9" name="8 Cerrar llave"/>
          <p:cNvSpPr/>
          <p:nvPr/>
        </p:nvSpPr>
        <p:spPr>
          <a:xfrm rot="5400000">
            <a:off x="4247964" y="1229490"/>
            <a:ext cx="720080" cy="7056784"/>
          </a:xfrm>
          <a:prstGeom prst="rightBrace">
            <a:avLst>
              <a:gd name="adj1" fmla="val 24486"/>
              <a:gd name="adj2" fmla="val 50000"/>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340768"/>
            <a:ext cx="3276364" cy="115212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AR" sz="2400" dirty="0" smtClean="0">
                <a:solidFill>
                  <a:schemeClr val="tx1"/>
                </a:solidFill>
                <a:latin typeface="Calibri" panose="020F0502020204030204" pitchFamily="34" charset="0"/>
                <a:cs typeface="Calibri" panose="020F0502020204030204" pitchFamily="34" charset="0"/>
              </a:rPr>
              <a:t>Pregunta problema </a:t>
            </a:r>
            <a:endParaRPr lang="es-AR" sz="2400" dirty="0">
              <a:solidFill>
                <a:schemeClr val="tx1"/>
              </a:solidFill>
              <a:latin typeface="Calibri" panose="020F0502020204030204" pitchFamily="34" charset="0"/>
              <a:cs typeface="Calibri" panose="020F0502020204030204" pitchFamily="34" charset="0"/>
            </a:endParaRPr>
          </a:p>
        </p:txBody>
      </p:sp>
      <p:sp>
        <p:nvSpPr>
          <p:cNvPr id="3" name="1 Título"/>
          <p:cNvSpPr txBox="1">
            <a:spLocks/>
          </p:cNvSpPr>
          <p:nvPr/>
        </p:nvSpPr>
        <p:spPr>
          <a:xfrm>
            <a:off x="827584" y="692696"/>
            <a:ext cx="7272808" cy="72494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Recuerde…. Diseño</a:t>
            </a:r>
            <a:r>
              <a:rPr kumimoji="0" lang="es-AR" sz="3200" b="1" i="0" u="none" strike="noStrike" kern="1200" cap="none" spc="0" normalizeH="0" noProof="0" dirty="0" smtClean="0">
                <a:ln>
                  <a:noFill/>
                </a:ln>
                <a:solidFill>
                  <a:schemeClr val="tx1"/>
                </a:solidFill>
                <a:effectLst/>
                <a:uLnTx/>
                <a:uFillTx/>
                <a:latin typeface="Calibri" panose="020F0502020204030204" pitchFamily="34" charset="0"/>
                <a:ea typeface="+mj-ea"/>
                <a:cs typeface="Calibri" panose="020F0502020204030204" pitchFamily="34" charset="0"/>
              </a:rPr>
              <a:t> de investigación</a:t>
            </a:r>
            <a:endParaRPr kumimoji="0" lang="es-A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4" name="3 Rectángulo"/>
          <p:cNvSpPr/>
          <p:nvPr/>
        </p:nvSpPr>
        <p:spPr>
          <a:xfrm>
            <a:off x="2879812" y="2780928"/>
            <a:ext cx="3168352" cy="108012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AR" sz="2400" dirty="0" smtClean="0">
                <a:solidFill>
                  <a:schemeClr val="tx1"/>
                </a:solidFill>
                <a:latin typeface="Calibri" panose="020F0502020204030204" pitchFamily="34" charset="0"/>
                <a:cs typeface="Calibri" panose="020F0502020204030204" pitchFamily="34" charset="0"/>
              </a:rPr>
              <a:t>Hipótesis</a:t>
            </a:r>
            <a:endParaRPr lang="es-AR" sz="2400" dirty="0">
              <a:solidFill>
                <a:schemeClr val="tx1"/>
              </a:solidFill>
              <a:latin typeface="Calibri" panose="020F0502020204030204" pitchFamily="34" charset="0"/>
              <a:cs typeface="Calibri" panose="020F0502020204030204" pitchFamily="34" charset="0"/>
            </a:endParaRPr>
          </a:p>
        </p:txBody>
      </p:sp>
      <p:sp>
        <p:nvSpPr>
          <p:cNvPr id="5" name="4 Rectángulo"/>
          <p:cNvSpPr/>
          <p:nvPr/>
        </p:nvSpPr>
        <p:spPr>
          <a:xfrm>
            <a:off x="4716016" y="4149080"/>
            <a:ext cx="3168352" cy="1152128"/>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s-AR" sz="2400" dirty="0" smtClean="0">
                <a:solidFill>
                  <a:schemeClr val="tx1"/>
                </a:solidFill>
                <a:latin typeface="Calibri" panose="020F0502020204030204" pitchFamily="34" charset="0"/>
                <a:cs typeface="Calibri" panose="020F0502020204030204" pitchFamily="34" charset="0"/>
              </a:rPr>
              <a:t>Objetivos</a:t>
            </a:r>
            <a:endParaRPr lang="es-AR" sz="2400" dirty="0">
              <a:solidFill>
                <a:schemeClr val="tx1"/>
              </a:solidFill>
              <a:latin typeface="Calibri" panose="020F0502020204030204" pitchFamily="34" charset="0"/>
              <a:cs typeface="Calibri" panose="020F0502020204030204" pitchFamily="34" charset="0"/>
            </a:endParaRPr>
          </a:p>
        </p:txBody>
      </p:sp>
      <p:sp>
        <p:nvSpPr>
          <p:cNvPr id="8" name="7 Cheurón"/>
          <p:cNvSpPr/>
          <p:nvPr/>
        </p:nvSpPr>
        <p:spPr>
          <a:xfrm>
            <a:off x="7308304" y="5445224"/>
            <a:ext cx="864096" cy="792088"/>
          </a:xfrm>
          <a:prstGeom prst="chevron">
            <a:avLst>
              <a:gd name="adj" fmla="val 87690"/>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latin typeface="Calibri" panose="020F0502020204030204" pitchFamily="34" charset="0"/>
              <a:cs typeface="Calibri" panose="020F0502020204030204" pitchFamily="34" charset="0"/>
            </a:endParaRPr>
          </a:p>
        </p:txBody>
      </p:sp>
      <p:sp>
        <p:nvSpPr>
          <p:cNvPr id="9" name="8 Rectángulo"/>
          <p:cNvSpPr/>
          <p:nvPr/>
        </p:nvSpPr>
        <p:spPr>
          <a:xfrm>
            <a:off x="5724128" y="5615662"/>
            <a:ext cx="1800200" cy="523220"/>
          </a:xfrm>
          <a:prstGeom prst="rect">
            <a:avLst/>
          </a:prstGeom>
          <a:noFill/>
        </p:spPr>
        <p:txBody>
          <a:bodyPr wrap="square" lIns="91440" tIns="45720" rIns="91440" bIns="45720">
            <a:spAutoFit/>
          </a:bodyPr>
          <a:lstStyle/>
          <a:p>
            <a:pPr algn="ctr"/>
            <a:r>
              <a:rPr lang="es-E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cs typeface="Calibri" panose="020F0502020204030204" pitchFamily="34" charset="0"/>
              </a:rPr>
              <a:t>Entonces</a:t>
            </a:r>
            <a:endParaRPr lang="es-E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30622"/>
            <a:ext cx="8229600" cy="490066"/>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Pensando nuestros</a:t>
            </a:r>
            <a:r>
              <a:rPr kumimoji="0" lang="es-AR" sz="3200" b="1" i="0" u="none" strike="noStrike" kern="1200" cap="none" spc="0" normalizeH="0" noProof="0" dirty="0" smtClean="0">
                <a:ln>
                  <a:noFill/>
                </a:ln>
                <a:solidFill>
                  <a:schemeClr val="tx1"/>
                </a:solidFill>
                <a:effectLst/>
                <a:uLnTx/>
                <a:uFillTx/>
                <a:latin typeface="Calibri" panose="020F0502020204030204" pitchFamily="34" charset="0"/>
                <a:ea typeface="+mj-ea"/>
                <a:cs typeface="Calibri" panose="020F0502020204030204" pitchFamily="34" charset="0"/>
              </a:rPr>
              <a:t> cuadros…</a:t>
            </a:r>
            <a:endParaRPr kumimoji="0" lang="es-A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3" name="2 Rectángulo"/>
          <p:cNvSpPr/>
          <p:nvPr/>
        </p:nvSpPr>
        <p:spPr>
          <a:xfrm>
            <a:off x="1043608" y="764704"/>
            <a:ext cx="7259719" cy="4524315"/>
          </a:xfrm>
          <a:prstGeom prst="rect">
            <a:avLst/>
          </a:prstGeom>
        </p:spPr>
        <p:txBody>
          <a:bodyPr wrap="square">
            <a:spAutoFit/>
          </a:bodyPr>
          <a:lstStyle/>
          <a:p>
            <a:pPr algn="just">
              <a:buFont typeface="Calibri" pitchFamily="34" charset="0"/>
              <a:buChar char="→"/>
            </a:pPr>
            <a:r>
              <a:rPr lang="es-AR" sz="1600" dirty="0" smtClean="0">
                <a:latin typeface="Calibri" panose="020F0502020204030204" pitchFamily="34" charset="0"/>
                <a:cs typeface="Calibri" panose="020F0502020204030204" pitchFamily="34" charset="0"/>
              </a:rPr>
              <a:t> Antes de empezar a trabajar con las tablas dinámicas del MS Excel, debemos pensar qué cuadros necesitamos para poder responder a nuestras preguntas de investigación y poner a prueba las hipótesis que planteamos.</a:t>
            </a:r>
          </a:p>
          <a:p>
            <a:pPr algn="just">
              <a:buFont typeface="Calibri" pitchFamily="34" charset="0"/>
              <a:buChar char="→"/>
            </a:pPr>
            <a:endParaRPr lang="es-AR" sz="1600" dirty="0" smtClean="0">
              <a:latin typeface="Calibri" panose="020F0502020204030204" pitchFamily="34" charset="0"/>
              <a:cs typeface="Calibri" panose="020F0502020204030204" pitchFamily="34" charset="0"/>
            </a:endParaRPr>
          </a:p>
          <a:p>
            <a:pPr algn="just">
              <a:buFont typeface="Calibri" pitchFamily="34" charset="0"/>
              <a:buChar char="→"/>
            </a:pPr>
            <a:r>
              <a:rPr lang="es-AR" sz="1600" dirty="0" smtClean="0">
                <a:latin typeface="Calibri" panose="020F0502020204030204" pitchFamily="34" charset="0"/>
                <a:cs typeface="Calibri" panose="020F0502020204030204" pitchFamily="34" charset="0"/>
              </a:rPr>
              <a:t> Este paso NO ES MENOR; pues de ello depende el éxito de nuestro proceso de investigación. </a:t>
            </a:r>
          </a:p>
          <a:p>
            <a:pPr algn="just">
              <a:buFont typeface="Calibri" pitchFamily="34" charset="0"/>
              <a:buChar char="→"/>
            </a:pPr>
            <a:endParaRPr lang="es-AR" sz="1600" dirty="0" smtClean="0">
              <a:latin typeface="Calibri" panose="020F0502020204030204" pitchFamily="34" charset="0"/>
              <a:cs typeface="Calibri" panose="020F0502020204030204" pitchFamily="34" charset="0"/>
            </a:endParaRPr>
          </a:p>
          <a:p>
            <a:pPr algn="just">
              <a:buFont typeface="Calibri" pitchFamily="34" charset="0"/>
              <a:buChar char="→"/>
            </a:pPr>
            <a:r>
              <a:rPr lang="es-AR" sz="1600" dirty="0" smtClean="0">
                <a:latin typeface="Calibri" panose="020F0502020204030204" pitchFamily="34" charset="0"/>
                <a:cs typeface="Calibri" panose="020F0502020204030204" pitchFamily="34" charset="0"/>
              </a:rPr>
              <a:t> Implica, necesariamente, pensar también de qué forma vamos a resumir y presentar los datos. </a:t>
            </a:r>
          </a:p>
          <a:p>
            <a:pPr algn="just">
              <a:buFont typeface="Calibri" pitchFamily="34" charset="0"/>
              <a:buChar char="→"/>
            </a:pPr>
            <a:endParaRPr lang="es-AR" sz="1600" dirty="0" smtClean="0">
              <a:latin typeface="Calibri" panose="020F0502020204030204" pitchFamily="34" charset="0"/>
              <a:cs typeface="Calibri" panose="020F0502020204030204" pitchFamily="34" charset="0"/>
            </a:endParaRPr>
          </a:p>
          <a:p>
            <a:pPr algn="just">
              <a:buFont typeface="Calibri" pitchFamily="34" charset="0"/>
              <a:buChar char="→"/>
            </a:pPr>
            <a:r>
              <a:rPr lang="es-AR" sz="1600" dirty="0" smtClean="0">
                <a:latin typeface="Calibri" panose="020F0502020204030204" pitchFamily="34" charset="0"/>
                <a:cs typeface="Calibri" panose="020F0502020204030204" pitchFamily="34" charset="0"/>
              </a:rPr>
              <a:t> Entre las herramientas que podemos usar se destacan las de la estadística descriptiva: tablas de distribución de frecuencias, cuadros </a:t>
            </a:r>
            <a:r>
              <a:rPr lang="es-AR" sz="1600" dirty="0" err="1" smtClean="0">
                <a:latin typeface="Calibri" panose="020F0502020204030204" pitchFamily="34" charset="0"/>
                <a:cs typeface="Calibri" panose="020F0502020204030204" pitchFamily="34" charset="0"/>
              </a:rPr>
              <a:t>bi</a:t>
            </a:r>
            <a:r>
              <a:rPr lang="es-AR" sz="1600" dirty="0" smtClean="0">
                <a:latin typeface="Calibri" panose="020F0502020204030204" pitchFamily="34" charset="0"/>
                <a:cs typeface="Calibri" panose="020F0502020204030204" pitchFamily="34" charset="0"/>
              </a:rPr>
              <a:t>-variados, gráficos, medidas resumen como porcentajes, medidas de tendencia central dispersión y posición, etc. </a:t>
            </a:r>
          </a:p>
          <a:p>
            <a:pPr algn="just"/>
            <a:endParaRPr lang="es-AR" sz="1600" i="1" dirty="0" smtClean="0">
              <a:latin typeface="Calibri" panose="020F0502020204030204" pitchFamily="34" charset="0"/>
              <a:cs typeface="Calibri" panose="020F0502020204030204" pitchFamily="34" charset="0"/>
            </a:endParaRPr>
          </a:p>
          <a:p>
            <a:pPr algn="just"/>
            <a:r>
              <a:rPr lang="es-AR" sz="1600" i="1" dirty="0" smtClean="0">
                <a:latin typeface="Calibri" panose="020F0502020204030204" pitchFamily="34" charset="0"/>
                <a:cs typeface="Calibri" panose="020F0502020204030204" pitchFamily="34" charset="0"/>
              </a:rPr>
              <a:t>Recuerde: la definición, utilidad y diferencias entre estas herramientas se encuentra desarrollada en la bibliografía obligatoria de la materia (</a:t>
            </a:r>
            <a:r>
              <a:rPr lang="es-ES" sz="1600" dirty="0" smtClean="0">
                <a:latin typeface="Calibri" panose="020F0502020204030204" pitchFamily="34" charset="0"/>
                <a:cs typeface="Calibri" panose="020F0502020204030204" pitchFamily="34" charset="0"/>
              </a:rPr>
              <a:t>CEA D’ANCONA, MÉNDEZ, ABRITTA, BLALOCK, CHITARRONI)</a:t>
            </a:r>
            <a:endParaRPr lang="es-AR" sz="1600" i="1" dirty="0">
              <a:latin typeface="Calibri" panose="020F0502020204030204" pitchFamily="34" charset="0"/>
              <a:cs typeface="Calibri" panose="020F0502020204030204" pitchFamily="34" charset="0"/>
            </a:endParaRPr>
          </a:p>
        </p:txBody>
      </p:sp>
      <p:sp>
        <p:nvSpPr>
          <p:cNvPr id="5" name="4 Rectángulo redondeado"/>
          <p:cNvSpPr/>
          <p:nvPr/>
        </p:nvSpPr>
        <p:spPr>
          <a:xfrm>
            <a:off x="768665" y="5301208"/>
            <a:ext cx="7547751" cy="936104"/>
          </a:xfrm>
          <a:prstGeom prst="roundRect">
            <a:avLst/>
          </a:prstGeom>
          <a:solidFill>
            <a:schemeClr val="tx1">
              <a:lumMod val="75000"/>
              <a:lumOff val="25000"/>
            </a:schemeClr>
          </a:solid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latin typeface="Calibri" panose="020F0502020204030204" pitchFamily="34" charset="0"/>
                <a:cs typeface="Calibri" panose="020F0502020204030204" pitchFamily="34" charset="0"/>
              </a:rPr>
              <a:t>Sabiendo qué queremos conocer, empezamos a “crear” las tablas con la herramienta “tabla dinámica” del MS Excel</a:t>
            </a:r>
            <a:endParaRPr lang="es-AR" sz="2000" b="1" dirty="0">
              <a:latin typeface="Calibri" panose="020F0502020204030204" pitchFamily="34" charset="0"/>
              <a:cs typeface="Calibri" panose="020F0502020204030204" pitchFamily="34" charset="0"/>
            </a:endParaRPr>
          </a:p>
        </p:txBody>
      </p:sp>
      <p:sp>
        <p:nvSpPr>
          <p:cNvPr id="6" name="5 Flecha a la derecha con bandas"/>
          <p:cNvSpPr/>
          <p:nvPr/>
        </p:nvSpPr>
        <p:spPr>
          <a:xfrm rot="2675150">
            <a:off x="8381880" y="6285945"/>
            <a:ext cx="683568" cy="504056"/>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41725"/>
            <a:ext cx="8229600" cy="70609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Accediendo a la tabla dinámica I</a:t>
            </a:r>
            <a:endParaRPr kumimoji="0" lang="es-A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pic>
        <p:nvPicPr>
          <p:cNvPr id="3" name="2 Imagen"/>
          <p:cNvPicPr/>
          <p:nvPr/>
        </p:nvPicPr>
        <p:blipFill rotWithShape="1">
          <a:blip r:embed="rId2" cstate="print"/>
          <a:srcRect t="1739" r="55871" b="31111"/>
          <a:stretch/>
        </p:blipFill>
        <p:spPr bwMode="auto">
          <a:xfrm>
            <a:off x="971600" y="1124744"/>
            <a:ext cx="4968552" cy="4608512"/>
          </a:xfrm>
          <a:prstGeom prst="rect">
            <a:avLst/>
          </a:prstGeom>
          <a:ln>
            <a:solidFill>
              <a:schemeClr val="tx1"/>
            </a:solidFill>
          </a:ln>
          <a:extLst>
            <a:ext uri="{53640926-AAD7-44D8-BBD7-CCE9431645EC}">
              <a14:shadowObscured xmlns:a14="http://schemas.microsoft.com/office/drawing/2010/main"/>
            </a:ext>
          </a:extLst>
        </p:spPr>
      </p:pic>
      <p:sp>
        <p:nvSpPr>
          <p:cNvPr id="4" name="3 Elipse"/>
          <p:cNvSpPr/>
          <p:nvPr/>
        </p:nvSpPr>
        <p:spPr>
          <a:xfrm>
            <a:off x="899592" y="1124744"/>
            <a:ext cx="504056" cy="504056"/>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a:latin typeface="Calibri" panose="020F0502020204030204" pitchFamily="34" charset="0"/>
              <a:cs typeface="Calibri" panose="020F0502020204030204" pitchFamily="34" charset="0"/>
            </a:endParaRPr>
          </a:p>
        </p:txBody>
      </p:sp>
      <p:cxnSp>
        <p:nvCxnSpPr>
          <p:cNvPr id="6" name="5 Conector recto de flecha"/>
          <p:cNvCxnSpPr/>
          <p:nvPr/>
        </p:nvCxnSpPr>
        <p:spPr>
          <a:xfrm>
            <a:off x="1475656" y="1556792"/>
            <a:ext cx="1872208" cy="100811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2350096" y="4573577"/>
            <a:ext cx="6038328"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AR" sz="1200" dirty="0" smtClean="0">
                <a:latin typeface="Calibri" panose="020F0502020204030204" pitchFamily="34" charset="0"/>
                <a:cs typeface="Calibri" panose="020F0502020204030204" pitchFamily="34" charset="0"/>
              </a:rPr>
              <a:t>En la ventana “INSERTAR” elegimos el botón “TABLA DINAMICA”.</a:t>
            </a:r>
          </a:p>
          <a:p>
            <a:endParaRPr lang="es-AR" sz="1200" dirty="0" smtClean="0">
              <a:latin typeface="Calibri" panose="020F0502020204030204" pitchFamily="34" charset="0"/>
              <a:cs typeface="Calibri" panose="020F0502020204030204" pitchFamily="34" charset="0"/>
            </a:endParaRPr>
          </a:p>
          <a:p>
            <a:r>
              <a:rPr lang="es-AR" sz="1200" dirty="0" smtClean="0">
                <a:latin typeface="Calibri" panose="020F0502020204030204" pitchFamily="34" charset="0"/>
                <a:cs typeface="Calibri" panose="020F0502020204030204" pitchFamily="34" charset="0"/>
              </a:rPr>
              <a:t>El mismo nos permite optar entre “TABLA DINAMICA” y “GRAFICO DINAMICO”. Por el momento vamos a seleccionar la opción tabla.</a:t>
            </a:r>
          </a:p>
          <a:p>
            <a:endParaRPr lang="es-AR" sz="1200" dirty="0" smtClean="0">
              <a:latin typeface="Calibri" panose="020F0502020204030204" pitchFamily="34" charset="0"/>
              <a:cs typeface="Calibri" panose="020F0502020204030204" pitchFamily="34" charset="0"/>
            </a:endParaRPr>
          </a:p>
        </p:txBody>
      </p:sp>
      <p:sp>
        <p:nvSpPr>
          <p:cNvPr id="9" name="8 Flecha abajo"/>
          <p:cNvSpPr/>
          <p:nvPr/>
        </p:nvSpPr>
        <p:spPr>
          <a:xfrm>
            <a:off x="7524328" y="5661248"/>
            <a:ext cx="576064" cy="57606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8" name="Rectangle 2"/>
          <p:cNvSpPr>
            <a:spLocks noChangeArrowheads="1"/>
          </p:cNvSpPr>
          <p:nvPr/>
        </p:nvSpPr>
        <p:spPr bwMode="auto">
          <a:xfrm>
            <a:off x="971600" y="747044"/>
            <a:ext cx="4968552"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1: Acceso a la tabla dinámica I</a:t>
            </a:r>
            <a:endParaRPr kumimoji="0" lang="es-A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116632"/>
            <a:ext cx="8229600" cy="576064"/>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Accediendo a la tabla dinámica II</a:t>
            </a:r>
            <a:endParaRPr kumimoji="0" lang="es-A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pic>
        <p:nvPicPr>
          <p:cNvPr id="3" name="2 Imagen"/>
          <p:cNvPicPr/>
          <p:nvPr/>
        </p:nvPicPr>
        <p:blipFill rotWithShape="1">
          <a:blip r:embed="rId2" cstate="print"/>
          <a:srcRect t="1739" r="55871" b="31111"/>
          <a:stretch/>
        </p:blipFill>
        <p:spPr bwMode="auto">
          <a:xfrm>
            <a:off x="971600" y="908720"/>
            <a:ext cx="4392488" cy="3600400"/>
          </a:xfrm>
          <a:prstGeom prst="rect">
            <a:avLst/>
          </a:prstGeom>
          <a:ln>
            <a:solidFill>
              <a:schemeClr val="tx1"/>
            </a:solidFill>
          </a:ln>
          <a:extLst>
            <a:ext uri="{53640926-AAD7-44D8-BBD7-CCE9431645EC}">
              <a14:shadowObscured xmlns:a14="http://schemas.microsoft.com/office/drawing/2010/main"/>
            </a:ext>
          </a:extLst>
        </p:spPr>
      </p:pic>
      <p:sp>
        <p:nvSpPr>
          <p:cNvPr id="4" name="3 Rectángulo"/>
          <p:cNvSpPr/>
          <p:nvPr/>
        </p:nvSpPr>
        <p:spPr>
          <a:xfrm>
            <a:off x="1795285" y="3861048"/>
            <a:ext cx="6521131" cy="227754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AR" dirty="0" smtClean="0">
                <a:latin typeface="Calibri" panose="020F0502020204030204" pitchFamily="34" charset="0"/>
                <a:cs typeface="Calibri" panose="020F0502020204030204" pitchFamily="34" charset="0"/>
              </a:rPr>
              <a:t>Una vez que se abrió la ventana debemos indicar la fuente de datos. Para ello nos posicionamos en el campo TABLA o RANGO, y luego seleccionamos el área donde se encuentran nuestros datos (matriz de datos - con los encabezados o nombres de las variables). </a:t>
            </a:r>
          </a:p>
          <a:p>
            <a:endParaRPr lang="es-AR" sz="1400" i="1" dirty="0" smtClean="0">
              <a:latin typeface="Calibri" panose="020F0502020204030204" pitchFamily="34" charset="0"/>
              <a:cs typeface="Calibri" panose="020F0502020204030204" pitchFamily="34" charset="0"/>
            </a:endParaRPr>
          </a:p>
          <a:p>
            <a:r>
              <a:rPr lang="es-AR" sz="1400" i="1" dirty="0" smtClean="0">
                <a:latin typeface="Calibri" panose="020F0502020204030204" pitchFamily="34" charset="0"/>
                <a:cs typeface="Calibri" panose="020F0502020204030204" pitchFamily="34" charset="0"/>
              </a:rPr>
              <a:t>En el ejemplo empleado se consigna una matriz de datos con información sobre un grupo de estudiantes del curso de metodología. La base de datos presenta un total de 24 casos y tres variables: “Edad”, vii: “lugar de residencia” y viii: “nota obtenida en el examen”.</a:t>
            </a:r>
            <a:endParaRPr lang="es-AR" sz="1400" i="1" dirty="0">
              <a:latin typeface="Calibri" panose="020F0502020204030204" pitchFamily="34" charset="0"/>
              <a:cs typeface="Calibri" panose="020F0502020204030204" pitchFamily="34" charset="0"/>
            </a:endParaRPr>
          </a:p>
        </p:txBody>
      </p:sp>
      <p:sp>
        <p:nvSpPr>
          <p:cNvPr id="5" name="4 Elipse"/>
          <p:cNvSpPr/>
          <p:nvPr/>
        </p:nvSpPr>
        <p:spPr>
          <a:xfrm>
            <a:off x="4848001" y="2301743"/>
            <a:ext cx="504056" cy="504056"/>
          </a:xfrm>
          <a:prstGeom prst="ellipse">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AR">
              <a:latin typeface="Calibri" panose="020F0502020204030204" pitchFamily="34" charset="0"/>
              <a:cs typeface="Calibri" panose="020F0502020204030204" pitchFamily="34" charset="0"/>
            </a:endParaRPr>
          </a:p>
        </p:txBody>
      </p:sp>
      <p:sp>
        <p:nvSpPr>
          <p:cNvPr id="7" name="Rectangle 2"/>
          <p:cNvSpPr>
            <a:spLocks noChangeArrowheads="1"/>
          </p:cNvSpPr>
          <p:nvPr/>
        </p:nvSpPr>
        <p:spPr bwMode="auto">
          <a:xfrm>
            <a:off x="971600" y="620688"/>
            <a:ext cx="4968552"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a:t>
            </a:r>
            <a:r>
              <a:rPr lang="es-AR" sz="1100" b="1" dirty="0">
                <a:latin typeface="Calibri" panose="020F0502020204030204" pitchFamily="34" charset="0"/>
                <a:ea typeface="Calibri" panose="020F0502020204030204" pitchFamily="34" charset="0"/>
                <a:cs typeface="Calibri" panose="020F0502020204030204" pitchFamily="34" charset="0"/>
              </a:rPr>
              <a:t>2</a:t>
            </a: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Acceso a la tabla dinámica II</a:t>
            </a:r>
            <a:endParaRPr kumimoji="0" lang="es-A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67544" y="13360"/>
            <a:ext cx="8229600" cy="57150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3200" b="1" i="0" u="none" strike="noStrike" kern="120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Accediendo a la tabla dinámica III</a:t>
            </a:r>
            <a:endParaRPr kumimoji="0" lang="es-AR" sz="3200" b="1" i="0" u="none" strike="noStrike" kern="120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endParaRPr>
          </a:p>
        </p:txBody>
      </p:sp>
      <p:sp>
        <p:nvSpPr>
          <p:cNvPr id="4" name="3 Rectángulo"/>
          <p:cNvSpPr/>
          <p:nvPr/>
        </p:nvSpPr>
        <p:spPr>
          <a:xfrm>
            <a:off x="920091" y="730439"/>
            <a:ext cx="7324317" cy="24006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AR" sz="1500" dirty="0" smtClean="0">
                <a:latin typeface="Calibri" panose="020F0502020204030204" pitchFamily="34" charset="0"/>
                <a:cs typeface="Calibri" panose="020F0502020204030204" pitchFamily="34" charset="0"/>
              </a:rPr>
              <a:t>En el segundo paso podemos optar entre colocar la tabla en la misma hoja de cálculo o en una hoja nueva.</a:t>
            </a:r>
            <a:r>
              <a:rPr lang="es-AR" sz="1500" i="1" dirty="0" smtClean="0">
                <a:latin typeface="Calibri" panose="020F0502020204030204" pitchFamily="34" charset="0"/>
                <a:cs typeface="Calibri" panose="020F0502020204030204" pitchFamily="34" charset="0"/>
              </a:rPr>
              <a:t> </a:t>
            </a:r>
          </a:p>
          <a:p>
            <a:pPr algn="ctr"/>
            <a:endParaRPr lang="es-AR" sz="1500" i="1" dirty="0" smtClean="0">
              <a:latin typeface="Calibri" panose="020F0502020204030204" pitchFamily="34" charset="0"/>
              <a:cs typeface="Calibri" panose="020F0502020204030204" pitchFamily="34" charset="0"/>
            </a:endParaRPr>
          </a:p>
          <a:p>
            <a:pPr algn="ctr"/>
            <a:r>
              <a:rPr lang="es-AR" sz="1500" i="1" dirty="0" smtClean="0">
                <a:latin typeface="Calibri" panose="020F0502020204030204" pitchFamily="34" charset="0"/>
                <a:cs typeface="Calibri" panose="020F0502020204030204" pitchFamily="34" charset="0"/>
              </a:rPr>
              <a:t>Recomendamos trabajar sobre una hoja nueva para poder manipular la tabla de forma más clara.</a:t>
            </a:r>
          </a:p>
          <a:p>
            <a:endParaRPr lang="es-AR" sz="1500" dirty="0" smtClean="0">
              <a:latin typeface="Calibri" panose="020F0502020204030204" pitchFamily="34" charset="0"/>
              <a:cs typeface="Calibri" panose="020F0502020204030204" pitchFamily="34" charset="0"/>
            </a:endParaRPr>
          </a:p>
          <a:p>
            <a:r>
              <a:rPr lang="es-AR" sz="1500" dirty="0" smtClean="0">
                <a:latin typeface="Calibri" panose="020F0502020204030204" pitchFamily="34" charset="0"/>
                <a:cs typeface="Calibri" panose="020F0502020204030204" pitchFamily="34" charset="0"/>
              </a:rPr>
              <a:t>Al hacer </a:t>
            </a:r>
            <a:r>
              <a:rPr lang="es-AR" sz="1500" i="1" dirty="0" err="1" smtClean="0">
                <a:latin typeface="Calibri" panose="020F0502020204030204" pitchFamily="34" charset="0"/>
                <a:cs typeface="Calibri" panose="020F0502020204030204" pitchFamily="34" charset="0"/>
              </a:rPr>
              <a:t>click</a:t>
            </a:r>
            <a:r>
              <a:rPr lang="es-AR" sz="1500" dirty="0" smtClean="0">
                <a:latin typeface="Calibri" panose="020F0502020204030204" pitchFamily="34" charset="0"/>
                <a:cs typeface="Calibri" panose="020F0502020204030204" pitchFamily="34" charset="0"/>
              </a:rPr>
              <a:t> en la opción aceptar del cuadro “crear tabla dinámica” se despliega una nueva hoja de cálculo donde se pueden distinguir, por un lado, el cuadro sobre el cual se mostrará la tabla dinámica (imagen 3) y por el otro, la “lista de campos de la tabla dinámica” (imagen 4). </a:t>
            </a:r>
            <a:endParaRPr lang="es-AR" sz="1500" dirty="0">
              <a:latin typeface="Calibri" panose="020F0502020204030204" pitchFamily="34" charset="0"/>
              <a:cs typeface="Calibri" panose="020F0502020204030204" pitchFamily="34" charset="0"/>
            </a:endParaRPr>
          </a:p>
        </p:txBody>
      </p:sp>
      <p:sp>
        <p:nvSpPr>
          <p:cNvPr id="20482" name="Rectangle 2"/>
          <p:cNvSpPr>
            <a:spLocks noChangeArrowheads="1"/>
          </p:cNvSpPr>
          <p:nvPr/>
        </p:nvSpPr>
        <p:spPr bwMode="auto">
          <a:xfrm>
            <a:off x="1403648" y="3284984"/>
            <a:ext cx="252028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3: cuadro de la tabla dinámica</a:t>
            </a:r>
            <a:endParaRPr kumimoji="0" lang="es-A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20481" name="Imagen 18"/>
          <p:cNvPicPr>
            <a:picLocks noChangeAspect="1" noChangeArrowheads="1"/>
          </p:cNvPicPr>
          <p:nvPr/>
        </p:nvPicPr>
        <p:blipFill>
          <a:blip r:embed="rId2" cstate="print"/>
          <a:srcRect l="2054" t="25348" r="81703" b="34242"/>
          <a:stretch>
            <a:fillRect/>
          </a:stretch>
        </p:blipFill>
        <p:spPr bwMode="auto">
          <a:xfrm>
            <a:off x="1619672" y="3610044"/>
            <a:ext cx="1872209" cy="2627268"/>
          </a:xfrm>
          <a:prstGeom prst="rect">
            <a:avLst/>
          </a:prstGeom>
          <a:noFill/>
          <a:ln>
            <a:solidFill>
              <a:schemeClr val="tx1"/>
            </a:solidFill>
          </a:ln>
        </p:spPr>
      </p:pic>
      <p:sp>
        <p:nvSpPr>
          <p:cNvPr id="20483" name="Rectangle 3"/>
          <p:cNvSpPr>
            <a:spLocks noChangeArrowheads="1"/>
          </p:cNvSpPr>
          <p:nvPr/>
        </p:nvSpPr>
        <p:spPr bwMode="auto">
          <a:xfrm>
            <a:off x="0" y="3244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
        <p:nvSpPr>
          <p:cNvPr id="20485" name="Rectangle 5"/>
          <p:cNvSpPr>
            <a:spLocks noChangeArrowheads="1"/>
          </p:cNvSpPr>
          <p:nvPr/>
        </p:nvSpPr>
        <p:spPr bwMode="auto">
          <a:xfrm>
            <a:off x="5508016" y="3178423"/>
            <a:ext cx="205172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Imagen 4: lista de campos</a:t>
            </a:r>
            <a:endParaRPr kumimoji="0" lang="es-AR" sz="7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20484" name="Imagen 19"/>
          <p:cNvPicPr>
            <a:picLocks noChangeAspect="1" noChangeArrowheads="1"/>
          </p:cNvPicPr>
          <p:nvPr/>
        </p:nvPicPr>
        <p:blipFill>
          <a:blip r:embed="rId2" cstate="print"/>
          <a:srcRect l="72505" t="15117" b="6036"/>
          <a:stretch>
            <a:fillRect/>
          </a:stretch>
        </p:blipFill>
        <p:spPr bwMode="auto">
          <a:xfrm>
            <a:off x="5508104" y="3444346"/>
            <a:ext cx="1728192" cy="2792966"/>
          </a:xfrm>
          <a:prstGeom prst="rect">
            <a:avLst/>
          </a:prstGeom>
          <a:noFill/>
          <a:ln>
            <a:solidFill>
              <a:schemeClr val="tx1"/>
            </a:solidFill>
          </a:ln>
        </p:spPr>
      </p:pic>
      <p:sp>
        <p:nvSpPr>
          <p:cNvPr id="20486" name="Rectangle 6"/>
          <p:cNvSpPr>
            <a:spLocks noChangeArrowheads="1"/>
          </p:cNvSpPr>
          <p:nvPr/>
        </p:nvSpPr>
        <p:spPr bwMode="auto">
          <a:xfrm>
            <a:off x="0" y="42571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603</TotalTime>
  <Words>2013</Words>
  <Application>Microsoft Office PowerPoint</Application>
  <PresentationFormat>On-screen Show (4:3)</PresentationFormat>
  <Paragraphs>133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Brush Script MT</vt:lpstr>
      <vt:lpstr>Calibri</vt:lpstr>
      <vt:lpstr>Constantia</vt:lpstr>
      <vt:lpstr>Franklin Gothic Book</vt:lpstr>
      <vt:lpstr>Rage Italic</vt:lpstr>
      <vt:lpstr>Chincheta</vt:lpstr>
      <vt:lpstr>Análisis de datos con tablas dinámicas en MS Excel</vt:lpstr>
      <vt:lpstr>Las tablas dinámicas de MS Excel I</vt:lpstr>
      <vt:lpstr>Recuerde: estructura tripartita del dato (y su forma en el Ms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Tablas de contingencia o cuadros bi-variados:</vt:lpstr>
      <vt:lpstr>Presentación de las tablas y cuadros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Tablas Dinámicas</dc:title>
  <dc:creator>Diego Alejandro Paredes</dc:creator>
  <cp:lastModifiedBy>Diego</cp:lastModifiedBy>
  <cp:revision>49</cp:revision>
  <dcterms:created xsi:type="dcterms:W3CDTF">2018-01-26T14:00:49Z</dcterms:created>
  <dcterms:modified xsi:type="dcterms:W3CDTF">2019-05-30T21:32:37Z</dcterms:modified>
</cp:coreProperties>
</file>